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145707402" r:id="rId4"/>
    <p:sldId id="257" r:id="rId5"/>
    <p:sldId id="260" r:id="rId6"/>
    <p:sldId id="259" r:id="rId7"/>
    <p:sldId id="261" r:id="rId8"/>
    <p:sldId id="262" r:id="rId9"/>
    <p:sldId id="341" r:id="rId10"/>
    <p:sldId id="263" r:id="rId11"/>
    <p:sldId id="330" r:id="rId12"/>
    <p:sldId id="265" r:id="rId13"/>
    <p:sldId id="266" r:id="rId14"/>
    <p:sldId id="267" r:id="rId15"/>
    <p:sldId id="269" r:id="rId16"/>
    <p:sldId id="278" r:id="rId17"/>
    <p:sldId id="281" r:id="rId18"/>
    <p:sldId id="284" r:id="rId19"/>
    <p:sldId id="285" r:id="rId20"/>
    <p:sldId id="286" r:id="rId21"/>
    <p:sldId id="288" r:id="rId22"/>
    <p:sldId id="342" r:id="rId23"/>
    <p:sldId id="1424" r:id="rId24"/>
    <p:sldId id="2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4E12-D373-4C38-A173-F40532471427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4805D-584E-4AB5-8C3A-92D5EAAB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0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966279-D3FB-3049-A8AD-90F27707D0EF}" type="slidenum">
              <a:rPr lang="en-US" sz="1200">
                <a:latin typeface="Arial" charset="0"/>
              </a:rPr>
              <a:pPr/>
              <a:t>22</a:t>
            </a:fld>
            <a:endParaRPr lang="en-US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54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r" eaLnBrk="1" hangingPunct="1"/>
            <a:fld id="{F3B5EB6C-60A9-4A78-9AA1-F02C8B4A9B2E}" type="slidenum">
              <a:rPr lang="en-US" altLang="en-US" sz="1200"/>
              <a:pPr algn="r" eaLnBrk="1" hangingPunct="1"/>
              <a:t>23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8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8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121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97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67" indent="0" algn="ctr">
              <a:buNone/>
              <a:defRPr sz="990"/>
            </a:lvl2pPr>
            <a:lvl3pPr marL="452736" indent="0" algn="ctr">
              <a:buNone/>
              <a:defRPr sz="891"/>
            </a:lvl3pPr>
            <a:lvl4pPr marL="679103" indent="0" algn="ctr">
              <a:buNone/>
              <a:defRPr sz="792"/>
            </a:lvl4pPr>
            <a:lvl5pPr marL="905470" indent="0" algn="ctr">
              <a:buNone/>
              <a:defRPr sz="792"/>
            </a:lvl5pPr>
            <a:lvl6pPr marL="1131838" indent="0" algn="ctr">
              <a:buNone/>
              <a:defRPr sz="792"/>
            </a:lvl6pPr>
            <a:lvl7pPr marL="1358206" indent="0" algn="ctr">
              <a:buNone/>
              <a:defRPr sz="792"/>
            </a:lvl7pPr>
            <a:lvl8pPr marL="1584573" indent="0" algn="ctr">
              <a:buNone/>
              <a:defRPr sz="792"/>
            </a:lvl8pPr>
            <a:lvl9pPr marL="1810941" indent="0" algn="ctr">
              <a:buNone/>
              <a:defRPr sz="792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1DE1102C-B15A-44D6-8988-A36522F614C2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CFF12872-C5F3-455C-883F-0D7C5F2E5FF2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8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43"/>
            <a:ext cx="10515600" cy="2852737"/>
          </a:xfrm>
        </p:spPr>
        <p:txBody>
          <a:bodyPr anchor="b"/>
          <a:lstStyle>
            <a:lvl1pPr>
              <a:defRPr sz="297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68"/>
            <a:ext cx="10515600" cy="150018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75000"/>
                  </a:schemeClr>
                </a:solidFill>
              </a:defRPr>
            </a:lvl1pPr>
            <a:lvl2pPr marL="226367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2pPr>
            <a:lvl3pPr marL="452736" indent="0">
              <a:buNone/>
              <a:defRPr sz="891">
                <a:solidFill>
                  <a:schemeClr val="tx1">
                    <a:tint val="75000"/>
                  </a:schemeClr>
                </a:solidFill>
              </a:defRPr>
            </a:lvl3pPr>
            <a:lvl4pPr marL="679103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4pPr>
            <a:lvl5pPr marL="905470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5pPr>
            <a:lvl6pPr marL="1131838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6pPr>
            <a:lvl7pPr marL="1358206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7pPr>
            <a:lvl8pPr marL="1584573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8pPr>
            <a:lvl9pPr marL="1810941" indent="0">
              <a:buNone/>
              <a:defRPr sz="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FDE867C6-B602-4B41-9082-B8012ED5D79F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36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76672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5"/>
            <a:ext cx="5376672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3260966A-881D-42DE-88A0-898F50A030E3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9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67" indent="0">
              <a:buNone/>
              <a:defRPr sz="990" b="1"/>
            </a:lvl2pPr>
            <a:lvl3pPr marL="452736" indent="0">
              <a:buNone/>
              <a:defRPr sz="891" b="1"/>
            </a:lvl3pPr>
            <a:lvl4pPr marL="679103" indent="0">
              <a:buNone/>
              <a:defRPr sz="792" b="1"/>
            </a:lvl4pPr>
            <a:lvl5pPr marL="905470" indent="0">
              <a:buNone/>
              <a:defRPr sz="792" b="1"/>
            </a:lvl5pPr>
            <a:lvl6pPr marL="1131838" indent="0">
              <a:buNone/>
              <a:defRPr sz="792" b="1"/>
            </a:lvl6pPr>
            <a:lvl7pPr marL="1358206" indent="0">
              <a:buNone/>
              <a:defRPr sz="792" b="1"/>
            </a:lvl7pPr>
            <a:lvl8pPr marL="1584573" indent="0">
              <a:buNone/>
              <a:defRPr sz="792" b="1"/>
            </a:lvl8pPr>
            <a:lvl9pPr marL="1810941" indent="0">
              <a:buNone/>
              <a:defRPr sz="792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67" indent="0">
              <a:buNone/>
              <a:defRPr sz="990" b="1"/>
            </a:lvl2pPr>
            <a:lvl3pPr marL="452736" indent="0">
              <a:buNone/>
              <a:defRPr sz="891" b="1"/>
            </a:lvl3pPr>
            <a:lvl4pPr marL="679103" indent="0">
              <a:buNone/>
              <a:defRPr sz="792" b="1"/>
            </a:lvl4pPr>
            <a:lvl5pPr marL="905470" indent="0">
              <a:buNone/>
              <a:defRPr sz="792" b="1"/>
            </a:lvl5pPr>
            <a:lvl6pPr marL="1131838" indent="0">
              <a:buNone/>
              <a:defRPr sz="792" b="1"/>
            </a:lvl6pPr>
            <a:lvl7pPr marL="1358206" indent="0">
              <a:buNone/>
              <a:defRPr sz="792" b="1"/>
            </a:lvl7pPr>
            <a:lvl8pPr marL="1584573" indent="0">
              <a:buNone/>
              <a:defRPr sz="792" b="1"/>
            </a:lvl8pPr>
            <a:lvl9pPr marL="1810941" indent="0">
              <a:buNone/>
              <a:defRPr sz="792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36A3A88A-5303-425A-84F8-9FC8DF711697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07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32B24D65-EA19-4ECA-B87A-88F6AB5BA9DD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09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D1F1CE37-4474-4791-A65C-29BABFB90E6B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5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1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0"/>
            <a:ext cx="6172201" cy="4873625"/>
          </a:xfrm>
        </p:spPr>
        <p:txBody>
          <a:bodyPr/>
          <a:lstStyle>
            <a:lvl1pPr>
              <a:defRPr sz="1584"/>
            </a:lvl1pPr>
            <a:lvl2pPr>
              <a:defRPr sz="1386"/>
            </a:lvl2pPr>
            <a:lvl3pPr>
              <a:defRPr sz="1189"/>
            </a:lvl3pPr>
            <a:lvl4pPr>
              <a:defRPr sz="990"/>
            </a:lvl4pPr>
            <a:lvl5pPr>
              <a:defRPr sz="990"/>
            </a:lvl5pPr>
            <a:lvl6pPr>
              <a:defRPr sz="990"/>
            </a:lvl6pPr>
            <a:lvl7pPr>
              <a:defRPr sz="990"/>
            </a:lvl7pPr>
            <a:lvl8pPr>
              <a:defRPr sz="990"/>
            </a:lvl8pPr>
            <a:lvl9pPr>
              <a:defRPr sz="99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792"/>
            </a:lvl1pPr>
            <a:lvl2pPr marL="226367" indent="0">
              <a:buNone/>
              <a:defRPr sz="693"/>
            </a:lvl2pPr>
            <a:lvl3pPr marL="452736" indent="0">
              <a:buNone/>
              <a:defRPr sz="594"/>
            </a:lvl3pPr>
            <a:lvl4pPr marL="679103" indent="0">
              <a:buNone/>
              <a:defRPr sz="495"/>
            </a:lvl4pPr>
            <a:lvl5pPr marL="905470" indent="0">
              <a:buNone/>
              <a:defRPr sz="495"/>
            </a:lvl5pPr>
            <a:lvl6pPr marL="1131838" indent="0">
              <a:buNone/>
              <a:defRPr sz="495"/>
            </a:lvl6pPr>
            <a:lvl7pPr marL="1358206" indent="0">
              <a:buNone/>
              <a:defRPr sz="495"/>
            </a:lvl7pPr>
            <a:lvl8pPr marL="1584573" indent="0">
              <a:buNone/>
              <a:defRPr sz="495"/>
            </a:lvl8pPr>
            <a:lvl9pPr marL="1810941" indent="0">
              <a:buNone/>
              <a:defRPr sz="49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A34263FA-486B-4EC2-8360-D6B0EAF5DFE2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34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8" cy="1600200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0"/>
            <a:ext cx="6172201" cy="4873625"/>
          </a:xfrm>
        </p:spPr>
        <p:txBody>
          <a:bodyPr/>
          <a:lstStyle>
            <a:lvl1pPr marL="0" indent="0">
              <a:buNone/>
              <a:defRPr sz="1584"/>
            </a:lvl1pPr>
            <a:lvl2pPr marL="226367" indent="0">
              <a:buNone/>
              <a:defRPr sz="1386"/>
            </a:lvl2pPr>
            <a:lvl3pPr marL="452736" indent="0">
              <a:buNone/>
              <a:defRPr sz="1189"/>
            </a:lvl3pPr>
            <a:lvl4pPr marL="679103" indent="0">
              <a:buNone/>
              <a:defRPr sz="990"/>
            </a:lvl4pPr>
            <a:lvl5pPr marL="905470" indent="0">
              <a:buNone/>
              <a:defRPr sz="990"/>
            </a:lvl5pPr>
            <a:lvl6pPr marL="1131838" indent="0">
              <a:buNone/>
              <a:defRPr sz="990"/>
            </a:lvl6pPr>
            <a:lvl7pPr marL="1358206" indent="0">
              <a:buNone/>
              <a:defRPr sz="990"/>
            </a:lvl7pPr>
            <a:lvl8pPr marL="1584573" indent="0">
              <a:buNone/>
              <a:defRPr sz="990"/>
            </a:lvl8pPr>
            <a:lvl9pPr marL="1810941" indent="0">
              <a:buNone/>
              <a:defRPr sz="99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8" cy="3811588"/>
          </a:xfrm>
        </p:spPr>
        <p:txBody>
          <a:bodyPr/>
          <a:lstStyle>
            <a:lvl1pPr marL="0" indent="0">
              <a:buNone/>
              <a:defRPr sz="792"/>
            </a:lvl1pPr>
            <a:lvl2pPr marL="226367" indent="0">
              <a:buNone/>
              <a:defRPr sz="693"/>
            </a:lvl2pPr>
            <a:lvl3pPr marL="452736" indent="0">
              <a:buNone/>
              <a:defRPr sz="594"/>
            </a:lvl3pPr>
            <a:lvl4pPr marL="679103" indent="0">
              <a:buNone/>
              <a:defRPr sz="495"/>
            </a:lvl4pPr>
            <a:lvl5pPr marL="905470" indent="0">
              <a:buNone/>
              <a:defRPr sz="495"/>
            </a:lvl5pPr>
            <a:lvl6pPr marL="1131838" indent="0">
              <a:buNone/>
              <a:defRPr sz="495"/>
            </a:lvl6pPr>
            <a:lvl7pPr marL="1358206" indent="0">
              <a:buNone/>
              <a:defRPr sz="495"/>
            </a:lvl7pPr>
            <a:lvl8pPr marL="1584573" indent="0">
              <a:buNone/>
              <a:defRPr sz="495"/>
            </a:lvl8pPr>
            <a:lvl9pPr marL="1810941" indent="0">
              <a:buNone/>
              <a:defRPr sz="495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BAFF8257-5D5E-4E82-A59E-D8B4115A6761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48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4FCB0A26-9B1C-4E72-925D-B895ACF2B7C7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70574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64FE40A1-76C5-4F29-A610-14899580BC74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50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1" y="1825630"/>
            <a:ext cx="5181600" cy="20986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1" y="4076705"/>
            <a:ext cx="5181600" cy="21002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B65E22D2-8D2E-48E3-9F42-1867C9E6E1EA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95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1" y="1825630"/>
            <a:ext cx="5181600" cy="20986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72201" y="4076705"/>
            <a:ext cx="5181600" cy="21002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5B4090A5-F668-4C46-8B11-3CBF02E0DCB1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64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1825630"/>
            <a:ext cx="5181600" cy="20986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72201" y="1825630"/>
            <a:ext cx="5181600" cy="20986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1" y="4076705"/>
            <a:ext cx="5181600" cy="21002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4076705"/>
            <a:ext cx="5181600" cy="21002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301823">
              <a:defRPr/>
            </a:pPr>
            <a:fld id="{814FB40B-2B0D-4482-BD70-8E347297F28A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0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0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4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9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BB63-E649-4E56-B3BE-9E972FE5B69B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9E99-C00D-4BDF-BC1A-6FD9DB87E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925" noProof="1"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925" noProof="1"/>
            </a:lvl1pPr>
          </a:lstStyle>
          <a:p>
            <a:pPr defTabSz="301823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925" noProof="1"/>
            </a:lvl1pPr>
          </a:lstStyle>
          <a:p>
            <a:pPr defTabSz="301823">
              <a:defRPr/>
            </a:pPr>
            <a:fld id="{782DE91C-BEE6-4570-85BB-96AEAEBB9EE1}" type="slidenum">
              <a:rPr lang="en-US" smtClean="0">
                <a:solidFill>
                  <a:srgbClr val="000000"/>
                </a:solidFill>
              </a:rPr>
              <a:pPr defTabSz="301823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0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5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01823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03647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90547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207294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290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6367" indent="-22636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90463" lvl="1" indent="-1886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8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754559" lvl="2" indent="-15091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056382" lvl="3" indent="-15091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58206" lvl="4" indent="-15091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2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660029" lvl="5" indent="-150912" algn="l" defTabSz="60364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61853" lvl="6" indent="-150912" algn="l" defTabSz="60364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63676" lvl="7" indent="-150912" algn="l" defTabSz="60364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565500" lvl="8" indent="-150912" algn="l" defTabSz="603647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3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189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1823" lvl="1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2pPr>
      <a:lvl3pPr marL="603647" lvl="2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3pPr>
      <a:lvl4pPr marL="905470" lvl="3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4pPr>
      <a:lvl5pPr marL="1207294" lvl="4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5pPr>
      <a:lvl6pPr marL="1509117" lvl="5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6pPr>
      <a:lvl7pPr marL="1810941" lvl="6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7pPr>
      <a:lvl8pPr marL="2112764" lvl="7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8pPr>
      <a:lvl9pPr marL="2414588" lvl="8" indent="0" algn="l" defTabSz="603647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kern="1200" baseline="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art.de/php/gifs/c/sende_bild.php?kat_ID=105&amp;No=6&amp;Limit=9" TargetMode="External"/><Relationship Id="rId13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12" Type="http://schemas.openxmlformats.org/officeDocument/2006/relationships/hyperlink" Target="http://www.gifart.de/php/gifs/c/sende_bild.php?kat_ID=172&amp;No=9&amp;Limit=18" TargetMode="External"/><Relationship Id="rId2" Type="http://schemas.openxmlformats.org/officeDocument/2006/relationships/hyperlink" Target="http://www.gifart.de/php/gifs/c/sende_bild.php?kat_ID=105&amp;No=9&amp;Limit=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art.de/php/gifs/c/sende_bild.php?kat_ID=105&amp;No=4&amp;Limit=45" TargetMode="External"/><Relationship Id="rId11" Type="http://schemas.openxmlformats.org/officeDocument/2006/relationships/image" Target="../media/image8.gif"/><Relationship Id="rId5" Type="http://schemas.openxmlformats.org/officeDocument/2006/relationships/image" Target="../media/image5.gif"/><Relationship Id="rId15" Type="http://schemas.openxmlformats.org/officeDocument/2006/relationships/image" Target="../media/image10.gif"/><Relationship Id="rId10" Type="http://schemas.openxmlformats.org/officeDocument/2006/relationships/hyperlink" Target="http://www.gifart.de/php/gifs/c/sende_bild.php?kat_ID=105&amp;No=3&amp;Limit=63" TargetMode="External"/><Relationship Id="rId4" Type="http://schemas.openxmlformats.org/officeDocument/2006/relationships/hyperlink" Target="http://www.gifart.de/php/gifs/c/sende_bild.php?kat_ID=105&amp;No=1&amp;Limit=54" TargetMode="External"/><Relationship Id="rId9" Type="http://schemas.openxmlformats.org/officeDocument/2006/relationships/image" Target="../media/image7.gif"/><Relationship Id="rId14" Type="http://schemas.openxmlformats.org/officeDocument/2006/relationships/hyperlink" Target="http://www.gifart.de/php/gifs/c/sende_bild.php?kat_ID=166&amp;No=7&amp;Limit=45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49400" y="1174750"/>
            <a:ext cx="81724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NGUYÊN LÝ </a:t>
            </a:r>
            <a:br>
              <a:rPr kumimoji="0" lang="en-US" alt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</a:br>
            <a:r>
              <a:rPr kumimoji="0" lang="en-US" altLang="en-US" sz="6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THÀNH CÔNG</a:t>
            </a:r>
            <a:endParaRPr kumimoji="0" lang="en-US" alt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9625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2" y="2"/>
            <a:ext cx="7219764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>
              <a:defRPr/>
            </a:pP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   1.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Công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cụ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kiếm</a:t>
            </a:r>
            <a:r>
              <a:rPr lang="en-US" altLang="en-US" sz="32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200" b="1" kern="0" dirty="0" err="1">
                <a:solidFill>
                  <a:srgbClr val="FF0000"/>
                </a:solidFill>
                <a:latin typeface="Arial"/>
              </a:rPr>
              <a:t>tiền</a:t>
            </a:r>
            <a:endParaRPr lang="en-US" altLang="en-US" sz="320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21763" y="798718"/>
            <a:ext cx="9215302" cy="563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Tất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cả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mọi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người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đều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có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30 - 40 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năm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làm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việc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Làm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công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,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ăn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lương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: 30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Năm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=  360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tháng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lương</a:t>
            </a:r>
            <a:endParaRPr lang="en-US" altLang="en-US" sz="2000" b="1" kern="0" dirty="0">
              <a:solidFill>
                <a:srgbClr val="000000"/>
              </a:solidFill>
              <a:latin typeface="Arial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                                             (10 x 360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tháng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 = 3,6 </a:t>
            </a:r>
            <a:r>
              <a:rPr lang="en-US" altLang="en-US" sz="2000" b="1" kern="0" dirty="0" err="1">
                <a:solidFill>
                  <a:srgbClr val="000000"/>
                </a:solidFill>
                <a:latin typeface="Arial"/>
              </a:rPr>
              <a:t>tỷ</a:t>
            </a:r>
            <a:r>
              <a:rPr lang="en-US" altLang="en-US" sz="2000" b="1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tháng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= 10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triệu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* </a:t>
            </a:r>
            <a:r>
              <a:rPr lang="en-US" altLang="en-US" sz="2000" b="1" kern="0" dirty="0">
                <a:solidFill>
                  <a:srgbClr val="FF0000"/>
                </a:solidFill>
                <a:latin typeface="Arial"/>
              </a:rPr>
              <a:t>X 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(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Hệ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đòn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bẩy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altLang="en-US" sz="2000" b="1" kern="0" dirty="0">
                <a:solidFill>
                  <a:srgbClr val="FF0000"/>
                </a:solidFill>
                <a:latin typeface="Arial"/>
              </a:rPr>
              <a:t>X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bao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gồm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  - Lao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động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-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Vốn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Lớn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-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Khách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-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Kinh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nghiệm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ai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dạy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KL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Hệ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b="1" kern="0" dirty="0">
                <a:solidFill>
                  <a:srgbClr val="FF0000"/>
                </a:solidFill>
                <a:latin typeface="Arial"/>
              </a:rPr>
              <a:t>X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cao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tốt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Làm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 New image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Hệ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số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lao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động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  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Vốn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Cần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ít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  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Khách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hàng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giới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hạn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			   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Kinh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nghiệm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: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Được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học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miễn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Arial"/>
              </a:rPr>
              <a:t>phí</a:t>
            </a:r>
            <a:r>
              <a:rPr lang="en-US" altLang="en-US" sz="2000" kern="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9970" y="5823105"/>
            <a:ext cx="1000903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3400" algn="ctr" defTabSz="457200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nỗ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9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750" y="506413"/>
            <a:ext cx="79311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2.Lựa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công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việc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	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rau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			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Trồng</a:t>
            </a: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cây</a:t>
            </a: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lần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hưởng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lần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      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1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lần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hưởng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dài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Thu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định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    	  Thu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tích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luỹ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tăng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dần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725613" y="2941638"/>
            <a:ext cx="4002087" cy="788987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6" name="Line 41"/>
          <p:cNvSpPr>
            <a:spLocks noChangeShapeType="1"/>
          </p:cNvSpPr>
          <p:nvPr/>
        </p:nvSpPr>
        <p:spPr bwMode="auto">
          <a:xfrm flipV="1">
            <a:off x="1725613" y="3730625"/>
            <a:ext cx="6680200" cy="3175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0000"/>
              </a:solidFill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25613" y="3533775"/>
            <a:ext cx="668338" cy="19685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393951" y="3463925"/>
            <a:ext cx="666750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60701" y="3406775"/>
            <a:ext cx="668337" cy="3270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726656" y="3275013"/>
            <a:ext cx="666750" cy="458787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398566" y="3138488"/>
            <a:ext cx="668338" cy="59055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057973" y="3005138"/>
            <a:ext cx="666750" cy="722312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733654" y="3463925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6401991" y="3470275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7079259" y="3463924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7756527" y="3470274"/>
            <a:ext cx="668337" cy="2635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5888038" y="3790949"/>
            <a:ext cx="3433762" cy="279400"/>
            <a:chOff x="3261" y="2438"/>
            <a:chExt cx="2163" cy="176"/>
          </a:xfrm>
        </p:grpSpPr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 flipV="1">
              <a:off x="3261" y="2438"/>
              <a:ext cx="210" cy="166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3471" y="2441"/>
              <a:ext cx="195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de-DE" sz="1200" b="1" dirty="0">
                  <a:solidFill>
                    <a:srgbClr val="003399"/>
                  </a:solidFill>
                  <a:latin typeface="Akzidenz Grotesk"/>
                </a:rPr>
                <a:t>Lương hưu hoặc các khoản trợ cấp</a:t>
              </a:r>
              <a:endParaRPr lang="de-AT" altLang="de-DE" sz="1200" dirty="0">
                <a:solidFill>
                  <a:srgbClr val="003399"/>
                </a:solidFill>
                <a:latin typeface="Akzidenz Grotesk"/>
              </a:endParaRPr>
            </a:p>
          </p:txBody>
        </p:sp>
      </p:grp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720254" y="5457825"/>
            <a:ext cx="6675438" cy="762000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3399"/>
              </a:solidFill>
              <a:latin typeface="Akzidenz Grotesk"/>
            </a:endParaRPr>
          </a:p>
        </p:txBody>
      </p: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718666" y="6008687"/>
            <a:ext cx="668338" cy="19843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2388592" y="5821363"/>
            <a:ext cx="666750" cy="39370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3055342" y="5624513"/>
            <a:ext cx="741362" cy="590550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3796704" y="5426869"/>
            <a:ext cx="666750" cy="78898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463454" y="5230019"/>
            <a:ext cx="668338" cy="98583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5131792" y="4991100"/>
            <a:ext cx="666750" cy="1223963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5803305" y="4827587"/>
            <a:ext cx="668337" cy="1379538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473230" y="4637881"/>
            <a:ext cx="666750" cy="157797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146330" y="4414838"/>
            <a:ext cx="668338" cy="18002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771012" y="4196556"/>
            <a:ext cx="668337" cy="2016125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rPr>
              <a:t>$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1725613" y="4208462"/>
            <a:ext cx="668338" cy="131762"/>
          </a:xfrm>
          <a:prstGeom prst="rect">
            <a:avLst/>
          </a:prstGeom>
          <a:solidFill>
            <a:srgbClr val="00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1725613" y="4529931"/>
            <a:ext cx="668338" cy="131762"/>
          </a:xfrm>
          <a:prstGeom prst="rect">
            <a:avLst/>
          </a:prstGeom>
          <a:solidFill>
            <a:srgbClr val="66CCFF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>
            <a:off x="2393951" y="4131468"/>
            <a:ext cx="2069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3399"/>
                </a:solidFill>
                <a:latin typeface="Akzidenz Grotesk"/>
              </a:rPr>
              <a:t>= sức lao động + thời gian</a:t>
            </a:r>
            <a:endParaRPr lang="de-AT" altLang="de-DE" sz="1200" dirty="0">
              <a:solidFill>
                <a:srgbClr val="003399"/>
              </a:solidFill>
              <a:latin typeface="Akzidenz Grotesk"/>
            </a:endParaRP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458244" y="4489450"/>
            <a:ext cx="16017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1200" dirty="0">
                <a:solidFill>
                  <a:srgbClr val="003399"/>
                </a:solidFill>
                <a:latin typeface="Akzidenz Grotesk"/>
              </a:rPr>
              <a:t>= thu nhập</a:t>
            </a:r>
            <a:endParaRPr lang="de-AT" altLang="de-DE" sz="1200" dirty="0">
              <a:solidFill>
                <a:srgbClr val="003399"/>
              </a:solidFill>
              <a:latin typeface="Akzidenz Grotesk"/>
            </a:endParaRPr>
          </a:p>
        </p:txBody>
      </p:sp>
    </p:spTree>
    <p:extLst>
      <p:ext uri="{BB962C8B-B14F-4D97-AF65-F5344CB8AC3E}">
        <p14:creationId xmlns:p14="http://schemas.microsoft.com/office/powerpoint/2010/main" val="41838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 autoUpdateAnimBg="0"/>
      <p:bldP spid="8" grpId="0" animBg="1" autoUpdateAnimBg="0"/>
      <p:bldP spid="10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3" grpId="0" animBg="1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 bwMode="auto">
          <a:xfrm>
            <a:off x="1227138" y="107950"/>
            <a:ext cx="77724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3.Lựa chọn thu nhập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41400" y="1095375"/>
            <a:ext cx="10375900" cy="36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Người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giàu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chủ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yếu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bị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động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Người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nghèo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chủ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yếu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thu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nhập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chủ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động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pic>
        <p:nvPicPr>
          <p:cNvPr id="6" name="Picture 42" descr="kostenlose gif sammlung gifs bilder Menschen &amp; Arbei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4609306"/>
            <a:ext cx="8953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3" descr="kostenlose gif sammlung gifs bilder Menschen &amp; Arbeit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717255"/>
            <a:ext cx="1077913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4" descr="kostenlose gif sammlung gifs bilder Menschen &amp; Arbei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4661693"/>
            <a:ext cx="106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5" descr="kostenlose gif sammlung gifs bilder Menschen &amp; Arbei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56" y="4276724"/>
            <a:ext cx="1884363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1" descr="kostenlose gif sammlung gifs bilder Menschen &amp; Arbeit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315451" y="4441031"/>
            <a:ext cx="792162" cy="1314450"/>
          </a:xfrm>
          <a:prstGeom prst="rect">
            <a:avLst/>
          </a:prstGeom>
          <a:solidFill>
            <a:srgbClr val="FFFFFF">
              <a:lumMod val="85000"/>
            </a:srgbClr>
          </a:solidFill>
          <a:ln w="9525">
            <a:solidFill>
              <a:srgbClr val="FFFFFF">
                <a:lumMod val="85000"/>
              </a:srgbClr>
            </a:solidFill>
            <a:miter lim="800000"/>
            <a:headEnd/>
            <a:tailEnd/>
          </a:ln>
        </p:spPr>
      </p:pic>
      <p:pic>
        <p:nvPicPr>
          <p:cNvPr id="11" name="Picture 46" descr="kostenlose gif sammlung gifs bilder Urlaub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5" y="1918493"/>
            <a:ext cx="1800225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7" descr="kostenlose gif sammlung gifs bilder Sport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57" y="1918493"/>
            <a:ext cx="164941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0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8899" y="76211"/>
            <a:ext cx="9144000" cy="707886"/>
          </a:xfrm>
          <a:prstGeom prst="rect">
            <a:avLst/>
          </a:prstGeom>
          <a:solidFill>
            <a:srgbClr val="3333FF"/>
          </a:solidFill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Lắng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nghe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để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hiểu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nhu</a:t>
            </a:r>
            <a:r>
              <a:rPr lang="en-US" sz="4000" b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 </a:t>
            </a:r>
            <a:r>
              <a:rPr lang="en-US" sz="4000" b="1" dirty="0" err="1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Angsana New" pitchFamily="18" charset="-120"/>
                <a:cs typeface="Angsana New" pitchFamily="18" charset="-34"/>
              </a:rPr>
              <a:t>cầu</a:t>
            </a:r>
            <a:endParaRPr lang="en-US" sz="40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ea typeface="Angsana New" pitchFamily="18" charset="-120"/>
              <a:cs typeface="Angsana New" pitchFamily="18" charset="-34"/>
            </a:endParaRPr>
          </a:p>
        </p:txBody>
      </p:sp>
      <p:pic>
        <p:nvPicPr>
          <p:cNvPr id="5" name="Picture 4" descr="money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863600"/>
            <a:ext cx="3517900" cy="201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D:\Amway\Dream\Dream car\Mercedes-Benz_SLK-LSD_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863599"/>
            <a:ext cx="3695700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http://images.medicinenet.com/images/SlideShow/parenting_principles_s12_happy_famil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895601"/>
            <a:ext cx="35179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 descr="http://t1.gstatic.com/images?q=tbn:ANd9GcSrRlpgsGe_HIN5fNFp8vzZb8IRu1rzFK5e8K55gXa0lcko_gjC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895600"/>
            <a:ext cx="340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D:\Amway\Dream\Dream Travel\Dubai_-_United_Arabic_Emira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2906714"/>
            <a:ext cx="3695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6" descr="http://t2.ftcdn.net/jpg/00/00/05/45/400_F_54569_YgB8QNolC9wFp74rfcY0IsBlQ1X7v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800600"/>
            <a:ext cx="3517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http://www.coloradomountainranch.com/site/assets/images/Ben%20and%20kids%20on%20to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800600"/>
            <a:ext cx="3403600" cy="205740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11200" y="2476440"/>
            <a:ext cx="35179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THU NHẬP NHIỀU HƠN</a:t>
            </a:r>
            <a:endParaRPr kumimoji="0" lang="th-TH" alt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7967664" y="2492375"/>
            <a:ext cx="3360736" cy="400110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CHIẾC XE ƯỚC MƠ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060450" y="4381439"/>
            <a:ext cx="28194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THỜI GIAN GIA ĐÌNH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572000" y="4419600"/>
            <a:ext cx="28194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NGHỈ NGƠI GIẢI TRÍ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874000" y="4430712"/>
            <a:ext cx="3124200" cy="369888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DU LỊCH KHẮP THẾ GIỚI</a:t>
            </a:r>
            <a:endParaRPr kumimoji="0" lang="th-TH" altLang="en-US" sz="18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863600" y="6488113"/>
            <a:ext cx="3124200" cy="369887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THÀNH CÔNG SỰ NGHIỆP</a:t>
            </a:r>
            <a:endParaRPr kumimoji="0" lang="th-TH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406900" y="6488113"/>
            <a:ext cx="2971800" cy="369887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PHÁT TRIỂN BẢN THÂN</a:t>
            </a:r>
            <a:endParaRPr kumimoji="0" lang="th-TH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2700" y="4797484"/>
            <a:ext cx="3695700" cy="2060516"/>
          </a:xfrm>
          <a:prstGeom prst="rect">
            <a:avLst/>
          </a:prstGeom>
        </p:spPr>
      </p:pic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7857332" y="6439633"/>
            <a:ext cx="32258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kern="0" dirty="0">
                <a:solidFill>
                  <a:srgbClr val="0000CC"/>
                </a:solidFill>
                <a:cs typeface="Times New Roman" panose="02020603050405020304" pitchFamily="18" charset="0"/>
              </a:rPr>
              <a:t>GIÚP ĐỠ NGƯỜI KHÁC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60428"/>
            <a:ext cx="3403599" cy="2046285"/>
          </a:xfrm>
          <a:prstGeom prst="rect">
            <a:avLst/>
          </a:prstGeom>
        </p:spPr>
      </p:pic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483100" y="2476440"/>
            <a:ext cx="2819400" cy="400110"/>
          </a:xfrm>
          <a:prstGeom prst="rect">
            <a:avLst/>
          </a:prstGeom>
          <a:solidFill>
            <a:srgbClr val="FFFF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Times New Roman" panose="02020603050405020304" pitchFamily="18" charset="0"/>
              </a:rPr>
              <a:t>CĂN NHÀ MƠ ƯỚC</a:t>
            </a:r>
            <a:endParaRPr kumimoji="0" lang="th-TH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54000" y="228600"/>
            <a:ext cx="112268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I. </a:t>
            </a: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Nhóm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làm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công,ăn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lương</a:t>
            </a: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.</a:t>
            </a:r>
            <a:endParaRPr kumimoji="0" lang="vi-VN" alt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1409701"/>
            <a:ext cx="11315700" cy="49276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514350" marR="0" lvl="0" indent="-51435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vi-VN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Nhóm chưa thành công.</a:t>
            </a:r>
            <a:endParaRPr lang="en-US" altLang="zh-TW" sz="2800" b="1" kern="0" dirty="0">
              <a:solidFill>
                <a:srgbClr val="000000"/>
              </a:solidFill>
              <a:ea typeface="PMingLiU" pitchFamily="18" charset="-12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PMingLiU" pitchFamily="18" charset="-120"/>
              </a:rPr>
              <a:t>* </a:t>
            </a:r>
            <a:r>
              <a:rPr kumimoji="0" lang="en-US" altLang="zh-TW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Đặc</a:t>
            </a:r>
            <a:r>
              <a:rPr kumimoji="0" lang="en-US" altLang="zh-TW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zh-TW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điểm</a:t>
            </a:r>
            <a:r>
              <a:rPr kumimoji="0" lang="en-US" altLang="zh-TW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  <a:p>
            <a:pPr marR="0" lvl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Mong mỏi tìm công việc tốt để làm, luôn chuyển việc.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Phấn đấu học hành để mong muốn thăng tiến.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Hoặc an phận, bằng lòng với hiện tại.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Thấy bế tắc trong cuộc sống, có xu hướng tồn tại.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Trong công việc cạnh tranh không lành mạnh: nói xấu nhau, tìm cơ hội để đánh bại đối phương....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vi-VN" altLang="zh-TW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46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524000" y="342900"/>
            <a:ext cx="9144000" cy="59817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lang="en-US" altLang="zh-TW" sz="40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TW" sz="4000" dirty="0">
                <a:solidFill>
                  <a:schemeClr val="tx1"/>
                </a:solidFill>
                <a:ea typeface="PMingLiU" pitchFamily="18" charset="-120"/>
              </a:rPr>
              <a:t>* </a:t>
            </a:r>
            <a:r>
              <a:rPr lang="en-US" altLang="zh-TW" sz="4000" dirty="0" err="1">
                <a:solidFill>
                  <a:schemeClr val="tx1"/>
                </a:solidFill>
                <a:ea typeface="PMingLiU" pitchFamily="18" charset="-120"/>
              </a:rPr>
              <a:t>Đặc</a:t>
            </a:r>
            <a:r>
              <a:rPr lang="en-US" altLang="zh-TW" sz="4000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sz="4000" dirty="0" err="1">
                <a:solidFill>
                  <a:schemeClr val="tx1"/>
                </a:solidFill>
                <a:ea typeface="PMingLiU" pitchFamily="18" charset="-120"/>
              </a:rPr>
              <a:t>điểm</a:t>
            </a:r>
            <a:endParaRPr lang="en-US" altLang="zh-TW" sz="4000" dirty="0">
              <a:solidFill>
                <a:schemeClr val="tx1"/>
              </a:solidFill>
              <a:ea typeface="PMingLiU" pitchFamily="18" charset="-12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Thỏa mãn với hiện tại.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Lo lắng về con cái: sắp xếp việc công việc, con cái hư-không nghe lời.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Sức khỏe –sắc đẹp giảm sút.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Về quan hệ </a:t>
            </a:r>
            <a:r>
              <a:rPr lang="vi-VN" altLang="zh-TW" sz="2400" dirty="0" err="1">
                <a:solidFill>
                  <a:schemeClr val="tx1"/>
                </a:solidFill>
              </a:rPr>
              <a:t>vợ</a:t>
            </a:r>
            <a:r>
              <a:rPr lang="vi-VN" altLang="zh-TW" sz="2400" dirty="0">
                <a:solidFill>
                  <a:schemeClr val="tx1"/>
                </a:solidFill>
              </a:rPr>
              <a:t> </a:t>
            </a:r>
            <a:r>
              <a:rPr lang="vi-VN" altLang="zh-TW" sz="2400" dirty="0" err="1">
                <a:solidFill>
                  <a:schemeClr val="tx1"/>
                </a:solidFill>
              </a:rPr>
              <a:t>chồng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endParaRPr lang="vi-VN" altLang="zh-TW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Trong công việc cạnh tranh không lành mạnh: nói xấu nhau, tìm cơ hội để đánh bại đối phương....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vi-VN" altLang="zh-TW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://t3.gstatic.com/images?q=tbn:ANd9GcRuF4l8mkx-5cNJMj-CP9WOmOuMCdz73HSOFM97UmLDdPr-Wc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0" y="5038576"/>
            <a:ext cx="1625376" cy="166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779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5207" y="1"/>
            <a:ext cx="11849100" cy="9810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ty)</a:t>
            </a:r>
            <a:endParaRPr lang="vi-VN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6500" y="981076"/>
            <a:ext cx="10642600" cy="5508624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zh-TW" sz="3000" b="1" dirty="0">
                <a:solidFill>
                  <a:schemeClr val="tx1"/>
                </a:solidFill>
              </a:rPr>
              <a:t>1. Nhóm mở cửa hàng tự kinh doanh</a:t>
            </a:r>
            <a:endParaRPr lang="en-US" altLang="zh-TW" sz="3000" b="1" dirty="0">
              <a:solidFill>
                <a:schemeClr val="tx1"/>
              </a:solidFill>
              <a:ea typeface="PMingLiU" pitchFamily="18" charset="-120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TW" sz="2400" dirty="0">
                <a:solidFill>
                  <a:schemeClr val="tx1"/>
                </a:solidFill>
              </a:rPr>
              <a:t>* </a:t>
            </a:r>
            <a:r>
              <a:rPr lang="en-US" altLang="zh-TW" sz="2400" dirty="0" err="1">
                <a:solidFill>
                  <a:schemeClr val="tx1"/>
                </a:solidFill>
              </a:rPr>
              <a:t>Đặc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điểm</a:t>
            </a:r>
            <a:r>
              <a:rPr lang="en-US" altLang="zh-TW" sz="24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Rất vất vả, không tin tưởng giao phó công việc cho người khác.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Không dám nghỉ ngơi, đi chơi, quên chăm sóc bản thân.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Không có nhiều thời gian để cải thiện chất lượng cuộc sống.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Luôn lo sợ mất khách hàng, chủ nhà không cho thuê, hàng hóa bị cạnh tranh....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Họ không nhìn thấy tương lai.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Khi mới kinh doanh họ rất hưng phấn, vài năm sau bắt đầu mệt mỏi 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vi-VN" altLang="zh-TW" sz="2400" dirty="0">
              <a:solidFill>
                <a:schemeClr val="tx1"/>
              </a:solidFill>
            </a:endParaRPr>
          </a:p>
        </p:txBody>
      </p:sp>
      <p:pic>
        <p:nvPicPr>
          <p:cNvPr id="20484" name="Picture 11" descr="http://persistentillusion.files.wordpress.com/2008/03/un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087" y="4979988"/>
            <a:ext cx="1331913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152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66700"/>
            <a:ext cx="11404600" cy="65024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zh-TW" sz="3000" b="1" dirty="0">
                <a:solidFill>
                  <a:schemeClr val="tx1"/>
                </a:solidFill>
              </a:rPr>
              <a:t>2. Nhóm mở công ty (nhỏ) : </a:t>
            </a:r>
            <a:endParaRPr lang="en-US" altLang="zh-TW" sz="30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TW" sz="3000" b="1" dirty="0">
                <a:solidFill>
                  <a:schemeClr val="tx1"/>
                </a:solidFill>
              </a:rPr>
              <a:t>    a) </a:t>
            </a:r>
            <a:r>
              <a:rPr lang="vi-VN" altLang="zh-TW" sz="3000" b="1" dirty="0">
                <a:solidFill>
                  <a:schemeClr val="tx1"/>
                </a:solidFill>
              </a:rPr>
              <a:t>phân phối hàng hóa.</a:t>
            </a:r>
            <a:endParaRPr lang="en-US" altLang="zh-TW" sz="3000" b="1" dirty="0">
              <a:solidFill>
                <a:schemeClr val="tx1"/>
              </a:solidFill>
              <a:ea typeface="PMingLiU" pitchFamily="18" charset="-120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TW" sz="2400" dirty="0">
                <a:solidFill>
                  <a:schemeClr val="tx1"/>
                </a:solidFill>
              </a:rPr>
              <a:t>* </a:t>
            </a:r>
            <a:r>
              <a:rPr lang="en-US" altLang="zh-TW" sz="2400" dirty="0" err="1">
                <a:solidFill>
                  <a:schemeClr val="tx1"/>
                </a:solidFill>
              </a:rPr>
              <a:t>Đặc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điểm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Nguồn hàng không ổn định, không có bản quyền.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Tiền làm thị trường lớn.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Cạnh tranh nhiều, lãi xuất ít dần- chi phí tăng.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Công nợ nhiều (càng làm lớn- càng công nợ).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Nhân sự luôn thay đổi.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Trốn thuế, hệ thống kế toán không tốt.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Sức khỏe giảm sút: tiếp khách- bia rượu, căng thẳng...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Tình cảm gia đình nhạt nhẽo: không có thời gian nâng cao chất lượng cuộc sống.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vi-VN" altLang="zh-T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55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8164" y="625475"/>
            <a:ext cx="7316788" cy="4932363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zh-TW" sz="3000" b="1" dirty="0">
                <a:solidFill>
                  <a:schemeClr val="tx1"/>
                </a:solidFill>
              </a:rPr>
              <a:t> </a:t>
            </a:r>
            <a:endParaRPr lang="en-US" altLang="zh-TW" sz="30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TW" sz="3000" b="1" dirty="0">
                <a:solidFill>
                  <a:schemeClr val="tx1"/>
                </a:solidFill>
              </a:rPr>
              <a:t> b) </a:t>
            </a:r>
            <a:r>
              <a:rPr lang="vi-VN" altLang="zh-TW" sz="3000" b="1" dirty="0">
                <a:solidFill>
                  <a:schemeClr val="tx1"/>
                </a:solidFill>
              </a:rPr>
              <a:t>sản xuất hàng hóa.</a:t>
            </a:r>
            <a:endParaRPr lang="en-US" altLang="zh-TW" sz="3000" b="1" dirty="0">
              <a:solidFill>
                <a:schemeClr val="tx1"/>
              </a:solidFill>
              <a:ea typeface="PMingLiU" pitchFamily="18" charset="-120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TW" sz="2400" dirty="0">
                <a:solidFill>
                  <a:schemeClr val="tx1"/>
                </a:solidFill>
              </a:rPr>
              <a:t>* </a:t>
            </a:r>
            <a:r>
              <a:rPr lang="en-US" altLang="zh-TW" sz="2400" dirty="0" err="1">
                <a:solidFill>
                  <a:schemeClr val="tx1"/>
                </a:solidFill>
              </a:rPr>
              <a:t>Đặc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điểm</a:t>
            </a: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Nguyên liệu không ổn định.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Hàng hóa không thương hiệu, cạnh tranh nhiều.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Vốn đầu tư nhiều, công nợ ngân hàng.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Nhân công không ổn định.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Không thấy tương lai- tiềm năng phát triển.</a:t>
            </a:r>
          </a:p>
        </p:txBody>
      </p:sp>
      <p:pic>
        <p:nvPicPr>
          <p:cNvPr id="24580" name="Picture 8" descr="N1001C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2" y="1747838"/>
            <a:ext cx="2771775" cy="3810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94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95300" y="342900"/>
            <a:ext cx="11353800" cy="63754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400" b="1" dirty="0">
                <a:solidFill>
                  <a:srgbClr val="0070C0"/>
                </a:solidFill>
              </a:rPr>
              <a:t>c)</a:t>
            </a:r>
            <a:r>
              <a:rPr lang="vi-VN" altLang="zh-TW" sz="2400" b="1" dirty="0">
                <a:solidFill>
                  <a:srgbClr val="0070C0"/>
                </a:solidFill>
              </a:rPr>
              <a:t> Nhóm mở công ty (nhỏ) : 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>
              <a:spcBef>
                <a:spcPct val="50000"/>
              </a:spcBef>
            </a:pPr>
            <a:r>
              <a:rPr lang="vi-VN" altLang="zh-TW" sz="2400" dirty="0">
                <a:solidFill>
                  <a:schemeClr val="tx1"/>
                </a:solidFill>
              </a:rPr>
              <a:t>Tiềm năng phát triển cty của họ ntn? Chỉ cho họ thấy những khó khăn mà họ đã-đang và sẽ gặp phải.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Sự kế thừa cho con cái ntn? Con họ có thích cty của bố-mẹ không? Có điều hành được không?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T.gian dành cho vợ-chồng,con cái ntn? Giúp người thân ntn?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Sức khỏe và sắc đẹp bị giảm sút ...Sống chỉ 1 lần...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Nhắc nhiều về sự nghiệp và sự bền vững của </a:t>
            </a:r>
            <a:r>
              <a:rPr lang="en-US" altLang="zh-TW" sz="2400" dirty="0">
                <a:solidFill>
                  <a:schemeClr val="tx1"/>
                </a:solidFill>
              </a:rPr>
              <a:t>New image</a:t>
            </a:r>
            <a:r>
              <a:rPr lang="vi-VN" altLang="zh-TW" sz="2400" dirty="0">
                <a:solidFill>
                  <a:schemeClr val="tx1"/>
                </a:solidFill>
              </a:rPr>
              <a:t>. Kinh doanh </a:t>
            </a:r>
            <a:r>
              <a:rPr lang="en-US" altLang="zh-TW" sz="2400" dirty="0">
                <a:solidFill>
                  <a:schemeClr val="tx1"/>
                </a:solidFill>
              </a:rPr>
              <a:t>New image</a:t>
            </a:r>
            <a:r>
              <a:rPr lang="vi-VN" altLang="zh-TW" sz="2400" dirty="0">
                <a:solidFill>
                  <a:schemeClr val="tx1"/>
                </a:solidFill>
              </a:rPr>
              <a:t> là kinh doanh lớn- không rủi ro.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 err="1">
                <a:solidFill>
                  <a:schemeClr val="tx1"/>
                </a:solidFill>
              </a:rPr>
              <a:t>NewImage</a:t>
            </a:r>
            <a:r>
              <a:rPr lang="vi-VN" altLang="zh-TW" sz="2400" dirty="0">
                <a:solidFill>
                  <a:schemeClr val="tx1"/>
                </a:solidFill>
              </a:rPr>
              <a:t> là môi trường tốt để giáo dục con cái.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sz="2400" dirty="0" err="1">
                <a:solidFill>
                  <a:schemeClr val="tx1"/>
                </a:solidFill>
              </a:rPr>
              <a:t>Thành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công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có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tài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chính</a:t>
            </a:r>
            <a:r>
              <a:rPr lang="en-US" altLang="zh-TW" sz="2400" dirty="0">
                <a:solidFill>
                  <a:schemeClr val="tx1"/>
                </a:solidFill>
              </a:rPr>
              <a:t>, du </a:t>
            </a:r>
            <a:r>
              <a:rPr lang="en-US" altLang="zh-TW" sz="2400" dirty="0" err="1">
                <a:solidFill>
                  <a:schemeClr val="tx1"/>
                </a:solidFill>
              </a:rPr>
              <a:t>lịch</a:t>
            </a:r>
            <a:r>
              <a:rPr lang="en-US" altLang="zh-TW" sz="2400" dirty="0">
                <a:solidFill>
                  <a:schemeClr val="tx1"/>
                </a:solidFill>
              </a:rPr>
              <a:t>, </a:t>
            </a:r>
            <a:r>
              <a:rPr lang="en-US" altLang="zh-TW" sz="2400" dirty="0" err="1">
                <a:solidFill>
                  <a:schemeClr val="tx1"/>
                </a:solidFill>
              </a:rPr>
              <a:t>phát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triển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bản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thân</a:t>
            </a:r>
            <a:endParaRPr lang="vi-VN" altLang="zh-TW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vi-VN" altLang="zh-TW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vi-VN" altLang="zh-T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424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0" y="1308233"/>
            <a:ext cx="3023952" cy="40904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8121" y="1308233"/>
            <a:ext cx="815444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latin typeface="Arial" panose="020B0604020202020204" pitchFamily="34" charset="0"/>
              </a:rPr>
              <a:t>GIỚI THIỆU BẢN THÂN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</a:rPr>
              <a:t>Họ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và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tên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Vũ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Thị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Nhung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Sinh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ysClr val="windowText" lastClr="000000"/>
                </a:solidFill>
                <a:latin typeface="Arial" panose="020B0604020202020204" pitchFamily="34" charset="0"/>
              </a:rPr>
              <a:t>năm</a:t>
            </a:r>
            <a:r>
              <a:rPr lang="en-US" altLang="en-US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1980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</a:rPr>
              <a:t>Quê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quán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Hải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Phòng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</a:rPr>
              <a:t>Nghề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Nghiệp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trước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tác</a:t>
            </a:r>
            <a:r>
              <a:rPr lang="en-US" altLang="en-US" dirty="0">
                <a:latin typeface="Arial" panose="020B0604020202020204" pitchFamily="34" charset="0"/>
              </a:rPr>
              <a:t> KD: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Kế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toán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doanh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nghiệp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- </a:t>
            </a:r>
            <a:r>
              <a:rPr lang="en-US" altLang="en-US" dirty="0" err="1">
                <a:latin typeface="Arial" panose="020B0604020202020204" pitchFamily="34" charset="0"/>
              </a:rPr>
              <a:t>Chồng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Bùi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Sỹ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Hùng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sinh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năm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1975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- </a:t>
            </a:r>
            <a:r>
              <a:rPr lang="en-US" altLang="en-US" dirty="0" err="1">
                <a:latin typeface="Arial" panose="020B0604020202020204" pitchFamily="34" charset="0"/>
              </a:rPr>
              <a:t>Quê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quán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Hải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Phòng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- </a:t>
            </a:r>
            <a:r>
              <a:rPr lang="en-US" altLang="en-US" dirty="0" err="1">
                <a:latin typeface="Arial" panose="020B0604020202020204" pitchFamily="34" charset="0"/>
              </a:rPr>
              <a:t>Nghề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nghiệp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trước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khi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hợp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tác</a:t>
            </a:r>
            <a:r>
              <a:rPr lang="en-US" altLang="en-US" dirty="0">
                <a:latin typeface="Arial" panose="020B0604020202020204" pitchFamily="34" charset="0"/>
              </a:rPr>
              <a:t> KD: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Luật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sư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- </a:t>
            </a:r>
            <a:r>
              <a:rPr lang="en-US" altLang="en-US" dirty="0" err="1">
                <a:latin typeface="Arial" panose="020B0604020202020204" pitchFamily="34" charset="0"/>
              </a:rPr>
              <a:t>Năm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bắt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đầu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kinh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doanh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với</a:t>
            </a:r>
            <a:r>
              <a:rPr lang="en-US" altLang="en-US" dirty="0">
                <a:latin typeface="Arial" panose="020B0604020202020204" pitchFamily="34" charset="0"/>
              </a:rPr>
              <a:t> Care For VN ( </a:t>
            </a:r>
            <a:r>
              <a:rPr lang="en-US" altLang="en-US" dirty="0" err="1">
                <a:latin typeface="Arial" panose="020B0604020202020204" pitchFamily="34" charset="0"/>
              </a:rPr>
              <a:t>Tiền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thân</a:t>
            </a:r>
            <a:r>
              <a:rPr lang="en-US" altLang="en-US" dirty="0">
                <a:latin typeface="Arial" panose="020B0604020202020204" pitchFamily="34" charset="0"/>
              </a:rPr>
              <a:t> NI):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01.08.2015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- </a:t>
            </a:r>
            <a:r>
              <a:rPr lang="en-US" altLang="en-US" dirty="0" err="1">
                <a:latin typeface="Arial" panose="020B0604020202020204" pitchFamily="34" charset="0"/>
              </a:rPr>
              <a:t>Danh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hiệu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</a:rPr>
              <a:t>5 Sao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</a:rPr>
              <a:t>vàng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11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0315" y="190501"/>
            <a:ext cx="10037685" cy="9810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III.Nhóm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doanh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656138" y="1346200"/>
            <a:ext cx="6011862" cy="4567238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>
              <a:spcBef>
                <a:spcPct val="50000"/>
              </a:spcBef>
            </a:pPr>
            <a:endParaRPr lang="en-US" altLang="zh-TW" sz="3000" b="1" dirty="0">
              <a:solidFill>
                <a:schemeClr val="tx1"/>
              </a:solidFill>
              <a:ea typeface="PMingLiU" pitchFamily="18" charset="-120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TW" sz="2400" dirty="0">
                <a:solidFill>
                  <a:schemeClr val="tx1"/>
                </a:solidFill>
              </a:rPr>
              <a:t>* </a:t>
            </a:r>
            <a:r>
              <a:rPr lang="en-US" altLang="zh-TW" sz="2400" dirty="0" err="1">
                <a:solidFill>
                  <a:schemeClr val="tx1"/>
                </a:solidFill>
              </a:rPr>
              <a:t>Đặc</a:t>
            </a:r>
            <a:r>
              <a:rPr lang="en-US" altLang="zh-TW" sz="2400" dirty="0">
                <a:solidFill>
                  <a:schemeClr val="tx1"/>
                </a:solidFill>
              </a:rPr>
              <a:t> </a:t>
            </a:r>
            <a:r>
              <a:rPr lang="en-US" altLang="zh-TW" sz="2400" dirty="0" err="1">
                <a:solidFill>
                  <a:schemeClr val="tx1"/>
                </a:solidFill>
              </a:rPr>
              <a:t>điểm</a:t>
            </a:r>
            <a:r>
              <a:rPr lang="en-US" altLang="zh-TW" sz="2400" dirty="0">
                <a:solidFill>
                  <a:schemeClr val="tx1"/>
                </a:solidFill>
              </a:rPr>
              <a:t> 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Kinh tế rất thoải mái, thời gian có nhiều.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Về cuộc sống gia đình: hay có những quan hệ ngoài luồng.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vi-VN" altLang="zh-TW" sz="2400" dirty="0">
                <a:solidFill>
                  <a:schemeClr val="tx1"/>
                </a:solidFill>
              </a:rPr>
              <a:t>Bắt đầu lo lắng về sức khỏe, sắc đẹp.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vi-VN" altLang="zh-TW" sz="2400" dirty="0">
              <a:solidFill>
                <a:schemeClr val="tx1"/>
              </a:solidFill>
            </a:endParaRPr>
          </a:p>
        </p:txBody>
      </p:sp>
      <p:pic>
        <p:nvPicPr>
          <p:cNvPr id="27652" name="Picture 6" descr="wellness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3048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48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C680-A305-4697-8AA0-5CADB34F6D57}"/>
              </a:ext>
            </a:extLst>
          </p:cNvPr>
          <p:cNvSpPr txBox="1">
            <a:spLocks/>
          </p:cNvSpPr>
          <p:nvPr/>
        </p:nvSpPr>
        <p:spPr>
          <a:xfrm>
            <a:off x="150920" y="190501"/>
            <a:ext cx="11620869" cy="98107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 LỰA CHỌN HỢP TÁC CÔNG TY KD ĐA CÂP </a:t>
            </a:r>
            <a:endParaRPr lang="vi-VN" alt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6911D-1B0E-45EE-9ACE-8B687F15C752}"/>
              </a:ext>
            </a:extLst>
          </p:cNvPr>
          <p:cNvSpPr txBox="1">
            <a:spLocks/>
          </p:cNvSpPr>
          <p:nvPr/>
        </p:nvSpPr>
        <p:spPr>
          <a:xfrm>
            <a:off x="790113" y="1346200"/>
            <a:ext cx="9877887" cy="4567238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altLang="zh-TW" b="1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1.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Công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ty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làm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đúng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luật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pháp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Việt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Nam</a:t>
            </a:r>
          </a:p>
          <a:p>
            <a:pPr marL="0" indent="0">
              <a:spcBef>
                <a:spcPct val="50000"/>
              </a:spcBef>
            </a:pP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2.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Công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ty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mạnh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có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tiềm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năng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phát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triển</a:t>
            </a:r>
            <a:endParaRPr lang="en-US" altLang="zh-TW" dirty="0">
              <a:solidFill>
                <a:schemeClr val="tx1"/>
              </a:solidFill>
              <a:ea typeface="PMingLiU" pitchFamily="18" charset="-120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3.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Sản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phẩm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: </a:t>
            </a:r>
          </a:p>
          <a:p>
            <a:pPr marL="0" indent="0">
              <a:spcBef>
                <a:spcPct val="50000"/>
              </a:spcBef>
            </a:pP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4.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Chính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sách</a:t>
            </a:r>
            <a:endParaRPr lang="en-US" altLang="zh-TW" dirty="0">
              <a:solidFill>
                <a:schemeClr val="tx1"/>
              </a:solidFill>
              <a:ea typeface="PMingLiU" pitchFamily="18" charset="-120"/>
            </a:endParaRPr>
          </a:p>
          <a:p>
            <a:pPr marL="0" indent="0">
              <a:spcBef>
                <a:spcPct val="50000"/>
              </a:spcBef>
            </a:pP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5. 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Chiến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l</a:t>
            </a:r>
            <a:r>
              <a:rPr lang="vi-VN" altLang="zh-TW" dirty="0">
                <a:solidFill>
                  <a:schemeClr val="tx1"/>
                </a:solidFill>
                <a:ea typeface="PMingLiU" pitchFamily="18" charset="-120"/>
              </a:rPr>
              <a:t>ư</a:t>
            </a:r>
            <a:r>
              <a:rPr lang="en-US" altLang="zh-TW" dirty="0" err="1">
                <a:solidFill>
                  <a:schemeClr val="tx1"/>
                </a:solidFill>
                <a:ea typeface="PMingLiU" pitchFamily="18" charset="-120"/>
              </a:rPr>
              <a:t>ợc</a:t>
            </a:r>
            <a:r>
              <a:rPr lang="en-US" altLang="zh-TW" dirty="0">
                <a:solidFill>
                  <a:schemeClr val="tx1"/>
                </a:solidFill>
                <a:ea typeface="PMingLiU" pitchFamily="18" charset="-120"/>
              </a:rPr>
              <a:t> KD</a:t>
            </a:r>
            <a:endParaRPr lang="en-US" altLang="zh-TW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zh-TW" sz="240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</a:pPr>
            <a:endParaRPr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82AD6C1-E903-4D97-999D-F3B439709313}"/>
              </a:ext>
            </a:extLst>
          </p:cNvPr>
          <p:cNvSpPr/>
          <p:nvPr/>
        </p:nvSpPr>
        <p:spPr>
          <a:xfrm>
            <a:off x="1788849" y="4370669"/>
            <a:ext cx="834501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800" b="1" kern="0" dirty="0">
                <a:solidFill>
                  <a:srgbClr val="FF0000"/>
                </a:solidFill>
                <a:latin typeface="Arial"/>
                <a:ea typeface="Angsana New" pitchFamily="18" charset="-120"/>
              </a:rPr>
              <a:t>LỰA CHỌN ĐÚNG </a:t>
            </a:r>
          </a:p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4800" b="1" kern="0" dirty="0" err="1">
                <a:solidFill>
                  <a:srgbClr val="FF0000"/>
                </a:solidFill>
                <a:latin typeface="Arial"/>
                <a:ea typeface="Angsana New" pitchFamily="18" charset="-120"/>
              </a:rPr>
              <a:t>quan</a:t>
            </a:r>
            <a:r>
              <a:rPr lang="en-US" altLang="en-US" sz="4800" b="1" kern="0" dirty="0">
                <a:solidFill>
                  <a:srgbClr val="FF0000"/>
                </a:solidFill>
                <a:latin typeface="Arial"/>
                <a:ea typeface="Angsana New" pitchFamily="18" charset="-12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Arial"/>
                <a:ea typeface="Angsana New" pitchFamily="18" charset="-120"/>
              </a:rPr>
              <a:t>trọng</a:t>
            </a:r>
            <a:r>
              <a:rPr lang="en-US" altLang="en-US" sz="4800" b="1" kern="0" dirty="0">
                <a:solidFill>
                  <a:srgbClr val="FF0000"/>
                </a:solidFill>
                <a:latin typeface="Arial"/>
                <a:ea typeface="Angsana New" pitchFamily="18" charset="-12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Arial"/>
                <a:ea typeface="Angsana New" pitchFamily="18" charset="-120"/>
              </a:rPr>
              <a:t>hơn</a:t>
            </a:r>
            <a:r>
              <a:rPr lang="en-US" altLang="en-US" sz="4800" b="1" kern="0" dirty="0">
                <a:solidFill>
                  <a:srgbClr val="FF0000"/>
                </a:solidFill>
                <a:latin typeface="Arial"/>
                <a:ea typeface="Angsana New" pitchFamily="18" charset="-12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Arial"/>
                <a:ea typeface="Angsana New" pitchFamily="18" charset="-120"/>
              </a:rPr>
              <a:t>nỗ</a:t>
            </a:r>
            <a:r>
              <a:rPr lang="en-US" altLang="en-US" sz="4800" b="1" kern="0" dirty="0">
                <a:solidFill>
                  <a:srgbClr val="FF0000"/>
                </a:solidFill>
                <a:latin typeface="Arial"/>
                <a:ea typeface="Angsana New" pitchFamily="18" charset="-120"/>
              </a:rPr>
              <a:t> </a:t>
            </a:r>
            <a:r>
              <a:rPr lang="en-US" altLang="en-US" sz="4800" b="1" kern="0" dirty="0" err="1">
                <a:solidFill>
                  <a:srgbClr val="FF0000"/>
                </a:solidFill>
                <a:latin typeface="Arial"/>
                <a:ea typeface="Angsana New" pitchFamily="18" charset="-120"/>
              </a:rPr>
              <a:t>lực</a:t>
            </a:r>
            <a:r>
              <a:rPr lang="en-US" altLang="en-US" sz="4800" b="1" kern="0" dirty="0">
                <a:solidFill>
                  <a:srgbClr val="FF0000"/>
                </a:solidFill>
                <a:latin typeface="Arial"/>
                <a:ea typeface="Angsana New" pitchFamily="18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88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100263" y="3505200"/>
            <a:ext cx="7924800" cy="9144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767263" y="3505200"/>
            <a:ext cx="4038600" cy="914400"/>
          </a:xfrm>
          <a:prstGeom prst="rect">
            <a:avLst/>
          </a:prstGeom>
          <a:solidFill>
            <a:srgbClr val="000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kumimoji="1" lang="zh-CN" altLang="en-US" sz="2400">
              <a:ea typeface="PMingLiU" charset="0"/>
              <a:cs typeface="PMingLiU" charset="0"/>
            </a:endParaRP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6176963" y="3581400"/>
            <a:ext cx="11811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40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hlink"/>
                </a:solidFill>
                <a:latin typeface="黑体"/>
                <a:ea typeface="黑体"/>
                <a:cs typeface="黑体"/>
              </a:rPr>
              <a:t>工作</a:t>
            </a:r>
            <a:endParaRPr lang="en-US" sz="4000" b="1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chemeClr val="hlink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767263" y="3505200"/>
            <a:ext cx="609600" cy="914400"/>
          </a:xfrm>
          <a:prstGeom prst="rect">
            <a:avLst/>
          </a:prstGeom>
          <a:solidFill>
            <a:srgbClr val="008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WordArt 9"/>
          <p:cNvSpPr>
            <a:spLocks noChangeArrowheads="1" noChangeShapeType="1" noTextEdit="1"/>
          </p:cNvSpPr>
          <p:nvPr/>
        </p:nvSpPr>
        <p:spPr bwMode="auto">
          <a:xfrm>
            <a:off x="8229600" y="1066800"/>
            <a:ext cx="1143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2"/>
                </a:solidFill>
                <a:latin typeface="Arial"/>
                <a:ea typeface="Arial"/>
                <a:cs typeface="Arial"/>
              </a:rPr>
              <a:t>70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5486411" y="3505200"/>
            <a:ext cx="4691063" cy="9144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51" name="Picture 11" descr="鑽石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504122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590801" y="3733807"/>
            <a:ext cx="187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vi-VN" altLang="zh-TW" sz="2800" b="1" dirty="0">
                <a:solidFill>
                  <a:srgbClr val="FF0000"/>
                </a:solidFill>
                <a:latin typeface="Arial" charset="0"/>
                <a:ea typeface="華康中黑體" charset="0"/>
                <a:cs typeface="華康中黑體" charset="0"/>
              </a:rPr>
              <a:t>HỌC TẬP</a:t>
            </a:r>
            <a:endParaRPr kumimoji="1" lang="en-US" altLang="zh-TW" sz="2800" b="1" dirty="0">
              <a:solidFill>
                <a:srgbClr val="FF0000"/>
              </a:solidFill>
              <a:latin typeface="Arial" charset="0"/>
              <a:ea typeface="華康中黑體" charset="0"/>
              <a:cs typeface="華康中黑體" charset="0"/>
            </a:endParaRPr>
          </a:p>
        </p:txBody>
      </p:sp>
      <p:sp>
        <p:nvSpPr>
          <p:cNvPr id="29705" name="Oval 13"/>
          <p:cNvSpPr>
            <a:spLocks noChangeArrowheads="1"/>
          </p:cNvSpPr>
          <p:nvPr/>
        </p:nvSpPr>
        <p:spPr bwMode="auto">
          <a:xfrm>
            <a:off x="9580566" y="1108096"/>
            <a:ext cx="935037" cy="72072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kumimoji="1" lang="vi-VN" altLang="zh-TW" sz="3200" b="1">
                <a:ea typeface="華康中黑體" charset="0"/>
                <a:cs typeface="華康中黑體" charset="0"/>
              </a:rPr>
              <a:t>TUỔI</a:t>
            </a:r>
            <a:endParaRPr kumimoji="1" lang="en-US" altLang="zh-TW" sz="3200" b="1">
              <a:ea typeface="華康中黑體" charset="0"/>
              <a:cs typeface="華康中黑體" charset="0"/>
            </a:endParaRP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162678" y="37195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vi-VN" altLang="zh-TW" sz="2800" b="1" dirty="0">
                <a:solidFill>
                  <a:srgbClr val="FF0000"/>
                </a:solidFill>
                <a:latin typeface="Arial" charset="0"/>
                <a:ea typeface="華康中黑體" charset="0"/>
                <a:cs typeface="華康中黑體" charset="0"/>
              </a:rPr>
              <a:t>HƯỞNG THỤ</a:t>
            </a:r>
            <a:endParaRPr kumimoji="1" lang="en-US" altLang="zh-TW" sz="2800" b="1" dirty="0">
              <a:solidFill>
                <a:srgbClr val="FF0000"/>
              </a:solidFill>
              <a:latin typeface="Arial" charset="0"/>
              <a:ea typeface="華康中黑體" charset="0"/>
              <a:cs typeface="華康中黑體" charset="0"/>
            </a:endParaRPr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2100274" y="1905000"/>
            <a:ext cx="6662737" cy="9144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6"/>
          <p:cNvSpPr>
            <a:spLocks noChangeArrowheads="1"/>
          </p:cNvSpPr>
          <p:nvPr/>
        </p:nvSpPr>
        <p:spPr bwMode="auto">
          <a:xfrm>
            <a:off x="4767274" y="1905000"/>
            <a:ext cx="4529137" cy="914400"/>
          </a:xfrm>
          <a:prstGeom prst="rect">
            <a:avLst/>
          </a:prstGeom>
          <a:solidFill>
            <a:srgbClr val="00008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kumimoji="1" lang="zh-CN" altLang="en-US" sz="2400">
              <a:ea typeface="PMingLiU" charset="0"/>
              <a:cs typeface="PMingLiU" charset="0"/>
            </a:endParaRPr>
          </a:p>
        </p:txBody>
      </p:sp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9296411" y="1905000"/>
            <a:ext cx="881063" cy="914400"/>
          </a:xfrm>
          <a:prstGeom prst="rect">
            <a:avLst/>
          </a:pr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8"/>
          <p:cNvSpPr txBox="1">
            <a:spLocks noChangeArrowheads="1"/>
          </p:cNvSpPr>
          <p:nvPr/>
        </p:nvSpPr>
        <p:spPr bwMode="auto">
          <a:xfrm>
            <a:off x="2667001" y="2071688"/>
            <a:ext cx="1873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vi-VN" altLang="zh-TW" sz="2800" b="1" dirty="0">
                <a:solidFill>
                  <a:srgbClr val="FF0000"/>
                </a:solidFill>
                <a:latin typeface="Arial" charset="0"/>
                <a:ea typeface="華康中黑體" charset="0"/>
                <a:cs typeface="華康中黑體" charset="0"/>
              </a:rPr>
              <a:t>HỌC TẬP</a:t>
            </a:r>
            <a:endParaRPr kumimoji="1" lang="en-US" altLang="zh-TW" sz="2800" b="1" dirty="0">
              <a:solidFill>
                <a:srgbClr val="FF0000"/>
              </a:solidFill>
              <a:latin typeface="Arial" charset="0"/>
              <a:ea typeface="華康中黑體" charset="0"/>
              <a:cs typeface="華康中黑體" charset="0"/>
            </a:endParaRPr>
          </a:p>
        </p:txBody>
      </p:sp>
      <p:sp>
        <p:nvSpPr>
          <p:cNvPr id="29711" name="Text Box 19"/>
          <p:cNvSpPr txBox="1">
            <a:spLocks noChangeArrowheads="1"/>
          </p:cNvSpPr>
          <p:nvPr/>
        </p:nvSpPr>
        <p:spPr bwMode="auto">
          <a:xfrm>
            <a:off x="9296400" y="2119334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vi-VN" altLang="zh-TW" sz="1200" b="1" dirty="0">
                <a:solidFill>
                  <a:srgbClr val="FF0000"/>
                </a:solidFill>
                <a:latin typeface="Arial" charset="0"/>
                <a:ea typeface="華康中黑體" charset="0"/>
                <a:cs typeface="華康中黑體" charset="0"/>
              </a:rPr>
              <a:t>HƯỞNG </a:t>
            </a:r>
            <a:endParaRPr kumimoji="1" lang="en-US" altLang="zh-TW" sz="1200" b="1" dirty="0">
              <a:solidFill>
                <a:srgbClr val="FF0000"/>
              </a:solidFill>
              <a:latin typeface="Arial" charset="0"/>
              <a:ea typeface="華康中黑體" charset="0"/>
              <a:cs typeface="華康中黑體" charset="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vi-VN" altLang="zh-TW" sz="1200" b="1" dirty="0">
                <a:solidFill>
                  <a:srgbClr val="FF0000"/>
                </a:solidFill>
                <a:latin typeface="Arial" charset="0"/>
                <a:ea typeface="華康中黑體" charset="0"/>
                <a:cs typeface="華康中黑體" charset="0"/>
              </a:rPr>
              <a:t>THỤ</a:t>
            </a:r>
            <a:endParaRPr kumimoji="1" lang="en-US" altLang="zh-TW" sz="1200" b="1" dirty="0">
              <a:solidFill>
                <a:srgbClr val="FF0000"/>
              </a:solidFill>
              <a:latin typeface="Arial" charset="0"/>
              <a:ea typeface="華康中黑體" charset="0"/>
              <a:cs typeface="華康中黑體" charset="0"/>
            </a:endParaRPr>
          </a:p>
        </p:txBody>
      </p:sp>
      <p:sp>
        <p:nvSpPr>
          <p:cNvPr id="29712" name="Text Box 20"/>
          <p:cNvSpPr txBox="1">
            <a:spLocks noChangeArrowheads="1"/>
          </p:cNvSpPr>
          <p:nvPr/>
        </p:nvSpPr>
        <p:spPr bwMode="auto">
          <a:xfrm>
            <a:off x="5334000" y="202069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b="1" dirty="0">
                <a:solidFill>
                  <a:schemeClr val="bg1"/>
                </a:solidFill>
                <a:latin typeface="Arial"/>
                <a:ea typeface="PMingLiU" charset="0"/>
                <a:cs typeface="Arial"/>
              </a:rPr>
              <a:t>LÀM VIỆC (40 </a:t>
            </a:r>
            <a:r>
              <a:rPr kumimoji="1" lang="en-US" altLang="zh-TW" sz="3600" b="1" dirty="0" err="1">
                <a:solidFill>
                  <a:schemeClr val="bg1"/>
                </a:solidFill>
                <a:latin typeface="Arial"/>
                <a:ea typeface="PMingLiU" charset="0"/>
                <a:cs typeface="Arial"/>
              </a:rPr>
              <a:t>năm</a:t>
            </a:r>
            <a:r>
              <a:rPr kumimoji="1" lang="en-US" altLang="zh-TW" sz="3600" b="1" dirty="0">
                <a:solidFill>
                  <a:schemeClr val="bg1"/>
                </a:solidFill>
                <a:latin typeface="Arial"/>
                <a:ea typeface="PMingLiU" charset="0"/>
                <a:cs typeface="Arial"/>
              </a:rPr>
              <a:t>)</a:t>
            </a:r>
          </a:p>
        </p:txBody>
      </p:sp>
      <p:sp>
        <p:nvSpPr>
          <p:cNvPr id="29713" name="WordArt 21"/>
          <p:cNvSpPr>
            <a:spLocks noChangeArrowheads="1" noChangeShapeType="1" noTextEdit="1"/>
          </p:cNvSpPr>
          <p:nvPr/>
        </p:nvSpPr>
        <p:spPr bwMode="auto">
          <a:xfrm>
            <a:off x="2100263" y="1011040"/>
            <a:ext cx="5921371" cy="817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latin typeface="创艺繁超黑"/>
                <a:ea typeface="创艺繁超黑"/>
                <a:cs typeface="创艺繁超黑"/>
              </a:rPr>
              <a:t>C.V THÔNG THƯỜNG</a:t>
            </a:r>
          </a:p>
        </p:txBody>
      </p:sp>
      <p:sp>
        <p:nvSpPr>
          <p:cNvPr id="10262" name="WordArt 22"/>
          <p:cNvSpPr>
            <a:spLocks noChangeArrowheads="1" noChangeShapeType="1" noTextEdit="1"/>
          </p:cNvSpPr>
          <p:nvPr/>
        </p:nvSpPr>
        <p:spPr bwMode="auto">
          <a:xfrm>
            <a:off x="2852766" y="4661938"/>
            <a:ext cx="7020876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CARE FOR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có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thể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không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phải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là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công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việc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lý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fr-FR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tưởng</a:t>
            </a:r>
            <a:r>
              <a:rPr lang="fr-F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0263" name="WordArt 23"/>
          <p:cNvSpPr>
            <a:spLocks noChangeArrowheads="1" noChangeShapeType="1" noTextEdit="1"/>
          </p:cNvSpPr>
          <p:nvPr/>
        </p:nvSpPr>
        <p:spPr bwMode="auto">
          <a:xfrm>
            <a:off x="1774355" y="5591154"/>
            <a:ext cx="874124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Nhưng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ở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CARE FOR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chúng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ta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có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thể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thực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hiện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các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ước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mơ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của</a:t>
            </a:r>
            <a:r>
              <a:rPr lang="es-ES_tradnl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s-ES_tradnl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mình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971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1E20207-3E19-E040-9C6B-77ECE0837FA6}" type="slidenum">
              <a:rPr lang="en-US" sz="1200">
                <a:latin typeface="Verdana" charset="0"/>
              </a:rPr>
              <a:pPr eaLnBrk="1" hangingPunct="1"/>
              <a:t>22</a:t>
            </a:fld>
            <a:endParaRPr lang="en-US" sz="1200">
              <a:latin typeface="Verdan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64C306-A180-30DA-623D-1460F5031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63" y="2538413"/>
            <a:ext cx="2524126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32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9801"/>
            <a:ext cx="52578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6"/>
          <p:cNvSpPr>
            <a:spLocks noChangeArrowheads="1" noChangeShapeType="1" noTextEdit="1"/>
          </p:cNvSpPr>
          <p:nvPr/>
        </p:nvSpPr>
        <p:spPr bwMode="auto">
          <a:xfrm>
            <a:off x="2667000" y="1295400"/>
            <a:ext cx="6629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BẠN THÀNH CÔNG</a:t>
            </a:r>
          </a:p>
        </p:txBody>
      </p:sp>
    </p:spTree>
    <p:extLst>
      <p:ext uri="{BB962C8B-B14F-4D97-AF65-F5344CB8AC3E}">
        <p14:creationId xmlns:p14="http://schemas.microsoft.com/office/powerpoint/2010/main" val="257411094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25600" y="269875"/>
            <a:ext cx="82296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Nguyên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lý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số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phận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32000" y="1773238"/>
            <a:ext cx="84010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suy nghĩ gặt hái 1 hành động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hành động gặt hái 1 thói quyen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thói quen gặt hái 1 tính cách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Gieo 1 tính cách gặt hái 1 </a:t>
            </a:r>
            <a:r>
              <a:rPr kumimoji="0" lang="en-US" altLang="en-US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số phận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74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270944" y="388938"/>
            <a:ext cx="8219256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Số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phận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kết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quả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của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sự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35944" y="1712913"/>
            <a:ext cx="9144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Trên thế giới đều là người tại sao có những người giàu gấp nghìn, gấp vạn lần chúng ta?</a:t>
            </a:r>
            <a:endParaRPr kumimoji="0" lang="en-US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Liệu họ có thông minh hơn mình nghìn lần vạn lần không?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 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vi-VN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 thể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Hay họ nỗ lực hơn nghìn lần, vạn lần?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</a:t>
            </a:r>
            <a:r>
              <a:rPr kumimoji="0" lang="vi-VN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 thể</a:t>
            </a:r>
            <a:r>
              <a:rPr kumimoji="0" lang="en-US" altLang="zh-TW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!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 CHỌN ĐÚNG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quan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trọng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hơn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nỗ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lực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98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4148931"/>
            <a:ext cx="12192000" cy="2679700"/>
          </a:xfrm>
          <a:custGeom>
            <a:avLst/>
            <a:gdLst>
              <a:gd name="T0" fmla="*/ 0 w 5686"/>
              <a:gd name="T1" fmla="*/ 2147483647 h 1380"/>
              <a:gd name="T2" fmla="*/ 2147483647 w 5686"/>
              <a:gd name="T3" fmla="*/ 2147483647 h 1380"/>
              <a:gd name="T4" fmla="*/ 2147483647 w 5686"/>
              <a:gd name="T5" fmla="*/ 2147483647 h 1380"/>
              <a:gd name="T6" fmla="*/ 2147483647 w 5686"/>
              <a:gd name="T7" fmla="*/ 2147483647 h 1380"/>
              <a:gd name="T8" fmla="*/ 2147483647 w 5686"/>
              <a:gd name="T9" fmla="*/ 2147483647 h 1380"/>
              <a:gd name="T10" fmla="*/ 2147483647 w 5686"/>
              <a:gd name="T11" fmla="*/ 2147483647 h 1380"/>
              <a:gd name="T12" fmla="*/ 2147483647 w 5686"/>
              <a:gd name="T13" fmla="*/ 2147483647 h 1380"/>
              <a:gd name="T14" fmla="*/ 2147483647 w 5686"/>
              <a:gd name="T15" fmla="*/ 2147483647 h 1380"/>
              <a:gd name="T16" fmla="*/ 2147483647 w 5686"/>
              <a:gd name="T17" fmla="*/ 2147483647 h 1380"/>
              <a:gd name="T18" fmla="*/ 2147483647 w 5686"/>
              <a:gd name="T19" fmla="*/ 2147483647 h 1380"/>
              <a:gd name="T20" fmla="*/ 2147483647 w 5686"/>
              <a:gd name="T21" fmla="*/ 2147483647 h 1380"/>
              <a:gd name="T22" fmla="*/ 2147483647 w 5686"/>
              <a:gd name="T23" fmla="*/ 2147483647 h 1380"/>
              <a:gd name="T24" fmla="*/ 2147483647 w 5686"/>
              <a:gd name="T25" fmla="*/ 2147483647 h 1380"/>
              <a:gd name="T26" fmla="*/ 2147483647 w 5686"/>
              <a:gd name="T27" fmla="*/ 2147483647 h 1380"/>
              <a:gd name="T28" fmla="*/ 2147483647 w 5686"/>
              <a:gd name="T29" fmla="*/ 2147483647 h 1380"/>
              <a:gd name="T30" fmla="*/ 2147483647 w 5686"/>
              <a:gd name="T31" fmla="*/ 2147483647 h 1380"/>
              <a:gd name="T32" fmla="*/ 2147483647 w 5686"/>
              <a:gd name="T33" fmla="*/ 2147483647 h 1380"/>
              <a:gd name="T34" fmla="*/ 2147483647 w 5686"/>
              <a:gd name="T35" fmla="*/ 2147483647 h 1380"/>
              <a:gd name="T36" fmla="*/ 2147483647 w 5686"/>
              <a:gd name="T37" fmla="*/ 2147483647 h 1380"/>
              <a:gd name="T38" fmla="*/ 2147483647 w 5686"/>
              <a:gd name="T39" fmla="*/ 2147483647 h 1380"/>
              <a:gd name="T40" fmla="*/ 2147483647 w 5686"/>
              <a:gd name="T41" fmla="*/ 2147483647 h 1380"/>
              <a:gd name="T42" fmla="*/ 2147483647 w 5686"/>
              <a:gd name="T43" fmla="*/ 2147483647 h 1380"/>
              <a:gd name="T44" fmla="*/ 2147483647 w 5686"/>
              <a:gd name="T45" fmla="*/ 0 h 1380"/>
              <a:gd name="T46" fmla="*/ 2147483647 w 5686"/>
              <a:gd name="T47" fmla="*/ 2147483647 h 1380"/>
              <a:gd name="T48" fmla="*/ 2147483647 w 5686"/>
              <a:gd name="T49" fmla="*/ 2147483647 h 1380"/>
              <a:gd name="T50" fmla="*/ 2147483647 w 5686"/>
              <a:gd name="T51" fmla="*/ 2147483647 h 1380"/>
              <a:gd name="T52" fmla="*/ 2147483647 w 5686"/>
              <a:gd name="T53" fmla="*/ 2147483647 h 1380"/>
              <a:gd name="T54" fmla="*/ 2147483647 w 5686"/>
              <a:gd name="T55" fmla="*/ 2147483647 h 1380"/>
              <a:gd name="T56" fmla="*/ 2147483647 w 5686"/>
              <a:gd name="T57" fmla="*/ 2147483647 h 1380"/>
              <a:gd name="T58" fmla="*/ 2147483647 w 5686"/>
              <a:gd name="T59" fmla="*/ 2147483647 h 1380"/>
              <a:gd name="T60" fmla="*/ 2147483647 w 5686"/>
              <a:gd name="T61" fmla="*/ 2147483647 h 1380"/>
              <a:gd name="T62" fmla="*/ 2147483647 w 5686"/>
              <a:gd name="T63" fmla="*/ 2147483647 h 1380"/>
              <a:gd name="T64" fmla="*/ 2147483647 w 5686"/>
              <a:gd name="T65" fmla="*/ 2147483647 h 1380"/>
              <a:gd name="T66" fmla="*/ 2147483647 w 5686"/>
              <a:gd name="T67" fmla="*/ 2147483647 h 1380"/>
              <a:gd name="T68" fmla="*/ 2147483647 w 5686"/>
              <a:gd name="T69" fmla="*/ 2147483647 h 1380"/>
              <a:gd name="T70" fmla="*/ 2147483647 w 5686"/>
              <a:gd name="T71" fmla="*/ 2147483647 h 1380"/>
              <a:gd name="T72" fmla="*/ 2147483647 w 5686"/>
              <a:gd name="T73" fmla="*/ 2147483647 h 1380"/>
              <a:gd name="T74" fmla="*/ 2147483647 w 5686"/>
              <a:gd name="T75" fmla="*/ 2147483647 h 1380"/>
              <a:gd name="T76" fmla="*/ 2147483647 w 5686"/>
              <a:gd name="T77" fmla="*/ 2147483647 h 1380"/>
              <a:gd name="T78" fmla="*/ 2147483647 w 5686"/>
              <a:gd name="T79" fmla="*/ 2147483647 h 1380"/>
              <a:gd name="T80" fmla="*/ 2147483647 w 5686"/>
              <a:gd name="T81" fmla="*/ 2147483647 h 1380"/>
              <a:gd name="T82" fmla="*/ 2147483647 w 5686"/>
              <a:gd name="T83" fmla="*/ 2147483647 h 1380"/>
              <a:gd name="T84" fmla="*/ 2147483647 w 5686"/>
              <a:gd name="T85" fmla="*/ 2147483647 h 1380"/>
              <a:gd name="T86" fmla="*/ 2147483647 w 5686"/>
              <a:gd name="T87" fmla="*/ 2147483647 h 1380"/>
              <a:gd name="T88" fmla="*/ 2147483647 w 5686"/>
              <a:gd name="T89" fmla="*/ 2147483647 h 1380"/>
              <a:gd name="T90" fmla="*/ 2147483647 w 5686"/>
              <a:gd name="T91" fmla="*/ 2147483647 h 1380"/>
              <a:gd name="T92" fmla="*/ 2147483647 w 5686"/>
              <a:gd name="T93" fmla="*/ 2147483647 h 1380"/>
              <a:gd name="T94" fmla="*/ 0 w 5686"/>
              <a:gd name="T95" fmla="*/ 2147483647 h 13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86"/>
              <a:gd name="T145" fmla="*/ 0 h 1380"/>
              <a:gd name="T146" fmla="*/ 5686 w 5686"/>
              <a:gd name="T147" fmla="*/ 1380 h 138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86" h="1380">
                <a:moveTo>
                  <a:pt x="0" y="1380"/>
                </a:moveTo>
                <a:cubicBezTo>
                  <a:pt x="8" y="1356"/>
                  <a:pt x="16" y="1332"/>
                  <a:pt x="24" y="1308"/>
                </a:cubicBezTo>
                <a:cubicBezTo>
                  <a:pt x="28" y="1296"/>
                  <a:pt x="36" y="1272"/>
                  <a:pt x="36" y="1272"/>
                </a:cubicBezTo>
                <a:cubicBezTo>
                  <a:pt x="39" y="1212"/>
                  <a:pt x="25" y="1006"/>
                  <a:pt x="72" y="912"/>
                </a:cubicBezTo>
                <a:cubicBezTo>
                  <a:pt x="94" y="869"/>
                  <a:pt x="142" y="810"/>
                  <a:pt x="156" y="768"/>
                </a:cubicBezTo>
                <a:cubicBezTo>
                  <a:pt x="164" y="744"/>
                  <a:pt x="180" y="696"/>
                  <a:pt x="180" y="696"/>
                </a:cubicBezTo>
                <a:cubicBezTo>
                  <a:pt x="201" y="427"/>
                  <a:pt x="202" y="517"/>
                  <a:pt x="540" y="504"/>
                </a:cubicBezTo>
                <a:cubicBezTo>
                  <a:pt x="627" y="461"/>
                  <a:pt x="705" y="404"/>
                  <a:pt x="792" y="360"/>
                </a:cubicBezTo>
                <a:cubicBezTo>
                  <a:pt x="839" y="336"/>
                  <a:pt x="885" y="317"/>
                  <a:pt x="936" y="300"/>
                </a:cubicBezTo>
                <a:cubicBezTo>
                  <a:pt x="967" y="290"/>
                  <a:pt x="991" y="266"/>
                  <a:pt x="1020" y="252"/>
                </a:cubicBezTo>
                <a:cubicBezTo>
                  <a:pt x="1051" y="206"/>
                  <a:pt x="1078" y="193"/>
                  <a:pt x="1128" y="168"/>
                </a:cubicBezTo>
                <a:cubicBezTo>
                  <a:pt x="1343" y="185"/>
                  <a:pt x="1358" y="191"/>
                  <a:pt x="1632" y="168"/>
                </a:cubicBezTo>
                <a:cubicBezTo>
                  <a:pt x="1657" y="166"/>
                  <a:pt x="1679" y="148"/>
                  <a:pt x="1704" y="144"/>
                </a:cubicBezTo>
                <a:cubicBezTo>
                  <a:pt x="1766" y="134"/>
                  <a:pt x="1822" y="118"/>
                  <a:pt x="1884" y="108"/>
                </a:cubicBezTo>
                <a:cubicBezTo>
                  <a:pt x="1946" y="77"/>
                  <a:pt x="2011" y="70"/>
                  <a:pt x="2076" y="48"/>
                </a:cubicBezTo>
                <a:cubicBezTo>
                  <a:pt x="2246" y="72"/>
                  <a:pt x="2280" y="75"/>
                  <a:pt x="2508" y="84"/>
                </a:cubicBezTo>
                <a:cubicBezTo>
                  <a:pt x="2584" y="109"/>
                  <a:pt x="2654" y="113"/>
                  <a:pt x="2736" y="120"/>
                </a:cubicBezTo>
                <a:cubicBezTo>
                  <a:pt x="2844" y="147"/>
                  <a:pt x="2801" y="134"/>
                  <a:pt x="2868" y="156"/>
                </a:cubicBezTo>
                <a:cubicBezTo>
                  <a:pt x="3123" y="138"/>
                  <a:pt x="3157" y="118"/>
                  <a:pt x="3348" y="156"/>
                </a:cubicBezTo>
                <a:cubicBezTo>
                  <a:pt x="3622" y="135"/>
                  <a:pt x="3901" y="152"/>
                  <a:pt x="4176" y="144"/>
                </a:cubicBezTo>
                <a:cubicBezTo>
                  <a:pt x="4201" y="136"/>
                  <a:pt x="4223" y="116"/>
                  <a:pt x="4248" y="108"/>
                </a:cubicBezTo>
                <a:cubicBezTo>
                  <a:pt x="4345" y="76"/>
                  <a:pt x="4459" y="77"/>
                  <a:pt x="4560" y="60"/>
                </a:cubicBezTo>
                <a:cubicBezTo>
                  <a:pt x="4641" y="6"/>
                  <a:pt x="4702" y="9"/>
                  <a:pt x="4800" y="0"/>
                </a:cubicBezTo>
                <a:cubicBezTo>
                  <a:pt x="4832" y="4"/>
                  <a:pt x="4864" y="5"/>
                  <a:pt x="4896" y="12"/>
                </a:cubicBezTo>
                <a:cubicBezTo>
                  <a:pt x="4921" y="17"/>
                  <a:pt x="4968" y="36"/>
                  <a:pt x="4968" y="36"/>
                </a:cubicBezTo>
                <a:cubicBezTo>
                  <a:pt x="4980" y="48"/>
                  <a:pt x="4995" y="58"/>
                  <a:pt x="5004" y="72"/>
                </a:cubicBezTo>
                <a:cubicBezTo>
                  <a:pt x="5033" y="115"/>
                  <a:pt x="4992" y="144"/>
                  <a:pt x="5064" y="180"/>
                </a:cubicBezTo>
                <a:cubicBezTo>
                  <a:pt x="5111" y="204"/>
                  <a:pt x="5141" y="235"/>
                  <a:pt x="5184" y="264"/>
                </a:cubicBezTo>
                <a:cubicBezTo>
                  <a:pt x="5207" y="334"/>
                  <a:pt x="5178" y="270"/>
                  <a:pt x="5232" y="324"/>
                </a:cubicBezTo>
                <a:cubicBezTo>
                  <a:pt x="5242" y="334"/>
                  <a:pt x="5246" y="350"/>
                  <a:pt x="5256" y="360"/>
                </a:cubicBezTo>
                <a:cubicBezTo>
                  <a:pt x="5278" y="382"/>
                  <a:pt x="5304" y="400"/>
                  <a:pt x="5328" y="420"/>
                </a:cubicBezTo>
                <a:cubicBezTo>
                  <a:pt x="5359" y="445"/>
                  <a:pt x="5402" y="459"/>
                  <a:pt x="5424" y="492"/>
                </a:cubicBezTo>
                <a:cubicBezTo>
                  <a:pt x="5453" y="535"/>
                  <a:pt x="5460" y="539"/>
                  <a:pt x="5472" y="600"/>
                </a:cubicBezTo>
                <a:cubicBezTo>
                  <a:pt x="5476" y="620"/>
                  <a:pt x="5476" y="641"/>
                  <a:pt x="5484" y="660"/>
                </a:cubicBezTo>
                <a:cubicBezTo>
                  <a:pt x="5496" y="686"/>
                  <a:pt x="5523" y="705"/>
                  <a:pt x="5532" y="732"/>
                </a:cubicBezTo>
                <a:cubicBezTo>
                  <a:pt x="5554" y="799"/>
                  <a:pt x="5588" y="849"/>
                  <a:pt x="5616" y="912"/>
                </a:cubicBezTo>
                <a:cubicBezTo>
                  <a:pt x="5626" y="935"/>
                  <a:pt x="5626" y="963"/>
                  <a:pt x="5640" y="984"/>
                </a:cubicBezTo>
                <a:cubicBezTo>
                  <a:pt x="5671" y="1031"/>
                  <a:pt x="5659" y="1006"/>
                  <a:pt x="5676" y="1056"/>
                </a:cubicBezTo>
                <a:cubicBezTo>
                  <a:pt x="5672" y="1132"/>
                  <a:pt x="5686" y="1211"/>
                  <a:pt x="5664" y="1284"/>
                </a:cubicBezTo>
                <a:cubicBezTo>
                  <a:pt x="5654" y="1316"/>
                  <a:pt x="5546" y="1349"/>
                  <a:pt x="5520" y="1356"/>
                </a:cubicBezTo>
                <a:cubicBezTo>
                  <a:pt x="5488" y="1364"/>
                  <a:pt x="5424" y="1380"/>
                  <a:pt x="5424" y="1380"/>
                </a:cubicBezTo>
                <a:cubicBezTo>
                  <a:pt x="4931" y="1362"/>
                  <a:pt x="4442" y="1351"/>
                  <a:pt x="3948" y="1344"/>
                </a:cubicBezTo>
                <a:cubicBezTo>
                  <a:pt x="3516" y="1327"/>
                  <a:pt x="3084" y="1319"/>
                  <a:pt x="2652" y="1308"/>
                </a:cubicBezTo>
                <a:cubicBezTo>
                  <a:pt x="2327" y="1289"/>
                  <a:pt x="2001" y="1278"/>
                  <a:pt x="1680" y="1224"/>
                </a:cubicBezTo>
                <a:cubicBezTo>
                  <a:pt x="1494" y="1232"/>
                  <a:pt x="1323" y="1254"/>
                  <a:pt x="1140" y="1272"/>
                </a:cubicBezTo>
                <a:cubicBezTo>
                  <a:pt x="1038" y="1306"/>
                  <a:pt x="1016" y="1309"/>
                  <a:pt x="900" y="1320"/>
                </a:cubicBezTo>
                <a:cubicBezTo>
                  <a:pt x="825" y="1345"/>
                  <a:pt x="753" y="1365"/>
                  <a:pt x="672" y="1368"/>
                </a:cubicBezTo>
                <a:cubicBezTo>
                  <a:pt x="448" y="1375"/>
                  <a:pt x="0" y="1380"/>
                  <a:pt x="0" y="1380"/>
                </a:cubicBezTo>
                <a:close/>
              </a:path>
            </a:pathLst>
          </a:custGeom>
          <a:solidFill>
            <a:srgbClr val="FF99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ngsana New" pitchFamily="18" charset="-120"/>
            </a:endParaRPr>
          </a:p>
        </p:txBody>
      </p:sp>
      <p:pic>
        <p:nvPicPr>
          <p:cNvPr id="5" name="Picture 4" descr="tre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28662"/>
            <a:ext cx="671830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7823201" y="5083175"/>
            <a:ext cx="2738438" cy="10382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ea typeface="Angsana New" pitchFamily="18" charset="-120"/>
                <a:cs typeface="Times New Roman" panose="02020603050405020304" pitchFamily="18" charset="0"/>
              </a:rPr>
              <a:t>Môi trường lớn</a:t>
            </a:r>
            <a:endParaRPr lang="en-US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anose="02020603050405020304" pitchFamily="18" charset="0"/>
              <a:ea typeface="Angsana New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3" descr="a 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3" y="358775"/>
            <a:ext cx="22193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9409112" y="2481261"/>
            <a:ext cx="1368425" cy="1052513"/>
            <a:chOff x="4740" y="3657"/>
            <a:chExt cx="635" cy="663"/>
          </a:xfrm>
        </p:grpSpPr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785" y="3730"/>
              <a:ext cx="544" cy="590"/>
            </a:xfrm>
            <a:prstGeom prst="flowChartMagneticDisk">
              <a:avLst/>
            </a:prstGeom>
            <a:solidFill>
              <a:srgbClr val="9966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4740" y="3657"/>
              <a:ext cx="635" cy="272"/>
            </a:xfrm>
            <a:prstGeom prst="can">
              <a:avLst>
                <a:gd name="adj" fmla="val 25000"/>
              </a:avLst>
            </a:prstGeom>
            <a:solidFill>
              <a:srgbClr val="9966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1pPr>
              <a:lvl2pPr marL="742950" indent="-28575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2pPr>
              <a:lvl3pPr marL="11430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3pPr>
              <a:lvl4pPr marL="16002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4pPr>
              <a:lvl5pPr marL="2057400" indent="-228600" eaLnBrk="0" hangingPunct="0"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0000"/>
                  </a:solidFill>
                  <a:latin typeface="Arial" panose="020B0604020202020204" pitchFamily="34" charset="0"/>
                  <a:ea typeface="Angsana New" pitchFamily="18" charset="-120"/>
                  <a:cs typeface="Angsana New" pitchFamily="18" charset="-12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</a:endParaRP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AE3E6D20-5A12-49F6-95CA-5ADC84ECD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39" y="0"/>
            <a:ext cx="6303146" cy="7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  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I.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môi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tr</a:t>
            </a:r>
            <a:r>
              <a:rPr lang="vi-VN" altLang="en-US" sz="3600" b="1" kern="0" dirty="0">
                <a:solidFill>
                  <a:srgbClr val="FF0000"/>
                </a:solidFill>
                <a:latin typeface="Arial"/>
              </a:rPr>
              <a:t>ư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ờng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34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663700" y="865188"/>
            <a:ext cx="84724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Đa số con người bận rộn vì lợi ích trước mắt?</a:t>
            </a:r>
            <a:endParaRPr kumimoji="0" lang="en-US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Thiểu số lập nền móng cho 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10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năm sau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!</a:t>
            </a:r>
            <a:endParaRPr kumimoji="0" lang="vi-VN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Quyết định cuộc sống 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10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năm sau của bạn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?</a:t>
            </a:r>
            <a:endParaRPr kumimoji="0" lang="en-US" altLang="zh-TW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PMingLiU" pitchFamily="18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Không phải 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10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năm sau bạn làm gì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, </a:t>
            </a:r>
            <a:r>
              <a:rPr kumimoji="0" lang="vi-VN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mà là hiện tại bạn làm gì</a:t>
            </a:r>
            <a:r>
              <a:rPr kumimoji="0" lang="en-US" altLang="zh-TW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PMingLiU" pitchFamily="18" charset="-120"/>
              </a:rPr>
              <a:t> 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508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5289" y="175910"/>
            <a:ext cx="5523883" cy="8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  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II.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công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việc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8479" y="1065320"/>
            <a:ext cx="1800872" cy="1916241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34"/>
              </a:rPr>
              <a:t>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 pitchFamily="18" charset="-34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 pitchFamily="18" charset="-34"/>
              </a:rPr>
              <a:t>Nghèo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 pitchFamily="18" charset="-34"/>
              </a:rPr>
              <a:t>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44828" y="2998788"/>
            <a:ext cx="1800872" cy="19904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T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Vất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vả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039349" y="1065320"/>
            <a:ext cx="1794523" cy="1933469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C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Giầu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rPr>
              <a:t>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39350" y="2998788"/>
            <a:ext cx="1794522" cy="1990462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Arial" panose="020B0604020202020204" pitchFamily="34" charset="0"/>
                <a:ea typeface="Angsana New" pitchFamily="18" charset="-120"/>
                <a:cs typeface="Angsana New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D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Tự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itchFamily="34" charset="0"/>
                <a:ea typeface="Angsana New" pitchFamily="18" charset="-120"/>
                <a:cs typeface="Angsana New" pitchFamily="18" charset="-120"/>
              </a:rPr>
              <a:t> do)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5107" y="1065320"/>
            <a:ext cx="7883371" cy="502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L: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làm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công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ăn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lương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Dùng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sức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+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thời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= $ (99% nghèo;1%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giàu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không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nhờ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l</a:t>
            </a:r>
            <a:r>
              <a:rPr lang="vi-VN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ư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ơng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T: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làm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tư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(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chủ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nhỏ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)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­.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Dùng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tiền+th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ời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gian+trí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tuệ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của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mình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=$$(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thành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công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càng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vất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vả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C: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chủ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hệ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thống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KD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000" kern="0" baseline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Dùng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s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ức+thời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+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trí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tuệ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của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ng</a:t>
            </a:r>
            <a:r>
              <a:rPr lang="vi-VN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ư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ời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khác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=$$$$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cho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mình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(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vừa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tiền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vừa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thời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D: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Nhóm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đầu</a:t>
            </a:r>
            <a:r>
              <a:rPr kumimoji="0" lang="en-US" alt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tư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­ :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Dùng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tiền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tạo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ra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tiền</a:t>
            </a:r>
            <a:endParaRPr lang="en-US" altLang="en-US" sz="2000" kern="0" dirty="0">
              <a:solidFill>
                <a:srgbClr val="000000"/>
              </a:solidFill>
              <a:latin typeface=".VnTime" pitchFamily="34" charset="0"/>
              <a:cs typeface="Angsana Ne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  <a:cs typeface="Angsana New"/>
              </a:rPr>
              <a:t> (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tiền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và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có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thời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gian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=&gt; </a:t>
            </a:r>
            <a:r>
              <a:rPr lang="en-US" altLang="en-US" sz="2000" kern="0" dirty="0" err="1">
                <a:solidFill>
                  <a:srgbClr val="000000"/>
                </a:solidFill>
                <a:latin typeface=".VnTime" pitchFamily="34" charset="0"/>
                <a:cs typeface="Angsana New"/>
              </a:rPr>
              <a:t>tự</a:t>
            </a:r>
            <a:r>
              <a:rPr lang="en-US" altLang="en-US" sz="2000" kern="0" dirty="0">
                <a:solidFill>
                  <a:srgbClr val="000000"/>
                </a:solidFill>
                <a:latin typeface=".VnTime" pitchFamily="34" charset="0"/>
                <a:cs typeface="Angsana New"/>
              </a:rPr>
              <a:t> do )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kern="0" dirty="0">
              <a:solidFill>
                <a:srgbClr val="000000"/>
              </a:solidFill>
              <a:latin typeface=".VnTime" pitchFamily="34" charset="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Nửa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bên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trái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chiếm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90%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dân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số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nắm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10%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tài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sản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Nửa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bên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phải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chiếm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10%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dân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số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nắm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90%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tài</a:t>
            </a:r>
            <a:r>
              <a:rPr kumimoji="0" lang="en-US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sản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		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Bạn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muốn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ở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nửa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 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nào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  <a:cs typeface="Angsana New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  <a:ea typeface="Angsana New" pitchFamily="18" charset="-12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31246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/>
        </p:nvSpPr>
        <p:spPr bwMode="auto">
          <a:xfrm>
            <a:off x="2217353" y="1858437"/>
            <a:ext cx="7580169" cy="3500138"/>
          </a:xfrm>
          <a:prstGeom prst="rect">
            <a:avLst/>
          </a:prstGeom>
          <a:noFill/>
          <a:ln w="9525">
            <a:solidFill>
              <a:srgbClr val="CC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490463" lvl="1" indent="-188640" defTabSz="603647">
              <a:spcBef>
                <a:spcPct val="20000"/>
              </a:spcBef>
              <a:defRPr/>
            </a:pPr>
            <a:r>
              <a:rPr lang="en-US" altLang="en-US" sz="1320" kern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>
          <a:xfrm>
            <a:off x="6481664" y="2121628"/>
            <a:ext cx="4628480" cy="3064210"/>
          </a:xfrm>
        </p:spPr>
        <p:txBody>
          <a:bodyPr/>
          <a:lstStyle/>
          <a:p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( </a:t>
            </a:r>
            <a:r>
              <a:rPr lang="en-US" sz="1800" dirty="0" err="1"/>
              <a:t>tự</a:t>
            </a:r>
            <a:r>
              <a:rPr lang="en-US" sz="1800" dirty="0"/>
              <a:t> do </a:t>
            </a:r>
            <a:r>
              <a:rPr lang="en-US" sz="1800" dirty="0" err="1"/>
              <a:t>tg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Vốn</a:t>
            </a:r>
            <a:r>
              <a:rPr lang="en-US" sz="1800" dirty="0"/>
              <a:t>: </a:t>
            </a:r>
            <a:r>
              <a:rPr lang="en-US" sz="1800" dirty="0" err="1"/>
              <a:t>ít</a:t>
            </a:r>
            <a:r>
              <a:rPr lang="en-US" sz="1800" dirty="0"/>
              <a:t>  </a:t>
            </a:r>
          </a:p>
          <a:p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: </a:t>
            </a:r>
            <a:r>
              <a:rPr lang="en-US" sz="1800" dirty="0" err="1"/>
              <a:t>Quán</a:t>
            </a:r>
            <a:r>
              <a:rPr lang="en-US" sz="1800" dirty="0"/>
              <a:t> café,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nhà</a:t>
            </a:r>
            <a:r>
              <a:rPr lang="en-US" sz="1800" dirty="0"/>
              <a:t>  </a:t>
            </a:r>
          </a:p>
          <a:p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 : </a:t>
            </a:r>
            <a:r>
              <a:rPr lang="en-US" sz="1800" dirty="0" err="1"/>
              <a:t>Công</a:t>
            </a:r>
            <a:r>
              <a:rPr lang="en-US" sz="1800" dirty="0"/>
              <a:t> ty lo </a:t>
            </a:r>
            <a:r>
              <a:rPr lang="en-US" sz="1800" dirty="0" err="1"/>
              <a:t>nguồn</a:t>
            </a:r>
            <a:endParaRPr lang="en-US" sz="1800" dirty="0"/>
          </a:p>
          <a:p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viên</a:t>
            </a:r>
            <a:r>
              <a:rPr lang="en-US" sz="1800" dirty="0"/>
              <a:t> : </a:t>
            </a:r>
            <a:r>
              <a:rPr lang="en-US" sz="1800" dirty="0" err="1"/>
              <a:t>Không</a:t>
            </a:r>
            <a:r>
              <a:rPr lang="en-US" sz="1800" dirty="0"/>
              <a:t> lo </a:t>
            </a:r>
            <a:r>
              <a:rPr lang="en-US" sz="1800" dirty="0" err="1"/>
              <a:t>trả</a:t>
            </a:r>
            <a:r>
              <a:rPr lang="en-US" sz="1800" dirty="0"/>
              <a:t> </a:t>
            </a:r>
            <a:r>
              <a:rPr lang="en-US" sz="1800" dirty="0" err="1"/>
              <a:t>lương</a:t>
            </a:r>
            <a:endParaRPr lang="en-US" sz="1800" dirty="0"/>
          </a:p>
          <a:p>
            <a:r>
              <a:rPr lang="en-US" sz="1800" dirty="0" err="1"/>
              <a:t>Quảng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 : </a:t>
            </a:r>
            <a:r>
              <a:rPr lang="en-US" sz="1800" dirty="0" err="1"/>
              <a:t>Tự</a:t>
            </a:r>
            <a:r>
              <a:rPr lang="en-US" sz="1800" dirty="0"/>
              <a:t> lo</a:t>
            </a:r>
          </a:p>
          <a:p>
            <a:r>
              <a:rPr lang="en-US" sz="1800" dirty="0" err="1"/>
              <a:t>Kinh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 :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học</a:t>
            </a:r>
            <a:r>
              <a:rPr lang="en-US" sz="1800" dirty="0"/>
              <a:t> </a:t>
            </a:r>
            <a:r>
              <a:rPr lang="en-US" sz="1800" dirty="0" err="1"/>
              <a:t>miễn</a:t>
            </a:r>
            <a:r>
              <a:rPr lang="en-US" sz="1800" dirty="0"/>
              <a:t> </a:t>
            </a:r>
            <a:r>
              <a:rPr lang="en-US" sz="1800" dirty="0" err="1"/>
              <a:t>phí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* H</a:t>
            </a:r>
            <a:r>
              <a:rPr lang="vi-VN" sz="1800" dirty="0"/>
              <a:t>ư</a:t>
            </a:r>
            <a:r>
              <a:rPr lang="en-US" sz="1800" dirty="0" err="1"/>
              <a:t>ớng</a:t>
            </a:r>
            <a:r>
              <a:rPr lang="en-US" sz="1800" dirty="0"/>
              <a:t> </a:t>
            </a:r>
            <a:r>
              <a:rPr lang="en-US" sz="1800" dirty="0" err="1"/>
              <a:t>dẫn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hệ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ĐB</a:t>
            </a:r>
          </a:p>
          <a:p>
            <a:r>
              <a:rPr lang="en-US" sz="1800" dirty="0" err="1">
                <a:solidFill>
                  <a:srgbClr val="FF0000"/>
                </a:solidFill>
              </a:rPr>
              <a:t>Rủi</a:t>
            </a:r>
            <a:r>
              <a:rPr lang="en-US" sz="1800" dirty="0">
                <a:solidFill>
                  <a:srgbClr val="FF0000"/>
                </a:solidFill>
              </a:rPr>
              <a:t> do : </a:t>
            </a:r>
            <a:r>
              <a:rPr lang="en-US" sz="1800" dirty="0" err="1">
                <a:solidFill>
                  <a:srgbClr val="FF0000"/>
                </a:solidFill>
              </a:rPr>
              <a:t>ít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</a:p>
          <a:p>
            <a:endParaRPr lang="en-US" sz="1189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3"/>
          </p:nvPr>
        </p:nvSpPr>
        <p:spPr>
          <a:xfrm>
            <a:off x="1669002" y="2121627"/>
            <a:ext cx="4669729" cy="396910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b="1" kern="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*  </a:t>
            </a:r>
            <a:r>
              <a:rPr lang="en-US" sz="1800" dirty="0" err="1"/>
              <a:t>Mở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hang 1 ( </a:t>
            </a:r>
            <a:r>
              <a:rPr lang="en-US" sz="1800" dirty="0" err="1"/>
              <a:t>gò</a:t>
            </a:r>
            <a:r>
              <a:rPr lang="en-US" sz="1800" dirty="0"/>
              <a:t> </a:t>
            </a:r>
            <a:r>
              <a:rPr lang="en-US" sz="1800" dirty="0" err="1"/>
              <a:t>bó</a:t>
            </a:r>
            <a:r>
              <a:rPr lang="en-US" sz="1800" dirty="0"/>
              <a:t> </a:t>
            </a:r>
            <a:r>
              <a:rPr lang="en-US" sz="1800" dirty="0" err="1"/>
              <a:t>tg</a:t>
            </a:r>
            <a:r>
              <a:rPr lang="en-US" sz="1800" dirty="0"/>
              <a:t> )</a:t>
            </a:r>
          </a:p>
          <a:p>
            <a:r>
              <a:rPr lang="en-US" sz="1800" dirty="0" err="1"/>
              <a:t>Vốn</a:t>
            </a:r>
            <a:r>
              <a:rPr lang="en-US" sz="1800" dirty="0"/>
              <a:t> : </a:t>
            </a:r>
            <a:r>
              <a:rPr lang="en-US" sz="1800" dirty="0" err="1"/>
              <a:t>Lớn</a:t>
            </a:r>
            <a:r>
              <a:rPr lang="en-US" sz="1800" dirty="0"/>
              <a:t> (&gt;100tr)</a:t>
            </a:r>
          </a:p>
          <a:p>
            <a:r>
              <a:rPr lang="en-US" sz="1800" dirty="0" err="1"/>
              <a:t>Mặt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: </a:t>
            </a:r>
            <a:r>
              <a:rPr lang="en-US" sz="1800" dirty="0" err="1"/>
              <a:t>Thuê</a:t>
            </a:r>
            <a:endParaRPr lang="en-US" sz="1800" dirty="0"/>
          </a:p>
          <a:p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hóa</a:t>
            </a:r>
            <a:r>
              <a:rPr lang="en-US" sz="1800" dirty="0"/>
              <a:t> : </a:t>
            </a:r>
            <a:r>
              <a:rPr lang="en-US" sz="1800" dirty="0" err="1"/>
              <a:t>Tự</a:t>
            </a:r>
            <a:r>
              <a:rPr lang="en-US" sz="1800" dirty="0"/>
              <a:t>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nguồn</a:t>
            </a:r>
            <a:endParaRPr lang="en-US" sz="1800" dirty="0"/>
          </a:p>
          <a:p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viên:Tuyển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, </a:t>
            </a:r>
            <a:r>
              <a:rPr lang="en-US" sz="1800" dirty="0" err="1"/>
              <a:t>trả</a:t>
            </a:r>
            <a:r>
              <a:rPr lang="en-US" sz="1800" dirty="0"/>
              <a:t> </a:t>
            </a:r>
            <a:r>
              <a:rPr lang="en-US" sz="1800" dirty="0" err="1"/>
              <a:t>lương</a:t>
            </a:r>
            <a:endParaRPr lang="en-US" sz="1800" dirty="0"/>
          </a:p>
          <a:p>
            <a:r>
              <a:rPr lang="en-US" sz="1800" dirty="0" err="1"/>
              <a:t>Quảng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 : </a:t>
            </a:r>
            <a:r>
              <a:rPr lang="en-US" sz="1800" dirty="0" err="1"/>
              <a:t>Tự</a:t>
            </a:r>
            <a:r>
              <a:rPr lang="en-US" sz="1800" dirty="0"/>
              <a:t> lo</a:t>
            </a:r>
          </a:p>
          <a:p>
            <a:r>
              <a:rPr lang="en-US" sz="1800" dirty="0" err="1"/>
              <a:t>Kinh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 :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, </a:t>
            </a:r>
            <a:r>
              <a:rPr lang="en-US" sz="1800" dirty="0" err="1"/>
              <a:t>không</a:t>
            </a:r>
            <a:r>
              <a:rPr lang="en-US" sz="1800" dirty="0"/>
              <a:t> ai </a:t>
            </a:r>
            <a:r>
              <a:rPr lang="en-US" sz="1800" dirty="0" err="1"/>
              <a:t>dạy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* </a:t>
            </a:r>
            <a:r>
              <a:rPr lang="en-US" sz="1800" dirty="0" err="1"/>
              <a:t>Mở</a:t>
            </a:r>
            <a:r>
              <a:rPr lang="en-US" sz="1800" dirty="0"/>
              <a:t> ra </a:t>
            </a:r>
            <a:r>
              <a:rPr lang="en-US" sz="1800" dirty="0" err="1"/>
              <a:t>thêm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CH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hệ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CH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err="1">
                <a:solidFill>
                  <a:srgbClr val="FF0000"/>
                </a:solidFill>
              </a:rPr>
              <a:t>Rủi</a:t>
            </a:r>
            <a:r>
              <a:rPr lang="en-US" sz="1800" dirty="0">
                <a:solidFill>
                  <a:srgbClr val="FF0000"/>
                </a:solidFill>
              </a:rPr>
              <a:t> do : Cao</a:t>
            </a:r>
          </a:p>
          <a:p>
            <a:endParaRPr lang="en-US" sz="1584" dirty="0"/>
          </a:p>
          <a:p>
            <a:pPr marL="0" indent="0">
              <a:buNone/>
            </a:pPr>
            <a:r>
              <a:rPr lang="en-US" sz="1584" dirty="0"/>
              <a:t> </a:t>
            </a:r>
          </a:p>
          <a:p>
            <a:endParaRPr lang="en-US" sz="1189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25816A-A91F-4FA0-AB06-111DCADD312B}"/>
              </a:ext>
            </a:extLst>
          </p:cNvPr>
          <p:cNvSpPr txBox="1">
            <a:spLocks/>
          </p:cNvSpPr>
          <p:nvPr/>
        </p:nvSpPr>
        <p:spPr>
          <a:xfrm>
            <a:off x="2572360" y="805293"/>
            <a:ext cx="7341082" cy="538586"/>
          </a:xfrm>
          <a:prstGeom prst="rect">
            <a:avLst/>
          </a:prstGeom>
        </p:spPr>
        <p:txBody>
          <a:bodyPr vert="horz" lIns="60365" tIns="30183" rIns="60365" bIns="30183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01823">
              <a:defRPr/>
            </a:pPr>
            <a:r>
              <a:rPr lang="en-US" sz="2641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 CHỌN XD HỆ THỐNG KINH DOANH</a:t>
            </a: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EE70BFC6-5717-4001-A185-7C713726BD1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354187" y="1399810"/>
            <a:ext cx="15890" cy="5187421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97E081B3-5EF8-42B2-9BA6-8751CFE9A9B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669002" y="1868708"/>
            <a:ext cx="9147799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DD752ED-8796-4811-9237-93FE10505274}"/>
              </a:ext>
            </a:extLst>
          </p:cNvPr>
          <p:cNvSpPr/>
          <p:nvPr/>
        </p:nvSpPr>
        <p:spPr>
          <a:xfrm>
            <a:off x="1944961" y="1421909"/>
            <a:ext cx="4208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HỆ THỐNG KD THÔNG THƯỜNG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2729B0AA-0257-4E46-A1B2-8577081BFD71}"/>
              </a:ext>
            </a:extLst>
          </p:cNvPr>
          <p:cNvSpPr/>
          <p:nvPr/>
        </p:nvSpPr>
        <p:spPr>
          <a:xfrm>
            <a:off x="6718897" y="1412974"/>
            <a:ext cx="339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01823">
              <a:defRPr/>
            </a:pPr>
            <a:r>
              <a:rPr lang="en-US" altLang="en-US" sz="2000" b="1" kern="0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HỆ THỐNG KD CARE FOR</a:t>
            </a:r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14D153E9-8F11-4CAF-BD36-40F3AE389537}"/>
              </a:ext>
            </a:extLst>
          </p:cNvPr>
          <p:cNvSpPr/>
          <p:nvPr/>
        </p:nvSpPr>
        <p:spPr>
          <a:xfrm>
            <a:off x="1774406" y="5805063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CH 2</a:t>
            </a: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15" name="Oval 1">
            <a:extLst>
              <a:ext uri="{FF2B5EF4-FFF2-40B4-BE49-F238E27FC236}">
                <a16:creationId xmlns:a16="http://schemas.microsoft.com/office/drawing/2014/main" id="{CD1FD9D3-5B13-4D23-97CE-5B9E3C89E5EC}"/>
              </a:ext>
            </a:extLst>
          </p:cNvPr>
          <p:cNvSpPr/>
          <p:nvPr/>
        </p:nvSpPr>
        <p:spPr>
          <a:xfrm>
            <a:off x="3022950" y="5802928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CH 3</a:t>
            </a: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16" name="Oval 1">
            <a:extLst>
              <a:ext uri="{FF2B5EF4-FFF2-40B4-BE49-F238E27FC236}">
                <a16:creationId xmlns:a16="http://schemas.microsoft.com/office/drawing/2014/main" id="{FA0F708D-1FF5-4CDB-AB86-8B48E43EFF4D}"/>
              </a:ext>
            </a:extLst>
          </p:cNvPr>
          <p:cNvSpPr/>
          <p:nvPr/>
        </p:nvSpPr>
        <p:spPr>
          <a:xfrm>
            <a:off x="4168159" y="5817202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CH 4</a:t>
            </a: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17" name="Oval 1">
            <a:extLst>
              <a:ext uri="{FF2B5EF4-FFF2-40B4-BE49-F238E27FC236}">
                <a16:creationId xmlns:a16="http://schemas.microsoft.com/office/drawing/2014/main" id="{3595E75E-4A03-47D2-9E57-4426F1361DE6}"/>
              </a:ext>
            </a:extLst>
          </p:cNvPr>
          <p:cNvSpPr/>
          <p:nvPr/>
        </p:nvSpPr>
        <p:spPr>
          <a:xfrm>
            <a:off x="8732482" y="5802926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</a:p>
          <a:p>
            <a:pPr algn="ctr" defTabSz="742950">
              <a:defRPr/>
            </a:pP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Đối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tác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BB01A292-13EB-4C50-AEDE-74953045AB1A}"/>
              </a:ext>
            </a:extLst>
          </p:cNvPr>
          <p:cNvSpPr/>
          <p:nvPr/>
        </p:nvSpPr>
        <p:spPr>
          <a:xfrm>
            <a:off x="7597459" y="5802925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</a:p>
          <a:p>
            <a:pPr algn="ctr" defTabSz="742950">
              <a:defRPr/>
            </a:pP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Đối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tác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19" name="Oval 1">
            <a:extLst>
              <a:ext uri="{FF2B5EF4-FFF2-40B4-BE49-F238E27FC236}">
                <a16:creationId xmlns:a16="http://schemas.microsoft.com/office/drawing/2014/main" id="{5EE35251-980B-4708-9AE8-FEA09721EF8A}"/>
              </a:ext>
            </a:extLst>
          </p:cNvPr>
          <p:cNvSpPr/>
          <p:nvPr/>
        </p:nvSpPr>
        <p:spPr>
          <a:xfrm>
            <a:off x="6502917" y="5802927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</a:p>
          <a:p>
            <a:pPr algn="ctr" defTabSz="742950">
              <a:defRPr/>
            </a:pP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Đối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tác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C57A0653-DCFB-486D-98D3-B40D92817971}"/>
              </a:ext>
            </a:extLst>
          </p:cNvPr>
          <p:cNvSpPr/>
          <p:nvPr/>
        </p:nvSpPr>
        <p:spPr>
          <a:xfrm>
            <a:off x="9886445" y="5802927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Đối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tác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</a:t>
            </a:r>
            <a:r>
              <a:rPr lang="en-US" sz="1463" b="1" kern="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</a:t>
            </a: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21" name="Oval 1">
            <a:extLst>
              <a:ext uri="{FF2B5EF4-FFF2-40B4-BE49-F238E27FC236}">
                <a16:creationId xmlns:a16="http://schemas.microsoft.com/office/drawing/2014/main" id="{646E903D-D04A-4810-B7C2-A65887FDF947}"/>
              </a:ext>
            </a:extLst>
          </p:cNvPr>
          <p:cNvSpPr/>
          <p:nvPr/>
        </p:nvSpPr>
        <p:spPr>
          <a:xfrm>
            <a:off x="5299891" y="5802928"/>
            <a:ext cx="930356" cy="88232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ĐẦU T</a:t>
            </a:r>
            <a:r>
              <a:rPr lang="vi-VN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Ư</a:t>
            </a: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  <a:p>
            <a:pPr algn="ctr" defTabSz="742950">
              <a:defRPr/>
            </a:pPr>
            <a:r>
              <a:rPr lang="en-US" sz="1463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ti" charset="0"/>
              </a:rPr>
              <a:t>CH 5</a:t>
            </a:r>
          </a:p>
          <a:p>
            <a:pPr algn="ctr" defTabSz="742950">
              <a:defRPr/>
            </a:pPr>
            <a:endParaRPr lang="en-US" sz="1463" b="1" kern="0" dirty="0">
              <a:solidFill>
                <a:sysClr val="windowText" lastClr="000000"/>
              </a:solidFill>
              <a:latin typeface="Times New Roman" panose="02020603050405020304" pitchFamily="18" charset="0"/>
              <a:ea typeface="ti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C501AC30-8B68-44A4-ABE5-97D6731A1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308" y="0"/>
            <a:ext cx="11792753" cy="84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  <a:ea typeface="Angsana New" pitchFamily="18" charset="-120"/>
              </a:rPr>
              <a:t>  </a:t>
            </a:r>
            <a:r>
              <a:rPr lang="en-US" altLang="en-US" sz="3600" b="1" kern="0" dirty="0" err="1">
                <a:solidFill>
                  <a:srgbClr val="FF0000"/>
                </a:solidFill>
                <a:latin typeface=".VnTime" pitchFamily="34" charset="0"/>
              </a:rPr>
              <a:t>Bạn</a:t>
            </a:r>
            <a:r>
              <a:rPr lang="en-US" altLang="en-US" sz="3600" b="1" kern="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.VnTime" pitchFamily="34" charset="0"/>
              </a:rPr>
              <a:t>muốn</a:t>
            </a:r>
            <a:r>
              <a:rPr lang="en-US" altLang="en-US" sz="3600" b="1" kern="0" dirty="0">
                <a:solidFill>
                  <a:srgbClr val="FF0000"/>
                </a:solidFill>
                <a:latin typeface=".VnTime" pitchFamily="34" charset="0"/>
              </a:rPr>
              <a:t> l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ựa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ở b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ên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10%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kim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tứ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Arial"/>
              </a:rPr>
              <a:t>đồ</a:t>
            </a:r>
            <a:r>
              <a:rPr lang="en-US" alt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ngsana New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400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356544" y="350838"/>
            <a:ext cx="8219256" cy="8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III.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Lựa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chọn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cách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làm</a:t>
            </a: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ngsana New" pitchFamily="18" charset="-120"/>
              </a:rPr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700" y="1536700"/>
            <a:ext cx="115697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ngsana New" pitchFamily="18" charset="-12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1.Người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giàu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ìm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cụ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kiếm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tiền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&gt;&lt;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nghèo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ự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dùng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sức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trực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tiếp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2.Lựa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chọn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việc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Người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giàu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rồng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cây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&gt;&lt;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Người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nghèo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rồng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rau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ăn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ngay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3.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giàu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x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ây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dựng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nguồn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bị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động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&gt;&lt;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Người</a:t>
            </a:r>
            <a:r>
              <a:rPr kumimoji="0" lang="en-US" alt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altLang="en-US" sz="2400" kern="0" dirty="0" err="1">
                <a:solidFill>
                  <a:srgbClr val="000000"/>
                </a:solidFill>
                <a:latin typeface="Arial"/>
              </a:rPr>
              <a:t>nghèo</a:t>
            </a:r>
            <a:r>
              <a:rPr lang="en-US" altLang="en-US" sz="2400" kern="0" dirty="0">
                <a:solidFill>
                  <a:srgbClr val="000000"/>
                </a:solidFill>
                <a:latin typeface="Arial"/>
              </a:rPr>
              <a:t> t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nhập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chủ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động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452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1740</Words>
  <Application>Microsoft Office PowerPoint</Application>
  <PresentationFormat>Widescreen</PresentationFormat>
  <Paragraphs>250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PMingLiU</vt:lpstr>
      <vt:lpstr>黑体</vt:lpstr>
      <vt:lpstr>.VnArial</vt:lpstr>
      <vt:lpstr>.VnTime</vt:lpstr>
      <vt:lpstr>Akzidenz Grotesk</vt:lpstr>
      <vt:lpstr>Arial</vt:lpstr>
      <vt:lpstr>Calibri</vt:lpstr>
      <vt:lpstr>Calibri Light</vt:lpstr>
      <vt:lpstr>Times New Roman</vt:lpstr>
      <vt:lpstr>Verdana</vt:lpstr>
      <vt:lpstr>创艺繁超黑</vt:lpstr>
      <vt:lpstr>華康中黑體</vt:lpstr>
      <vt:lpstr>Office Theme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Nhóm  chủ nhỏ ( tự kinh doanh ,mở công ty)</vt:lpstr>
      <vt:lpstr>PowerPoint Presentation</vt:lpstr>
      <vt:lpstr>PowerPoint Presentation</vt:lpstr>
      <vt:lpstr>PowerPoint Presentation</vt:lpstr>
      <vt:lpstr>III.Nhóm chủ kinh doanh và chủ đầu tư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vtn3012@gmail.com</cp:lastModifiedBy>
  <cp:revision>30</cp:revision>
  <dcterms:created xsi:type="dcterms:W3CDTF">2019-11-19T22:52:55Z</dcterms:created>
  <dcterms:modified xsi:type="dcterms:W3CDTF">2024-06-11T14:47:35Z</dcterms:modified>
</cp:coreProperties>
</file>