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1" r:id="rId5"/>
    <p:sldId id="275" r:id="rId6"/>
    <p:sldId id="276" r:id="rId7"/>
    <p:sldId id="277" r:id="rId8"/>
    <p:sldId id="278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7705" y="90805"/>
            <a:ext cx="8945880" cy="1028065"/>
          </a:xfrm>
        </p:spPr>
        <p:txBody>
          <a:bodyPr>
            <a:normAutofit/>
          </a:bodyPr>
          <a:p>
            <a:r>
              <a:rPr lang="en-US" altLang="vi-VN" sz="4000" b="1">
                <a:solidFill>
                  <a:srgbClr val="FF0000"/>
                </a:solidFill>
              </a:rPr>
              <a:t>      5 BƯỚC ĐI CHO NPP MỚI</a:t>
            </a:r>
            <a:endParaRPr lang="en-US" altLang="vi-VN" sz="4000" b="1">
              <a:solidFill>
                <a:srgbClr val="FF0000"/>
              </a:solidFill>
            </a:endParaRPr>
          </a:p>
        </p:txBody>
      </p:sp>
      <p:sp>
        <p:nvSpPr>
          <p:cNvPr id="6" name="Subtitle 5"/>
          <p:cNvSpPr/>
          <p:nvPr>
            <p:ph type="subTitle" idx="1"/>
          </p:nvPr>
        </p:nvSpPr>
        <p:spPr>
          <a:xfrm>
            <a:off x="0" y="1119505"/>
            <a:ext cx="8182610" cy="573849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 fontScale="25000"/>
          </a:bodyPr>
          <a:p>
            <a:pPr algn="l"/>
            <a:r>
              <a:rPr lang="en-US" sz="8000" b="1">
                <a:solidFill>
                  <a:srgbClr val="FF0000"/>
                </a:solidFill>
              </a:rPr>
              <a:t>BƯỚC 1:</a:t>
            </a:r>
            <a:r>
              <a:rPr lang="en-US" sz="9600" b="1">
                <a:solidFill>
                  <a:srgbClr val="FF0000"/>
                </a:solidFill>
              </a:rPr>
              <a:t>XÂY DỰNG NIỀM TIN.</a:t>
            </a:r>
            <a:endParaRPr lang="en-US" sz="8000" b="1"/>
          </a:p>
          <a:p>
            <a:pPr algn="l"/>
            <a:r>
              <a:rPr lang="en-US" sz="8000">
                <a:solidFill>
                  <a:srgbClr val="FF0000"/>
                </a:solidFill>
              </a:rPr>
              <a:t>*VAI TRÒ</a:t>
            </a:r>
            <a:r>
              <a:rPr lang="en-US" sz="8000"/>
              <a:t> :Đây là bươc đầu tiên và quan trọng nhất đối với một npp mới.</a:t>
            </a:r>
            <a:endParaRPr lang="en-US" sz="8000"/>
          </a:p>
          <a:p>
            <a:pPr algn="l"/>
            <a:r>
              <a:rPr lang="en-US" sz="8000" b="1">
                <a:solidFill>
                  <a:srgbClr val="FF0000"/>
                </a:solidFill>
              </a:rPr>
              <a:t>1.Xây dựng niền tin vào SẢN PHẨM -DỊCH VỤ CHĂM SÓC.</a:t>
            </a:r>
            <a:endParaRPr lang="en-US" sz="8000" b="1">
              <a:solidFill>
                <a:srgbClr val="FF0000"/>
              </a:solidFill>
            </a:endParaRPr>
          </a:p>
          <a:p>
            <a:pPr algn="l"/>
            <a:r>
              <a:rPr lang="en-US" sz="8000"/>
              <a:t>-Bản thân sử dụng sản phẩm Đúng - Đủ - Đều.</a:t>
            </a:r>
            <a:endParaRPr lang="en-US" sz="8000"/>
          </a:p>
          <a:p>
            <a:pPr algn="l"/>
            <a:r>
              <a:rPr lang="en-US" sz="8000"/>
              <a:t>-Gặp gỡ nhân chứng sử dụng sản phẩm có kết quả.</a:t>
            </a:r>
            <a:endParaRPr lang="en-US" sz="8000"/>
          </a:p>
          <a:p>
            <a:pPr algn="l"/>
            <a:r>
              <a:rPr lang="en-US" sz="8000"/>
              <a:t>-Tìm hiểu cơ sở khoa họ về sản phẩm (các thành phần, công dụng của sản phẩm)</a:t>
            </a:r>
            <a:endParaRPr lang="en-US" sz="8000"/>
          </a:p>
          <a:p>
            <a:pPr algn="l"/>
            <a:r>
              <a:rPr lang="en-US" sz="8000" b="1">
                <a:solidFill>
                  <a:srgbClr val="FF0000"/>
                </a:solidFill>
              </a:rPr>
              <a:t>2.Xây dựng niềm tin vào  CÔNG TY -VÀO HỆ THỐNG</a:t>
            </a:r>
            <a:r>
              <a:rPr lang="en-US" sz="8000" b="1"/>
              <a:t>.</a:t>
            </a:r>
            <a:endParaRPr lang="en-US" sz="8000" b="1"/>
          </a:p>
          <a:p>
            <a:pPr algn="l"/>
            <a:r>
              <a:rPr lang="en-US" sz="8000"/>
              <a:t>-Tin vào người giới thiệu cho mình, tin vào HT dẫn dắt.</a:t>
            </a:r>
            <a:endParaRPr lang="en-US" sz="8000"/>
          </a:p>
          <a:p>
            <a:pPr algn="l"/>
            <a:r>
              <a:rPr lang="en-US" sz="8000"/>
              <a:t>-Tin vào Tập Đoàn, Công Ty   </a:t>
            </a:r>
            <a:endParaRPr lang="en-US" sz="8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8000"/>
              <a:t>Đến thăm trụ sở công ty gần nhất.</a:t>
            </a:r>
            <a:endParaRPr lang="en-US" sz="8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8000"/>
              <a:t>Tim hiểu pháp lý Ngành Bán Hàng Trực Tiếp.</a:t>
            </a:r>
            <a:endParaRPr lang="en-US" sz="800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8000"/>
              <a:t>Tìm hiểu</a:t>
            </a:r>
            <a:r>
              <a:rPr lang="vi-VN" altLang="en-US" sz="8000"/>
              <a:t> tiềm</a:t>
            </a:r>
            <a:r>
              <a:rPr lang="en-US" sz="8000"/>
              <a:t> năng ngành BHTT và tiềm năng </a:t>
            </a:r>
            <a:r>
              <a:rPr lang="vi-VN" altLang="en-US" sz="8000"/>
              <a:t>n</a:t>
            </a:r>
            <a:r>
              <a:rPr lang="en-US" sz="8000"/>
              <a:t>gành Dinh Dưỡng Miễn Dịch.</a:t>
            </a:r>
            <a:endParaRPr lang="en-US" sz="8000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endParaRPr lang="en-US"/>
          </a:p>
          <a:p>
            <a:pPr algn="l"/>
            <a:r>
              <a:rPr lang="en-US"/>
              <a:t>   </a:t>
            </a:r>
            <a:endParaRPr lang="en-US"/>
          </a:p>
          <a:p>
            <a:pPr algn="l"/>
            <a:endParaRPr lang="en-US"/>
          </a:p>
        </p:txBody>
      </p:sp>
      <p:pic>
        <p:nvPicPr>
          <p:cNvPr id="3" name="Picture 2" descr="z5649533044438_bcf8df8ee6ff29f3144981ed8f5cc3a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81975" y="1118870"/>
            <a:ext cx="4009390" cy="57391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794500" cy="6858000"/>
          </a:xfrm>
        </p:spPr>
        <p:txBody>
          <a:bodyPr>
            <a:noAutofit/>
          </a:bodyPr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-Tin vào chính sách trả thưởng                                                                 </a:t>
            </a:r>
            <a:endParaRPr lang="en-US" sz="24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/>
              <a:t>Con Đường Doanh nghiệp của Công Ty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 sẽ giúp mình giải quyết vấn đề tài chính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 mình và các ứng viên trong hệ thống.</a:t>
            </a:r>
            <a:endParaRPr lang="en-US" sz="2400"/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-Tin vào Bản Th</a:t>
            </a:r>
            <a:r>
              <a:rPr lang="vi-VN" altLang="en-US" sz="2400">
                <a:solidFill>
                  <a:srgbClr val="FF0000"/>
                </a:solidFill>
              </a:rPr>
              <a:t>ân.</a:t>
            </a:r>
            <a:endParaRPr lang="en-US" sz="24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/>
              <a:t>  +Tự bản thân đi tìm hiểu  các thông tin 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  +Đi dự các sự kiến , Ngày ,Tuần ,Tháng ,Quý.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  +</a:t>
            </a:r>
            <a:r>
              <a:rPr lang="vi-VN" altLang="en-US" sz="2400"/>
              <a:t>Họp cty ,nhóm</a:t>
            </a:r>
            <a:endParaRPr lang="en-US" sz="2400"/>
          </a:p>
          <a:p>
            <a:pPr marL="0" indent="0">
              <a:buNone/>
            </a:pPr>
            <a:endParaRPr lang="en-US" sz="2400"/>
          </a:p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</a:rPr>
              <a:t>BƯỚC 2</a:t>
            </a:r>
            <a:r>
              <a:rPr lang="en-US" sz="2400">
                <a:solidFill>
                  <a:srgbClr val="FF0000"/>
                </a:solidFill>
              </a:rPr>
              <a:t>:</a:t>
            </a:r>
            <a:r>
              <a:rPr lang="en-US" sz="2400" b="1">
                <a:solidFill>
                  <a:srgbClr val="FF0000"/>
                </a:solidFill>
              </a:rPr>
              <a:t>LẬP DANH SÁCH KHÁCH HÀNG &amp;</a:t>
            </a:r>
            <a:endParaRPr 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 b="1">
                <a:solidFill>
                  <a:srgbClr val="FF0000"/>
                </a:solidFill>
              </a:rPr>
              <a:t> KẾ HOẠCH HỌC TẬP.</a:t>
            </a:r>
            <a:endParaRPr lang="en-US" sz="2400" b="1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400">
                <a:solidFill>
                  <a:srgbClr val="FF0000"/>
                </a:solidFill>
              </a:rPr>
              <a:t>*Vai trò</a:t>
            </a:r>
            <a:r>
              <a:rPr lang="en-US" sz="2400"/>
              <a:t>:Đây chính là vốn của doanh nghiệp.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-Lập danh sách khách hàng bao gồm cả khác</a:t>
            </a:r>
            <a:r>
              <a:rPr lang="vi-VN" altLang="en-US" sz="2400"/>
              <a:t>h</a:t>
            </a:r>
            <a:r>
              <a:rPr lang="en-US" sz="2400"/>
              <a:t> hàng </a:t>
            </a:r>
            <a:endParaRPr lang="en-US" sz="2400"/>
          </a:p>
          <a:p>
            <a:pPr marL="0" indent="0">
              <a:buNone/>
            </a:pPr>
            <a:r>
              <a:rPr lang="en-US" sz="2400"/>
              <a:t>tiềm năng và ứng viên kinh doanh.</a:t>
            </a:r>
            <a:endParaRPr lang="en-US" sz="2400"/>
          </a:p>
          <a:p>
            <a:pPr marL="0" indent="0">
              <a:buNone/>
            </a:pPr>
            <a:endParaRPr lang="vi-VN" altLang="en-US" sz="2400"/>
          </a:p>
          <a:p>
            <a:pPr marL="0" indent="0">
              <a:buNone/>
            </a:pPr>
            <a:endParaRPr lang="vi-VN" altLang="en-US" sz="2400"/>
          </a:p>
        </p:txBody>
      </p:sp>
      <p:sp>
        <p:nvSpPr>
          <p:cNvPr id="10" name="Freeform 50"/>
          <p:cNvSpPr/>
          <p:nvPr>
            <p:custDataLst>
              <p:tags r:id="rId1"/>
            </p:custDataLst>
          </p:nvPr>
        </p:nvSpPr>
        <p:spPr bwMode="auto">
          <a:xfrm>
            <a:off x="7026983" y="1796609"/>
            <a:ext cx="2753459" cy="2536805"/>
          </a:xfrm>
          <a:custGeom>
            <a:avLst/>
            <a:gdLst>
              <a:gd name="T0" fmla="*/ 1533 w 1672"/>
              <a:gd name="T1" fmla="*/ 572 h 1671"/>
              <a:gd name="T2" fmla="*/ 1432 w 1672"/>
              <a:gd name="T3" fmla="*/ 616 h 1671"/>
              <a:gd name="T4" fmla="*/ 1366 w 1672"/>
              <a:gd name="T5" fmla="*/ 609 h 1671"/>
              <a:gd name="T6" fmla="*/ 1364 w 1672"/>
              <a:gd name="T7" fmla="*/ 608 h 1671"/>
              <a:gd name="T8" fmla="*/ 1364 w 1672"/>
              <a:gd name="T9" fmla="*/ 0 h 1671"/>
              <a:gd name="T10" fmla="*/ 0 w 1672"/>
              <a:gd name="T11" fmla="*/ 1364 h 1671"/>
              <a:gd name="T12" fmla="*/ 0 w 1672"/>
              <a:gd name="T13" fmla="*/ 1364 h 1671"/>
              <a:gd name="T14" fmla="*/ 586 w 1672"/>
              <a:gd name="T15" fmla="*/ 1364 h 1671"/>
              <a:gd name="T16" fmla="*/ 592 w 1672"/>
              <a:gd name="T17" fmla="*/ 1434 h 1671"/>
              <a:gd name="T18" fmla="*/ 551 w 1672"/>
              <a:gd name="T19" fmla="*/ 1532 h 1671"/>
              <a:gd name="T20" fmla="*/ 690 w 1672"/>
              <a:gd name="T21" fmla="*/ 1671 h 1671"/>
              <a:gd name="T22" fmla="*/ 829 w 1672"/>
              <a:gd name="T23" fmla="*/ 1532 h 1671"/>
              <a:gd name="T24" fmla="*/ 785 w 1672"/>
              <a:gd name="T25" fmla="*/ 1431 h 1671"/>
              <a:gd name="T26" fmla="*/ 791 w 1672"/>
              <a:gd name="T27" fmla="*/ 1364 h 1671"/>
              <a:gd name="T28" fmla="*/ 1364 w 1672"/>
              <a:gd name="T29" fmla="*/ 1364 h 1671"/>
              <a:gd name="T30" fmla="*/ 1364 w 1672"/>
              <a:gd name="T31" fmla="*/ 814 h 1671"/>
              <a:gd name="T32" fmla="*/ 1366 w 1672"/>
              <a:gd name="T33" fmla="*/ 815 h 1671"/>
              <a:gd name="T34" fmla="*/ 1435 w 1672"/>
              <a:gd name="T35" fmla="*/ 809 h 1671"/>
              <a:gd name="T36" fmla="*/ 1533 w 1672"/>
              <a:gd name="T37" fmla="*/ 850 h 1671"/>
              <a:gd name="T38" fmla="*/ 1672 w 1672"/>
              <a:gd name="T39" fmla="*/ 711 h 1671"/>
              <a:gd name="T40" fmla="*/ 1533 w 1672"/>
              <a:gd name="T41" fmla="*/ 572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672" h="1671">
                <a:moveTo>
                  <a:pt x="1533" y="572"/>
                </a:moveTo>
                <a:cubicBezTo>
                  <a:pt x="1493" y="572"/>
                  <a:pt x="1462" y="594"/>
                  <a:pt x="1432" y="616"/>
                </a:cubicBezTo>
                <a:cubicBezTo>
                  <a:pt x="1422" y="624"/>
                  <a:pt x="1387" y="635"/>
                  <a:pt x="1366" y="609"/>
                </a:cubicBezTo>
                <a:cubicBezTo>
                  <a:pt x="1365" y="609"/>
                  <a:pt x="1365" y="608"/>
                  <a:pt x="1364" y="608"/>
                </a:cubicBezTo>
                <a:cubicBezTo>
                  <a:pt x="1364" y="0"/>
                  <a:pt x="1364" y="0"/>
                  <a:pt x="1364" y="0"/>
                </a:cubicBezTo>
                <a:cubicBezTo>
                  <a:pt x="611" y="0"/>
                  <a:pt x="0" y="611"/>
                  <a:pt x="0" y="1364"/>
                </a:cubicBezTo>
                <a:cubicBezTo>
                  <a:pt x="0" y="1364"/>
                  <a:pt x="0" y="1364"/>
                  <a:pt x="0" y="1364"/>
                </a:cubicBezTo>
                <a:cubicBezTo>
                  <a:pt x="586" y="1364"/>
                  <a:pt x="586" y="1364"/>
                  <a:pt x="586" y="1364"/>
                </a:cubicBezTo>
                <a:cubicBezTo>
                  <a:pt x="586" y="1364"/>
                  <a:pt x="622" y="1393"/>
                  <a:pt x="592" y="1434"/>
                </a:cubicBezTo>
                <a:cubicBezTo>
                  <a:pt x="570" y="1462"/>
                  <a:pt x="551" y="1494"/>
                  <a:pt x="551" y="1532"/>
                </a:cubicBezTo>
                <a:cubicBezTo>
                  <a:pt x="551" y="1609"/>
                  <a:pt x="613" y="1671"/>
                  <a:pt x="690" y="1671"/>
                </a:cubicBezTo>
                <a:cubicBezTo>
                  <a:pt x="766" y="1671"/>
                  <a:pt x="829" y="1609"/>
                  <a:pt x="829" y="1532"/>
                </a:cubicBezTo>
                <a:cubicBezTo>
                  <a:pt x="829" y="1492"/>
                  <a:pt x="807" y="1461"/>
                  <a:pt x="785" y="1431"/>
                </a:cubicBezTo>
                <a:cubicBezTo>
                  <a:pt x="777" y="1420"/>
                  <a:pt x="765" y="1385"/>
                  <a:pt x="791" y="1364"/>
                </a:cubicBezTo>
                <a:cubicBezTo>
                  <a:pt x="1364" y="1364"/>
                  <a:pt x="1364" y="1364"/>
                  <a:pt x="1364" y="1364"/>
                </a:cubicBezTo>
                <a:cubicBezTo>
                  <a:pt x="1364" y="814"/>
                  <a:pt x="1364" y="814"/>
                  <a:pt x="1364" y="814"/>
                </a:cubicBezTo>
                <a:cubicBezTo>
                  <a:pt x="1366" y="815"/>
                  <a:pt x="1366" y="815"/>
                  <a:pt x="1366" y="815"/>
                </a:cubicBezTo>
                <a:cubicBezTo>
                  <a:pt x="1366" y="815"/>
                  <a:pt x="1395" y="779"/>
                  <a:pt x="1435" y="809"/>
                </a:cubicBezTo>
                <a:cubicBezTo>
                  <a:pt x="1464" y="830"/>
                  <a:pt x="1495" y="850"/>
                  <a:pt x="1533" y="850"/>
                </a:cubicBezTo>
                <a:cubicBezTo>
                  <a:pt x="1610" y="850"/>
                  <a:pt x="1672" y="788"/>
                  <a:pt x="1672" y="711"/>
                </a:cubicBezTo>
                <a:cubicBezTo>
                  <a:pt x="1672" y="634"/>
                  <a:pt x="1610" y="572"/>
                  <a:pt x="1533" y="572"/>
                </a:cubicBezTo>
                <a:close/>
              </a:path>
            </a:pathLst>
          </a:cu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 TY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52"/>
          <p:cNvSpPr/>
          <p:nvPr>
            <p:custDataLst>
              <p:tags r:id="rId2"/>
            </p:custDataLst>
          </p:nvPr>
        </p:nvSpPr>
        <p:spPr bwMode="auto">
          <a:xfrm>
            <a:off x="7026983" y="3900874"/>
            <a:ext cx="2753459" cy="2076207"/>
          </a:xfrm>
          <a:custGeom>
            <a:avLst/>
            <a:gdLst>
              <a:gd name="T0" fmla="*/ 1533 w 1672"/>
              <a:gd name="T1" fmla="*/ 570 h 1365"/>
              <a:gd name="T2" fmla="*/ 1432 w 1672"/>
              <a:gd name="T3" fmla="*/ 614 h 1365"/>
              <a:gd name="T4" fmla="*/ 1366 w 1672"/>
              <a:gd name="T5" fmla="*/ 608 h 1365"/>
              <a:gd name="T6" fmla="*/ 1364 w 1672"/>
              <a:gd name="T7" fmla="*/ 606 h 1365"/>
              <a:gd name="T8" fmla="*/ 1364 w 1672"/>
              <a:gd name="T9" fmla="*/ 209 h 1365"/>
              <a:gd name="T10" fmla="*/ 1364 w 1672"/>
              <a:gd name="T11" fmla="*/ 0 h 1365"/>
              <a:gd name="T12" fmla="*/ 1364 w 1672"/>
              <a:gd name="T13" fmla="*/ 0 h 1365"/>
              <a:gd name="T14" fmla="*/ 0 w 1672"/>
              <a:gd name="T15" fmla="*/ 0 h 1365"/>
              <a:gd name="T16" fmla="*/ 0 w 1672"/>
              <a:gd name="T17" fmla="*/ 0 h 1365"/>
              <a:gd name="T18" fmla="*/ 0 w 1672"/>
              <a:gd name="T19" fmla="*/ 0 h 1365"/>
              <a:gd name="T20" fmla="*/ 1364 w 1672"/>
              <a:gd name="T21" fmla="*/ 1365 h 1365"/>
              <a:gd name="T22" fmla="*/ 1364 w 1672"/>
              <a:gd name="T23" fmla="*/ 812 h 1365"/>
              <a:gd name="T24" fmla="*/ 1366 w 1672"/>
              <a:gd name="T25" fmla="*/ 813 h 1365"/>
              <a:gd name="T26" fmla="*/ 1435 w 1672"/>
              <a:gd name="T27" fmla="*/ 807 h 1365"/>
              <a:gd name="T28" fmla="*/ 1533 w 1672"/>
              <a:gd name="T29" fmla="*/ 848 h 1365"/>
              <a:gd name="T30" fmla="*/ 1672 w 1672"/>
              <a:gd name="T31" fmla="*/ 709 h 1365"/>
              <a:gd name="T32" fmla="*/ 1533 w 1672"/>
              <a:gd name="T33" fmla="*/ 57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672" h="1365">
                <a:moveTo>
                  <a:pt x="1533" y="570"/>
                </a:moveTo>
                <a:cubicBezTo>
                  <a:pt x="1493" y="570"/>
                  <a:pt x="1462" y="592"/>
                  <a:pt x="1432" y="614"/>
                </a:cubicBezTo>
                <a:cubicBezTo>
                  <a:pt x="1422" y="622"/>
                  <a:pt x="1387" y="634"/>
                  <a:pt x="1366" y="608"/>
                </a:cubicBezTo>
                <a:cubicBezTo>
                  <a:pt x="1365" y="607"/>
                  <a:pt x="1365" y="606"/>
                  <a:pt x="1364" y="606"/>
                </a:cubicBezTo>
                <a:cubicBezTo>
                  <a:pt x="1364" y="209"/>
                  <a:pt x="1364" y="209"/>
                  <a:pt x="1364" y="209"/>
                </a:cubicBezTo>
                <a:cubicBezTo>
                  <a:pt x="1364" y="0"/>
                  <a:pt x="1364" y="0"/>
                  <a:pt x="1364" y="0"/>
                </a:cubicBezTo>
                <a:cubicBezTo>
                  <a:pt x="1364" y="0"/>
                  <a:pt x="1364" y="0"/>
                  <a:pt x="136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754"/>
                  <a:pt x="611" y="1365"/>
                  <a:pt x="1364" y="1365"/>
                </a:cubicBezTo>
                <a:cubicBezTo>
                  <a:pt x="1364" y="812"/>
                  <a:pt x="1364" y="812"/>
                  <a:pt x="1364" y="812"/>
                </a:cubicBezTo>
                <a:cubicBezTo>
                  <a:pt x="1366" y="813"/>
                  <a:pt x="1366" y="813"/>
                  <a:pt x="1366" y="813"/>
                </a:cubicBezTo>
                <a:cubicBezTo>
                  <a:pt x="1366" y="813"/>
                  <a:pt x="1395" y="777"/>
                  <a:pt x="1435" y="807"/>
                </a:cubicBezTo>
                <a:cubicBezTo>
                  <a:pt x="1464" y="829"/>
                  <a:pt x="1495" y="848"/>
                  <a:pt x="1533" y="848"/>
                </a:cubicBezTo>
                <a:cubicBezTo>
                  <a:pt x="1610" y="848"/>
                  <a:pt x="1672" y="786"/>
                  <a:pt x="1672" y="709"/>
                </a:cubicBezTo>
                <a:cubicBezTo>
                  <a:pt x="1672" y="633"/>
                  <a:pt x="1610" y="570"/>
                  <a:pt x="1533" y="570"/>
                </a:cubicBezTo>
                <a:close/>
              </a:path>
            </a:pathLst>
          </a:custGeom>
          <a:solidFill>
            <a:srgbClr val="F5AE18"/>
          </a:soli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14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14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14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TT,TB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14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14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14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49"/>
          <p:cNvSpPr/>
          <p:nvPr>
            <p:custDataLst>
              <p:tags r:id="rId3"/>
            </p:custDataLst>
          </p:nvPr>
        </p:nvSpPr>
        <p:spPr bwMode="auto">
          <a:xfrm>
            <a:off x="9336014" y="1796609"/>
            <a:ext cx="2313904" cy="2413499"/>
          </a:xfrm>
          <a:custGeom>
            <a:avLst/>
            <a:gdLst>
              <a:gd name="T0" fmla="*/ 0 w 1364"/>
              <a:gd name="T1" fmla="*/ 0 h 1671"/>
              <a:gd name="T2" fmla="*/ 0 w 1364"/>
              <a:gd name="T3" fmla="*/ 1364 h 1671"/>
              <a:gd name="T4" fmla="*/ 511 w 1364"/>
              <a:gd name="T5" fmla="*/ 1364 h 1671"/>
              <a:gd name="T6" fmla="*/ 517 w 1364"/>
              <a:gd name="T7" fmla="*/ 1434 h 1671"/>
              <a:gd name="T8" fmla="*/ 476 w 1364"/>
              <a:gd name="T9" fmla="*/ 1532 h 1671"/>
              <a:gd name="T10" fmla="*/ 615 w 1364"/>
              <a:gd name="T11" fmla="*/ 1671 h 1671"/>
              <a:gd name="T12" fmla="*/ 754 w 1364"/>
              <a:gd name="T13" fmla="*/ 1532 h 1671"/>
              <a:gd name="T14" fmla="*/ 710 w 1364"/>
              <a:gd name="T15" fmla="*/ 1431 h 1671"/>
              <a:gd name="T16" fmla="*/ 716 w 1364"/>
              <a:gd name="T17" fmla="*/ 1364 h 1671"/>
              <a:gd name="T18" fmla="*/ 1364 w 1364"/>
              <a:gd name="T19" fmla="*/ 1364 h 1671"/>
              <a:gd name="T20" fmla="*/ 1364 w 1364"/>
              <a:gd name="T21" fmla="*/ 1364 h 1671"/>
              <a:gd name="T22" fmla="*/ 0 w 1364"/>
              <a:gd name="T23" fmla="*/ 0 h 1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4" h="1671">
                <a:moveTo>
                  <a:pt x="0" y="0"/>
                </a:moveTo>
                <a:cubicBezTo>
                  <a:pt x="0" y="1364"/>
                  <a:pt x="0" y="1364"/>
                  <a:pt x="0" y="1364"/>
                </a:cubicBezTo>
                <a:cubicBezTo>
                  <a:pt x="511" y="1364"/>
                  <a:pt x="511" y="1364"/>
                  <a:pt x="511" y="1364"/>
                </a:cubicBezTo>
                <a:cubicBezTo>
                  <a:pt x="511" y="1364"/>
                  <a:pt x="547" y="1393"/>
                  <a:pt x="517" y="1434"/>
                </a:cubicBezTo>
                <a:cubicBezTo>
                  <a:pt x="496" y="1462"/>
                  <a:pt x="476" y="1494"/>
                  <a:pt x="476" y="1532"/>
                </a:cubicBezTo>
                <a:cubicBezTo>
                  <a:pt x="476" y="1609"/>
                  <a:pt x="538" y="1671"/>
                  <a:pt x="615" y="1671"/>
                </a:cubicBezTo>
                <a:cubicBezTo>
                  <a:pt x="692" y="1671"/>
                  <a:pt x="754" y="1609"/>
                  <a:pt x="754" y="1532"/>
                </a:cubicBezTo>
                <a:cubicBezTo>
                  <a:pt x="754" y="1492"/>
                  <a:pt x="732" y="1461"/>
                  <a:pt x="710" y="1431"/>
                </a:cubicBezTo>
                <a:cubicBezTo>
                  <a:pt x="702" y="1420"/>
                  <a:pt x="691" y="1385"/>
                  <a:pt x="716" y="1364"/>
                </a:cubicBezTo>
                <a:cubicBezTo>
                  <a:pt x="1364" y="1364"/>
                  <a:pt x="1364" y="1364"/>
                  <a:pt x="1364" y="1364"/>
                </a:cubicBezTo>
                <a:cubicBezTo>
                  <a:pt x="1364" y="1364"/>
                  <a:pt x="1364" y="1364"/>
                  <a:pt x="1364" y="1364"/>
                </a:cubicBezTo>
                <a:cubicBezTo>
                  <a:pt x="1364" y="611"/>
                  <a:pt x="753" y="0"/>
                  <a:pt x="0" y="0"/>
                </a:cubicBezTo>
                <a:close/>
              </a:path>
            </a:pathLst>
          </a:cu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14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HT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0014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14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TD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14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144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25%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144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Freeform 53"/>
          <p:cNvSpPr/>
          <p:nvPr>
            <p:custDataLst>
              <p:tags r:id="rId4"/>
            </p:custDataLst>
          </p:nvPr>
        </p:nvSpPr>
        <p:spPr bwMode="auto">
          <a:xfrm>
            <a:off x="9335736" y="3890079"/>
            <a:ext cx="2303337" cy="2087079"/>
          </a:xfrm>
          <a:custGeom>
            <a:avLst/>
            <a:gdLst>
              <a:gd name="T0" fmla="*/ 829 w 1364"/>
              <a:gd name="T1" fmla="*/ 0 h 1365"/>
              <a:gd name="T2" fmla="*/ 716 w 1364"/>
              <a:gd name="T3" fmla="*/ 0 h 1365"/>
              <a:gd name="T4" fmla="*/ 511 w 1364"/>
              <a:gd name="T5" fmla="*/ 0 h 1365"/>
              <a:gd name="T6" fmla="*/ 432 w 1364"/>
              <a:gd name="T7" fmla="*/ 0 h 1365"/>
              <a:gd name="T8" fmla="*/ 0 w 1364"/>
              <a:gd name="T9" fmla="*/ 0 h 1365"/>
              <a:gd name="T10" fmla="*/ 0 w 1364"/>
              <a:gd name="T11" fmla="*/ 504 h 1365"/>
              <a:gd name="T12" fmla="*/ 0 w 1364"/>
              <a:gd name="T13" fmla="*/ 606 h 1365"/>
              <a:gd name="T14" fmla="*/ 0 w 1364"/>
              <a:gd name="T15" fmla="*/ 812 h 1365"/>
              <a:gd name="T16" fmla="*/ 0 w 1364"/>
              <a:gd name="T17" fmla="*/ 914 h 1365"/>
              <a:gd name="T18" fmla="*/ 0 w 1364"/>
              <a:gd name="T19" fmla="*/ 1365 h 1365"/>
              <a:gd name="T20" fmla="*/ 1364 w 1364"/>
              <a:gd name="T21" fmla="*/ 0 h 1365"/>
              <a:gd name="T22" fmla="*/ 829 w 1364"/>
              <a:gd name="T23" fmla="*/ 0 h 1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364" h="1365">
                <a:moveTo>
                  <a:pt x="829" y="0"/>
                </a:moveTo>
                <a:cubicBezTo>
                  <a:pt x="716" y="0"/>
                  <a:pt x="716" y="0"/>
                  <a:pt x="716" y="0"/>
                </a:cubicBezTo>
                <a:cubicBezTo>
                  <a:pt x="511" y="0"/>
                  <a:pt x="511" y="0"/>
                  <a:pt x="511" y="0"/>
                </a:cubicBezTo>
                <a:cubicBezTo>
                  <a:pt x="432" y="0"/>
                  <a:pt x="432" y="0"/>
                  <a:pt x="43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504"/>
                  <a:pt x="0" y="504"/>
                  <a:pt x="0" y="504"/>
                </a:cubicBezTo>
                <a:cubicBezTo>
                  <a:pt x="0" y="606"/>
                  <a:pt x="0" y="606"/>
                  <a:pt x="0" y="606"/>
                </a:cubicBezTo>
                <a:cubicBezTo>
                  <a:pt x="0" y="812"/>
                  <a:pt x="0" y="812"/>
                  <a:pt x="0" y="812"/>
                </a:cubicBezTo>
                <a:cubicBezTo>
                  <a:pt x="0" y="914"/>
                  <a:pt x="0" y="914"/>
                  <a:pt x="0" y="914"/>
                </a:cubicBezTo>
                <a:cubicBezTo>
                  <a:pt x="0" y="1365"/>
                  <a:pt x="0" y="1365"/>
                  <a:pt x="0" y="1365"/>
                </a:cubicBezTo>
                <a:cubicBezTo>
                  <a:pt x="753" y="1365"/>
                  <a:pt x="1364" y="754"/>
                  <a:pt x="1364" y="0"/>
                </a:cubicBezTo>
                <a:lnTo>
                  <a:pt x="829" y="0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14288" cap="flat">
            <a:noFill/>
            <a:prstDash val="solid"/>
            <a:miter lim="800000"/>
          </a:ln>
          <a:effectLst/>
        </p:spPr>
        <p:txBody>
          <a:bodyPr vert="horz" wrap="square" lIns="91440" tIns="45720" rIns="91440" bIns="45720" numCol="1" anchor="ctr" anchorCtr="0" compatLnSpc="1"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 NHÂN</a:t>
            </a:r>
            <a:endParaRPr lang="en-US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26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6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25%   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201535" y="474345"/>
            <a:ext cx="61315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sz="4000">
                <a:solidFill>
                  <a:srgbClr val="FF0000"/>
                </a:solidFill>
              </a:rPr>
              <a:t>HỆ THỐNG TRỢ LỰC</a:t>
            </a:r>
            <a:r>
              <a:rPr lang="en-US" sz="4000"/>
              <a:t> </a:t>
            </a:r>
            <a:endParaRPr lang="en-US" sz="4000"/>
          </a:p>
          <a:p>
            <a:pPr algn="ctr"/>
            <a:r>
              <a:rPr lang="en-US" sz="2000">
                <a:highlight>
                  <a:srgbClr val="FFFF00"/>
                </a:highlight>
              </a:rPr>
              <a:t>100% THÀNH CÔNG</a:t>
            </a:r>
            <a:endParaRPr lang="en-US" sz="2000">
              <a:highlight>
                <a:srgbClr val="FFFF00"/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7" grpId="0" bldLvl="0" animBg="1"/>
      <p:bldP spid="1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35"/>
            <a:ext cx="12191365" cy="6857365"/>
          </a:xfr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>
            <a:normAutofit fontScale="80000"/>
          </a:bodyPr>
          <a:p>
            <a:pPr marL="0" indent="0">
              <a:buNone/>
            </a:pPr>
            <a:r>
              <a:rPr lang="en-US"/>
              <a:t>-</a:t>
            </a:r>
            <a:r>
              <a:rPr lang="en-US">
                <a:solidFill>
                  <a:srgbClr val="FF0000"/>
                </a:solidFill>
              </a:rPr>
              <a:t>Nhóm khách hàng</a:t>
            </a:r>
            <a:r>
              <a:rPr lang="en-US"/>
              <a:t>:Người khỏe mạnh có nhu cầu </a:t>
            </a:r>
            <a:endParaRPr lang="en-US"/>
          </a:p>
          <a:p>
            <a:pPr marL="0" indent="0">
              <a:buNone/>
            </a:pPr>
            <a:r>
              <a:rPr lang="en-US"/>
              <a:t>chăm sóc sức khỏe chủ động.Người già.Người bệnh </a:t>
            </a:r>
            <a:endParaRPr lang="en-US"/>
          </a:p>
          <a:p>
            <a:pPr marL="0" indent="0">
              <a:buNone/>
            </a:pPr>
            <a:r>
              <a:rPr lang="en-US"/>
              <a:t>mãn tính .Phụ nữ có thai và cho con bú.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-Ứng viên kinh doanh:</a:t>
            </a:r>
            <a:r>
              <a:rPr lang="en-US"/>
              <a:t> </a:t>
            </a:r>
            <a:endParaRPr lang="en-US"/>
          </a:p>
          <a:p>
            <a:pPr marL="0" indent="0">
              <a:buNone/>
            </a:pPr>
            <a:r>
              <a:rPr lang="en-US"/>
              <a:t>Người đã và đang làm kinh doanh MLM.</a:t>
            </a:r>
            <a:endParaRPr lang="en-US"/>
          </a:p>
          <a:p>
            <a:pPr marL="0" indent="0">
              <a:buNone/>
            </a:pPr>
            <a:r>
              <a:rPr lang="en-US"/>
              <a:t>-Người đã và đang lamg bảo hiểm .</a:t>
            </a:r>
            <a:endParaRPr lang="en-US"/>
          </a:p>
          <a:p>
            <a:pPr marL="0" indent="0">
              <a:buNone/>
            </a:pPr>
            <a:r>
              <a:rPr lang="en-US"/>
              <a:t>-Chủ DN và người đang làm kinh doanh. buôn bán,</a:t>
            </a:r>
            <a:endParaRPr lang="en-US"/>
          </a:p>
          <a:p>
            <a:pPr marL="0" indent="0">
              <a:buNone/>
            </a:pPr>
            <a:r>
              <a:rPr lang="en-US"/>
              <a:t>người có khát khao lớn</a:t>
            </a:r>
            <a:endParaRPr lang="en-US"/>
          </a:p>
          <a:p>
            <a:pPr marL="0" indent="0">
              <a:buNone/>
            </a:pPr>
            <a:r>
              <a:rPr lang="en-US"/>
              <a:t>.</a:t>
            </a:r>
            <a:r>
              <a:rPr lang="en-US">
                <a:sym typeface="+mn-ea"/>
              </a:rPr>
              <a:t>-Giáo viên ,công nhân ,hưu trí, </a:t>
            </a:r>
            <a:endParaRPr lang="en-US"/>
          </a:p>
          <a:p>
            <a:pPr marL="0" indent="0">
              <a:buNone/>
            </a:pPr>
            <a:r>
              <a:rPr lang="en-US">
                <a:sym typeface="+mn-ea"/>
              </a:rPr>
              <a:t>-Bác sỹ ,dược sỹ ..=&gt; Bổ sung danh sách liên tục.</a:t>
            </a:r>
            <a:endParaRPr lang="en-US">
              <a:sym typeface="+mn-ea"/>
            </a:endParaRPr>
          </a:p>
          <a:p>
            <a:pPr marL="0" indent="0">
              <a:buNone/>
            </a:pPr>
            <a:r>
              <a:rPr lang="en-US" altLang="vi-VN">
                <a:solidFill>
                  <a:srgbClr val="FF0000"/>
                </a:solidFill>
              </a:rPr>
              <a:t>*</a:t>
            </a:r>
            <a:r>
              <a:rPr lang="vi-VN" altLang="en-US">
                <a:solidFill>
                  <a:srgbClr val="FF0000"/>
                </a:solidFill>
              </a:rPr>
              <a:t>H</a:t>
            </a:r>
            <a:r>
              <a:rPr lang="en-US" altLang="vi-VN">
                <a:solidFill>
                  <a:srgbClr val="FF0000"/>
                </a:solidFill>
              </a:rPr>
              <a:t>ỌC TẬP.</a:t>
            </a:r>
            <a:endParaRPr lang="en-US" altLang="vi-VN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/>
              <a:t>- Kiến thức cơ bản :HP 1-2-3-4.</a:t>
            </a:r>
            <a:endParaRPr lang="en-US"/>
          </a:p>
          <a:p>
            <a:pPr marL="0" indent="0">
              <a:buNone/>
            </a:pPr>
            <a:r>
              <a:rPr lang="en-US"/>
              <a:t>-Học các kỹ năng .</a:t>
            </a:r>
            <a:endParaRPr lang="en-US"/>
          </a:p>
          <a:p>
            <a:pPr marL="0" indent="0">
              <a:buNone/>
            </a:pPr>
            <a:r>
              <a:rPr lang="en-US"/>
              <a:t>-Học cách quản trj </a:t>
            </a:r>
            <a:endParaRPr lang="en-US"/>
          </a:p>
          <a:p>
            <a:pPr marL="0" indent="0">
              <a:buNone/>
            </a:pPr>
            <a:r>
              <a:rPr lang="en-US"/>
              <a:t>vận hành hệ thống.</a:t>
            </a: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2" name="Picture 1" descr="z5656709567951_540db35e254c2a1b796a0b1ccc70667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78115" y="527050"/>
            <a:ext cx="4413250" cy="3817620"/>
          </a:xfrm>
          <a:prstGeom prst="rect">
            <a:avLst/>
          </a:prstGeom>
        </p:spPr>
      </p:pic>
      <p:sp>
        <p:nvSpPr>
          <p:cNvPr id="5" name="Text Box 4"/>
          <p:cNvSpPr txBox="1"/>
          <p:nvPr/>
        </p:nvSpPr>
        <p:spPr>
          <a:xfrm>
            <a:off x="7820025" y="0"/>
            <a:ext cx="6061710" cy="7664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b="1">
                <a:solidFill>
                  <a:srgbClr val="FF0000"/>
                </a:solidFill>
              </a:rPr>
              <a:t>     LẬP DS  &amp; PHÂN TÍCH KHÁCH HÀNG:</a:t>
            </a:r>
            <a:endParaRPr lang="en-US" b="1">
              <a:solidFill>
                <a:srgbClr val="FF0000"/>
              </a:solidFill>
            </a:endParaRPr>
          </a:p>
        </p:txBody>
      </p:sp>
      <p:pic>
        <p:nvPicPr>
          <p:cNvPr id="6" name="Picture 5" descr="Ảnh chụp màn hình 2024-07-22 1216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3980" y="4204970"/>
            <a:ext cx="3916045" cy="2653030"/>
          </a:xfrm>
          <a:prstGeom prst="rect">
            <a:avLst/>
          </a:prstGeom>
        </p:spPr>
      </p:pic>
      <p:sp>
        <p:nvSpPr>
          <p:cNvPr id="7" name="Text Box 6"/>
          <p:cNvSpPr txBox="1"/>
          <p:nvPr/>
        </p:nvSpPr>
        <p:spPr>
          <a:xfrm>
            <a:off x="9869170" y="605282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7999095" y="5542280"/>
            <a:ext cx="4192905" cy="1042035"/>
          </a:xfrm>
          <a:prstGeom prst="rect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</p:spPr>
        <p:txBody>
          <a:bodyPr wrap="square" rtlCol="0">
            <a:noAutofit/>
          </a:bodyPr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HỌC TẬP LÀ GỐC RỄ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CỦA SỰ THÀNH CÔNG</a:t>
            </a:r>
            <a:endParaRPr lang="en-US" sz="2800"/>
          </a:p>
        </p:txBody>
      </p:sp>
      <p:sp>
        <p:nvSpPr>
          <p:cNvPr id="8" name="Text Box 7"/>
          <p:cNvSpPr txBox="1"/>
          <p:nvPr/>
        </p:nvSpPr>
        <p:spPr>
          <a:xfrm>
            <a:off x="7778750" y="5930265"/>
            <a:ext cx="4184015" cy="3397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endParaRPr lang="en-US" sz="3200"/>
          </a:p>
        </p:txBody>
      </p:sp>
      <p:sp>
        <p:nvSpPr>
          <p:cNvPr id="9" name="Text Box 8"/>
          <p:cNvSpPr txBox="1"/>
          <p:nvPr/>
        </p:nvSpPr>
        <p:spPr>
          <a:xfrm>
            <a:off x="7002145" y="5775960"/>
            <a:ext cx="410210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5400" b="1">
                <a:solidFill>
                  <a:srgbClr val="FF0000"/>
                </a:solidFill>
              </a:rPr>
              <a:t>=&gt;</a:t>
            </a:r>
            <a:endParaRPr lang="en-US" sz="5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35" y="0"/>
            <a:ext cx="12365355" cy="7126605"/>
          </a:xfrm>
        </p:spPr>
        <p:txBody>
          <a:bodyPr>
            <a:normAutofit lnSpcReduction="10000"/>
          </a:bodyPr>
          <a:p>
            <a:pPr marL="0" indent="0">
              <a:buNone/>
            </a:pPr>
            <a:endParaRPr lang="en-US">
              <a:sym typeface="+mn-ea"/>
            </a:endParaRPr>
          </a:p>
          <a:p>
            <a:pPr marL="0" indent="0">
              <a:buNone/>
            </a:pPr>
            <a:r>
              <a:rPr lang="vi-VN" altLang="en-US" b="1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BƯỚC 3:ĐẶT HẸN ,XÁC ĐỊNH NHU CẦU &amp;CHO THÔNG TIN</a:t>
            </a:r>
            <a:r>
              <a:rPr lang="en-US" b="1"/>
              <a:t>.</a:t>
            </a:r>
            <a:endParaRPr lang="en-US" b="1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*</a:t>
            </a:r>
            <a:r>
              <a:rPr lang="en-US">
                <a:solidFill>
                  <a:srgbClr val="FF0000"/>
                </a:solidFill>
                <a:sym typeface="+mn-ea"/>
              </a:rPr>
              <a:t> </a:t>
            </a:r>
            <a:r>
              <a:rPr lang="en-US">
                <a:solidFill>
                  <a:srgbClr val="FF0000"/>
                </a:solidFill>
              </a:rPr>
              <a:t>Vai trò</a:t>
            </a:r>
            <a:r>
              <a:rPr lang="en-US"/>
              <a:t>:Chỉ có hành động mới </a:t>
            </a:r>
            <a:endParaRPr lang="en-US"/>
          </a:p>
          <a:p>
            <a:pPr marL="0" indent="0">
              <a:buNone/>
            </a:pPr>
            <a:r>
              <a:rPr lang="en-US"/>
              <a:t>tạo ra kết quả.</a:t>
            </a:r>
            <a:endParaRPr lang="en-US"/>
          </a:p>
          <a:p>
            <a:pPr marL="0" indent="0">
              <a:buNone/>
            </a:pPr>
            <a:r>
              <a:rPr lang="en-US"/>
              <a:t>-Kết hợp cả online và trực tiếp</a:t>
            </a:r>
            <a:endParaRPr lang="en-US"/>
          </a:p>
          <a:p>
            <a:pPr marL="0" indent="0">
              <a:buNone/>
            </a:pPr>
            <a:r>
              <a:rPr lang="en-US"/>
              <a:t> để đạt kết quả cao.</a:t>
            </a:r>
            <a:endParaRPr lang="en-US"/>
          </a:p>
          <a:p>
            <a:pPr marL="0" indent="0">
              <a:buNone/>
            </a:pPr>
            <a:r>
              <a:rPr lang="en-US"/>
              <a:t>-Trước khi chia sẻ phải ,tìm </a:t>
            </a:r>
            <a:endParaRPr lang="en-US"/>
          </a:p>
          <a:p>
            <a:pPr marL="0" indent="0">
              <a:buNone/>
            </a:pPr>
            <a:r>
              <a:rPr lang="en-US"/>
              <a:t>hiểu kĩ nhu cầu của khách hàng </a:t>
            </a:r>
            <a:endParaRPr lang="en-US"/>
          </a:p>
          <a:p>
            <a:pPr marL="0" indent="0">
              <a:buNone/>
            </a:pPr>
            <a:r>
              <a:rPr lang="en-US"/>
              <a:t>và chia sẻ đúng cái khách hàng </a:t>
            </a:r>
            <a:endParaRPr lang="en-US"/>
          </a:p>
          <a:p>
            <a:pPr marL="0" indent="0">
              <a:buNone/>
            </a:pPr>
            <a:r>
              <a:rPr lang="en-US"/>
              <a:t>mong muốn .</a:t>
            </a:r>
            <a:endParaRPr lang="en-US"/>
          </a:p>
          <a:p>
            <a:pPr marL="0" indent="0">
              <a:buNone/>
            </a:pPr>
            <a:r>
              <a:rPr lang="en-US"/>
              <a:t>+ Nhu cầu về sức khỏe .</a:t>
            </a:r>
            <a:endParaRPr lang="en-US"/>
          </a:p>
          <a:p>
            <a:pPr marL="0" indent="0">
              <a:buNone/>
            </a:pPr>
            <a:r>
              <a:rPr lang="en-US"/>
              <a:t>+ Nhu cầu về kinh doanh.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3048000" y="3106420"/>
            <a:ext cx="609600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6" name="Picture 5" descr="z5649913706824_0166799290d19b0f3e75ffc6661100e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6930" y="1520825"/>
            <a:ext cx="7545070" cy="533717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48000" y="3244850"/>
            <a:ext cx="6096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b="1">
                <a:solidFill>
                  <a:srgbClr val="FF0000"/>
                </a:solidFill>
                <a:sym typeface="+mn-ea"/>
              </a:rPr>
              <a:t> </a:t>
            </a:r>
            <a:endParaRPr lang="en-US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-635"/>
            <a:ext cx="12192635" cy="6858000"/>
          </a:xfrm>
        </p:spPr>
        <p:txBody>
          <a:bodyPr/>
          <a:p>
            <a:r>
              <a:rPr lang="en-US"/>
              <a:t>Làm tốt quy trình phối hợp A-B-C.</a:t>
            </a:r>
            <a:endParaRPr lang="en-US"/>
          </a:p>
          <a:p>
            <a:r>
              <a:rPr lang="en-US"/>
              <a:t>Tuyến trên làm mẫu 5-&gt; 7 người (Làm mẫu không làm thay)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*Nguyên tắc :80/20.</a:t>
            </a:r>
            <a:endParaRPr lang="en-US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Chia sẻ 100 người  =&gt; 80 người từ chối  =&gt; 20 người 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lắng nghe =&gt;10 người dùng =&gt; 1 người KD thành công 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*4 Bước chia sẻ</a:t>
            </a:r>
            <a:r>
              <a:rPr lang="en-US">
                <a:solidFill>
                  <a:schemeClr val="tx1"/>
                </a:solidFill>
              </a:rPr>
              <a:t>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+Bước 1.chia sẻ 2:1  - Tuyến trên làm mẫu.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                                     -Tuyến dưới ghi chép &amp;quan sát.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+Bước 2.-Tuyến trên làm 50%.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                -Tuyến dưới làm 50%.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+Bước 3.-Tuyến dưới làm 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                - Tuyến trên quan sát.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</a:rPr>
              <a:t>+Bước 4. Tuyến dưới làm 100%.</a:t>
            </a:r>
            <a:endParaRPr lang="en-US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b="1" i="1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4" name="Picture 3" descr="z5649928969177_0b890a1d764d0f082771a3fb949044e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2105" y="1496695"/>
            <a:ext cx="4240530" cy="53600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7365"/>
          </a:xfrm>
        </p:spPr>
        <p:txBody>
          <a:bodyPr/>
          <a:p>
            <a:pPr marL="0" indent="0">
              <a:buNone/>
            </a:pPr>
            <a:r>
              <a:rPr lang="en-US"/>
              <a:t>*</a:t>
            </a:r>
            <a:r>
              <a:rPr lang="en-US">
                <a:solidFill>
                  <a:srgbClr val="FF0000"/>
                </a:solidFill>
              </a:rPr>
              <a:t>Lưu ý: </a:t>
            </a:r>
            <a:r>
              <a:rPr lang="en-US">
                <a:solidFill>
                  <a:srgbClr val="FF0000"/>
                </a:solidFill>
              </a:rPr>
              <a:t>việc của Npp là LẬP DANH SÁCH KHÁCH HÀNG TIỀM NĂNG &amp; HOÀN THÀNH NHANH NHẤT 100 CUỘC GẶP ĐẦU TIÊN</a:t>
            </a:r>
            <a:r>
              <a:rPr lang="en-US"/>
              <a:t> =&gt; Từ đó có được 20 KH và có kinh nghiệm.</a:t>
            </a:r>
            <a:endParaRPr lang="en-US"/>
          </a:p>
          <a:p>
            <a:r>
              <a:rPr lang="en-US" b="1">
                <a:solidFill>
                  <a:srgbClr val="FF0000"/>
                </a:solidFill>
              </a:rPr>
              <a:t>BƯỚC 4:CHĂM SÓC &amp; THEO SÁT</a:t>
            </a:r>
            <a:r>
              <a:rPr lang="en-US"/>
              <a:t>.</a:t>
            </a:r>
            <a:endParaRPr lang="en-US"/>
          </a:p>
          <a:p>
            <a:pPr marL="0" indent="0">
              <a:buNone/>
            </a:pPr>
            <a:r>
              <a:rPr lang="en-US">
                <a:solidFill>
                  <a:srgbClr val="FF0000"/>
                </a:solidFill>
              </a:rPr>
              <a:t>*Vai trò </a:t>
            </a:r>
            <a:r>
              <a:rPr lang="en-US"/>
              <a:t>:Bán hàng chúng ta có tiền ,chăm sóc</a:t>
            </a:r>
            <a:endParaRPr lang="en-US"/>
          </a:p>
          <a:p>
            <a:pPr marL="0" indent="0">
              <a:buNone/>
            </a:pPr>
            <a:r>
              <a:rPr lang="en-US"/>
              <a:t>khách hàng thì có cả gia tài.</a:t>
            </a:r>
            <a:endParaRPr lang="en-US"/>
          </a:p>
          <a:p>
            <a:pPr marL="0" indent="0">
              <a:buNone/>
            </a:pPr>
            <a:r>
              <a:rPr lang="en-US"/>
              <a:t>+ Đối với khách hàng chưa mua sản phẩm</a:t>
            </a:r>
            <a:endParaRPr lang="en-US"/>
          </a:p>
          <a:p>
            <a:pPr marL="0" indent="0">
              <a:buNone/>
            </a:pPr>
            <a:r>
              <a:rPr lang="en-US"/>
              <a:t>thì duy trì tương tác và cho thông  tin thêm.</a:t>
            </a:r>
            <a:endParaRPr lang="en-US"/>
          </a:p>
          <a:p>
            <a:pPr marL="0" indent="0">
              <a:buNone/>
            </a:pPr>
            <a:r>
              <a:rPr lang="en-US"/>
              <a:t>+ Đối với khách hàng dùng sản phẩm , làm </a:t>
            </a:r>
            <a:endParaRPr lang="en-US"/>
          </a:p>
          <a:p>
            <a:pPr marL="0" indent="0">
              <a:buNone/>
            </a:pPr>
            <a:r>
              <a:rPr lang="en-US"/>
              <a:t>tốt quy trình chăm sóc  1-4-7-14-21-28.</a:t>
            </a:r>
            <a:endParaRPr lang="en-US"/>
          </a:p>
          <a:p>
            <a:pPr marL="0" indent="0">
              <a:buNone/>
            </a:pPr>
            <a:r>
              <a:rPr lang="en-US"/>
              <a:t>(quy trình trong  giáo trình Hp 1)</a:t>
            </a:r>
            <a:endParaRPr lang="en-US"/>
          </a:p>
        </p:txBody>
      </p:sp>
      <p:pic>
        <p:nvPicPr>
          <p:cNvPr id="4" name="Picture 3" descr="z5649530662530_d32d3514257b66216f763d236586a27c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6235" y="960755"/>
            <a:ext cx="5485130" cy="589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6675"/>
            <a:ext cx="12191365" cy="6791325"/>
          </a:xfrm>
        </p:spPr>
        <p:txBody>
          <a:bodyPr/>
          <a:p>
            <a:endParaRPr lang="en-US"/>
          </a:p>
          <a:p>
            <a:pPr marL="0" indent="0">
              <a:buNone/>
            </a:pPr>
            <a:r>
              <a:rPr lang="en-US" b="1">
                <a:solidFill>
                  <a:srgbClr val="FF0000"/>
                </a:solidFill>
              </a:rPr>
              <a:t>BƯỚC 5: SAO CHÉP NHÂN BẢN</a:t>
            </a:r>
            <a:endParaRPr lang="en-US" b="1">
              <a:solidFill>
                <a:srgbClr val="FF0000"/>
              </a:solidFill>
            </a:endParaRPr>
          </a:p>
          <a:p>
            <a:r>
              <a:rPr lang="en-US"/>
              <a:t>Lặp lại  4 bước trên cho nhân tố kinh doanh mới.</a:t>
            </a:r>
            <a:endParaRPr lang="en-US"/>
          </a:p>
        </p:txBody>
      </p:sp>
      <p:sp>
        <p:nvSpPr>
          <p:cNvPr id="2" name="Text Box 1"/>
          <p:cNvSpPr txBox="1"/>
          <p:nvPr/>
        </p:nvSpPr>
        <p:spPr>
          <a:xfrm>
            <a:off x="964565" y="1870710"/>
            <a:ext cx="393827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CHÍNH TÂM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964565" y="2331085"/>
            <a:ext cx="6217285" cy="55816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/>
              <a:t>TU THÂN</a:t>
            </a:r>
            <a:endParaRPr lang="en-US" sz="2400" b="1"/>
          </a:p>
        </p:txBody>
      </p:sp>
      <p:sp>
        <p:nvSpPr>
          <p:cNvPr id="7" name="Text Box 6"/>
          <p:cNvSpPr txBox="1"/>
          <p:nvPr/>
        </p:nvSpPr>
        <p:spPr>
          <a:xfrm>
            <a:off x="1176655" y="2757170"/>
            <a:ext cx="49612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</a:rPr>
              <a:t>TỀ GIA 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964565" y="3218180"/>
            <a:ext cx="4064000" cy="7626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/>
              <a:t>TRỊ QUỐC </a:t>
            </a:r>
            <a:endParaRPr lang="en-US" sz="2400" b="1"/>
          </a:p>
        </p:txBody>
      </p:sp>
      <p:sp>
        <p:nvSpPr>
          <p:cNvPr id="12" name="Text Box 11"/>
          <p:cNvSpPr txBox="1"/>
          <p:nvPr/>
        </p:nvSpPr>
        <p:spPr>
          <a:xfrm>
            <a:off x="508635" y="3781425"/>
            <a:ext cx="4064000" cy="72961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sz="2400" b="1">
                <a:solidFill>
                  <a:srgbClr val="FF0000"/>
                </a:solidFill>
              </a:rPr>
              <a:t>BÌNH THIÊN HẠ</a:t>
            </a:r>
            <a:endParaRPr lang="en-US" sz="2400" b="1">
              <a:solidFill>
                <a:srgbClr val="FF0000"/>
              </a:solidFill>
            </a:endParaRPr>
          </a:p>
        </p:txBody>
      </p:sp>
      <p:pic>
        <p:nvPicPr>
          <p:cNvPr id="13" name="Picture 12" descr="z5649995146072_d4af358f2bc144a0832ffa5f5279db7c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475480" y="1737995"/>
            <a:ext cx="7716520" cy="5120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3092</Words>
  <Application>WPS Presentation</Application>
  <PresentationFormat>Widescreen</PresentationFormat>
  <Paragraphs>138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Arial</vt:lpstr>
      <vt:lpstr>SimSun</vt:lpstr>
      <vt:lpstr>Wingdings</vt:lpstr>
      <vt:lpstr>Times New Roman</vt:lpstr>
      <vt:lpstr>Calibri Light</vt:lpstr>
      <vt:lpstr>Calibri</vt:lpstr>
      <vt:lpstr>Microsoft YaHei</vt:lpstr>
      <vt:lpstr>Arial Unicode MS</vt:lpstr>
      <vt:lpstr>Office Theme</vt:lpstr>
      <vt:lpstr>      5 BƯỚC ĐI CHO NPP MỚI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 BƯỚC ĐI CHO NPP MỚI</dc:title>
  <dc:creator>ACER</dc:creator>
  <cp:lastModifiedBy>ACER</cp:lastModifiedBy>
  <cp:revision>23</cp:revision>
  <dcterms:created xsi:type="dcterms:W3CDTF">2024-07-19T03:14:00Z</dcterms:created>
  <dcterms:modified xsi:type="dcterms:W3CDTF">2024-07-22T14:28:58Z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F3D2F4C2E7A840058464E3CC64305AE6_11</vt:lpwstr>
  </property>
  <property fmtid="{D5CDD505-2E9C-101B-9397-08002B2CF9AE}" pid="3" name="KSOProductBuildVer">
    <vt:lpwstr>1033-12.2.0.17153</vt:lpwstr>
  </property>
</Properties>
</file>