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60" r:id="rId4"/>
    <p:sldId id="263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2EDA"/>
    <a:srgbClr val="E424BB"/>
    <a:srgbClr val="FEEBDA"/>
    <a:srgbClr val="EBF2DF"/>
    <a:srgbClr val="DCEEF4"/>
    <a:srgbClr val="F2F2F2"/>
    <a:srgbClr val="EFECE1"/>
    <a:srgbClr val="DDD9C3"/>
    <a:srgbClr val="F2DD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48" autoAdjust="0"/>
    <p:restoredTop sz="94826" autoAdjust="0"/>
  </p:normalViewPr>
  <p:slideViewPr>
    <p:cSldViewPr snapToGrid="0" showGuides="1">
      <p:cViewPr varScale="1">
        <p:scale>
          <a:sx n="50" d="100"/>
          <a:sy n="50" d="100"/>
        </p:scale>
        <p:origin x="1241" y="2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9093C-3533-4B75-AA7E-766606178906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CBC99-A1F3-484C-9B9E-E4C9785D2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196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DCBC99-A1F3-484C-9B9E-E4C9785D2B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07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DCBC99-A1F3-484C-9B9E-E4C9785D2B4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95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DCBC99-A1F3-484C-9B9E-E4C9785D2B4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0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0051-A247-4B10-93B5-5FB0E4D87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B15ED9-1DAB-42C4-8A18-5C9B2174EA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3A98D-AA2E-449F-8AA9-B94902A6F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94E5E-EE06-47DE-BF22-6A9BFBFBA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FE8D3-63A0-4567-8AF1-E52A00C6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13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37006-7C7E-4898-801F-C6AD458DB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377039-4D46-4BCC-9560-5E99CAE76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91B67-CC9B-4754-926B-84CCC145F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34644-C716-43E6-A598-EAF49CDAD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8D4EB-D396-4CF8-8DCB-E115BCEA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92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0B08A0-FC20-4F0D-9C13-6E6B74AD25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A7E9F6-91BA-43DF-A986-018C83A31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82C6F-4111-448A-B790-2F1A42174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34173-76DF-47E1-8C5F-DE352DD0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CB9F7-F99A-4B53-B091-4E5E62A02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6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FB62A-0A6B-4C3F-A688-DBAC871FB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DAFE5-9292-4373-83DF-03F556BE1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249CA-8CEC-4AB6-A7EC-D1601E0C8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E2C19-74F5-42E9-9C28-1A5CE6056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73B1C-A0B0-4890-9C40-A05370DF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01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07930-299B-40E1-A687-CB7B787BB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58246-97CF-452D-BFE9-91E839E2B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352E1-8079-4CE0-A22F-5CDFCAF4E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52ECC-C738-40BF-B87B-6A43951C1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A1826-F5B0-45F2-A7AB-33C4D287E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21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7A0FA-D0E9-421C-86CA-1027A3AEE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9D8DC-17E7-4F39-8246-90E4A17E4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7DF36-2334-4B7F-9F33-4B77A3C6EA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A71C2-82C5-44CB-96A7-EDE8F930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B4BE2-2483-4AFD-805E-6CAA0035C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1C7469-4C8C-4835-BA74-C4DB3618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78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BF294-1A7A-4B2C-8AFD-46858527A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01670F-4455-4679-AE73-4810402B5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EA865-F280-48AE-A9B4-CCE712172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B441F4-AF97-43D2-9BE5-BD3A0A66C7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7782B4-1D7E-4CF7-A92A-EFFED5D99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F0F50E-7016-4A40-B2FE-DBEC1958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F60670-38E9-46E8-A1CD-7CB0D2684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1528FA-3076-4007-9CAE-432AD41CF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06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77961-45A0-43B9-BB28-80E068A39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3502B4-5BA8-4AA2-ACA9-9CD732CB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4B0D78-6E70-4A28-8439-5FB6157E3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1E8967-9A7B-4019-85F8-98C80EC44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41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AF822A-073D-4A94-BF5D-7BA36CD47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7629E4-8A20-4FC3-AB47-61EA2D4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B1FE3-69DA-4C79-A019-9F81D204F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06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B706E-D3D0-482B-842F-AC637A5E8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5C15D-7E42-4C68-89C5-FA0BD237F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634B2-0596-4150-B487-725645BF4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64B67-FB83-4474-ADD0-332DD4ECD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8D8B4D-619F-4915-9732-93DEB770F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D6E24-E268-4941-8AA6-DDE06020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9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3DDEB-1364-4289-B5E1-A0F6C4666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6EFA3A-FC68-4E30-81A6-7ADD089A5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F378F-1F33-4209-BEBF-1BAE2B90C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68258-104D-4801-990B-7D9CD6CA4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E091B2-92F4-40F8-8B71-091ADAC05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BBDFC-95FB-4D21-A7C1-7D4ECE77A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5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B74E7C-97C1-407C-95E2-20CF9323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A1E0C-347F-4001-B96D-6FDC3B488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1D5C1-63A5-4249-8BE8-9AEE7FB570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33F5E-621D-4EAA-9BCC-36146B307C30}" type="datetimeFigureOut">
              <a:rPr lang="en-US" smtClean="0"/>
              <a:t>5/12/2022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51ED8-4224-4B43-951E-6D464ADFC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A5D8A-1E3A-4CD2-9ADB-C19AFBFDF2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EE4D0-D0B7-4067-AF05-8D715ECC9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692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7514" y="609600"/>
            <a:ext cx="2705686" cy="206210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Điều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kiện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mở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thẻ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Trên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18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tuổi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ảnh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3x4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 CMND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công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chứng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Số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điện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thoại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 Email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 TK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ngân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hàng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+ chi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nhánh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ID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người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bảo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trợ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Phí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tài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liệu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: </a:t>
            </a:r>
            <a:r>
              <a:rPr lang="en-US" sz="14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290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.000đ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68886" y="561152"/>
            <a:ext cx="2275114" cy="1415772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loại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hoa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HH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trực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tiếp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HH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xuất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sắc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HH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phát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triển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hệ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thống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8600" y="762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latin typeface="Times" pitchFamily="2" charset="0"/>
                <a:cs typeface="Arial" panose="020B0604020202020204" pitchFamily="34" charset="0"/>
              </a:rPr>
              <a:t>C</a:t>
            </a:r>
            <a:r>
              <a:rPr lang="vi-VN" sz="24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latin typeface="Times" pitchFamily="2" charset="0"/>
                <a:cs typeface="Arial" panose="020B0604020202020204" pitchFamily="34" charset="0"/>
              </a:rPr>
              <a:t>HÍNH SÁCH TRẢ THƯỞNG CỦA </a:t>
            </a:r>
            <a:r>
              <a:rPr lang="en-US" sz="24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latin typeface="Times" pitchFamily="2" charset="0"/>
                <a:cs typeface="Arial" panose="020B0604020202020204" pitchFamily="34" charset="0"/>
              </a:rPr>
              <a:t> NEW IMAGE</a:t>
            </a:r>
            <a:endParaRPr lang="vi-VN" sz="2400" b="1" dirty="0">
              <a:ln>
                <a:solidFill>
                  <a:srgbClr val="C00000"/>
                </a:solidFill>
              </a:ln>
              <a:solidFill>
                <a:srgbClr val="C00000"/>
              </a:solidFill>
              <a:latin typeface="Times" pitchFamily="2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4916" y="3286246"/>
            <a:ext cx="3962400" cy="553998"/>
          </a:xfrm>
          <a:prstGeom prst="rect">
            <a:avLst/>
          </a:prstGeom>
          <a:noFill/>
          <a:ln>
            <a:solidFill>
              <a:srgbClr val="C0504D">
                <a:lumMod val="60000"/>
                <a:lumOff val="40000"/>
              </a:srgbClr>
            </a:solidFill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400" b="1" i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CÔNG THỨC TÍNH HOA </a:t>
            </a:r>
            <a:r>
              <a:rPr lang="en-US" sz="1400" b="1" i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HỒNG</a:t>
            </a:r>
          </a:p>
          <a:p>
            <a:pPr lvl="0" algn="ctr">
              <a:defRPr/>
            </a:pPr>
            <a:r>
              <a:rPr lang="en-US" sz="1600" b="1" i="1" kern="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679.</a:t>
            </a:r>
            <a:r>
              <a:rPr lang="vi-VN" sz="1600" b="1" i="1" kern="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000đ  x  %  x  số lon = ?  </a:t>
            </a:r>
            <a:endParaRPr lang="en-US" sz="1600" b="1" i="1" kern="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73126" y="610342"/>
            <a:ext cx="3642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alibri" pitchFamily="34" charset="0"/>
              <a:buChar char="⁻"/>
            </a:pP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ID) :  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1.555.000đ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Calibri" pitchFamily="34" charset="0"/>
              <a:buChar char="⁻"/>
            </a:pP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 </a:t>
            </a:r>
            <a:r>
              <a:rPr lang="en-US" sz="1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ID) :        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1.296.</a:t>
            </a:r>
            <a:r>
              <a:rPr lang="vi-VN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000đ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970121" y="1119799"/>
            <a:ext cx="1236266" cy="423078"/>
            <a:chOff x="5970982" y="1851394"/>
            <a:chExt cx="1193736" cy="338554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5970982" y="1862383"/>
              <a:ext cx="925286" cy="0"/>
            </a:xfrm>
            <a:prstGeom prst="line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sp>
          <p:nvSpPr>
            <p:cNvPr id="27" name="TextBox 26"/>
            <p:cNvSpPr txBox="1"/>
            <p:nvPr/>
          </p:nvSpPr>
          <p:spPr>
            <a:xfrm>
              <a:off x="5995994" y="1851394"/>
              <a:ext cx="11687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259.000đ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-76690" y="2789975"/>
            <a:ext cx="43533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hồng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.10 – 25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%</a:t>
            </a:r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9" name="Table 4">
            <a:extLst>
              <a:ext uri="{FF2B5EF4-FFF2-40B4-BE49-F238E27FC236}">
                <a16:creationId xmlns:a16="http://schemas.microsoft.com/office/drawing/2014/main" id="{35BBA102-EFBD-0745-8E90-CACAEBEC61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0933170"/>
              </p:ext>
            </p:extLst>
          </p:nvPr>
        </p:nvGraphicFramePr>
        <p:xfrm>
          <a:off x="84916" y="3965593"/>
          <a:ext cx="6762204" cy="2873734"/>
        </p:xfrm>
        <a:graphic>
          <a:graphicData uri="http://schemas.openxmlformats.org/drawingml/2006/table">
            <a:tbl>
              <a:tblPr firstRow="1" bandRow="1"/>
              <a:tblGrid>
                <a:gridCol w="1127034">
                  <a:extLst>
                    <a:ext uri="{9D8B030D-6E8A-4147-A177-3AD203B41FA5}">
                      <a16:colId xmlns:a16="http://schemas.microsoft.com/office/drawing/2014/main" val="3893567928"/>
                    </a:ext>
                  </a:extLst>
                </a:gridCol>
                <a:gridCol w="1003060">
                  <a:extLst>
                    <a:ext uri="{9D8B030D-6E8A-4147-A177-3AD203B41FA5}">
                      <a16:colId xmlns:a16="http://schemas.microsoft.com/office/drawing/2014/main" val="3076129121"/>
                    </a:ext>
                  </a:extLst>
                </a:gridCol>
                <a:gridCol w="1251007">
                  <a:extLst>
                    <a:ext uri="{9D8B030D-6E8A-4147-A177-3AD203B41FA5}">
                      <a16:colId xmlns:a16="http://schemas.microsoft.com/office/drawing/2014/main" val="1673074484"/>
                    </a:ext>
                  </a:extLst>
                </a:gridCol>
                <a:gridCol w="1033327">
                  <a:extLst>
                    <a:ext uri="{9D8B030D-6E8A-4147-A177-3AD203B41FA5}">
                      <a16:colId xmlns:a16="http://schemas.microsoft.com/office/drawing/2014/main" val="625828340"/>
                    </a:ext>
                  </a:extLst>
                </a:gridCol>
                <a:gridCol w="1314451">
                  <a:extLst>
                    <a:ext uri="{9D8B030D-6E8A-4147-A177-3AD203B41FA5}">
                      <a16:colId xmlns:a16="http://schemas.microsoft.com/office/drawing/2014/main" val="3601554412"/>
                    </a:ext>
                  </a:extLst>
                </a:gridCol>
                <a:gridCol w="1033325">
                  <a:extLst>
                    <a:ext uri="{9D8B030D-6E8A-4147-A177-3AD203B41FA5}">
                      <a16:colId xmlns:a16="http://schemas.microsoft.com/office/drawing/2014/main" val="41334370"/>
                    </a:ext>
                  </a:extLst>
                </a:gridCol>
              </a:tblGrid>
              <a:tr h="6325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en-VN" sz="1400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Cấp </a:t>
                      </a:r>
                      <a:r>
                        <a:rPr lang="en-VN" sz="14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bậc</a:t>
                      </a:r>
                      <a:endParaRPr lang="en-VN" sz="14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24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24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24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24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2400" dirty="0">
                        <a:solidFill>
                          <a:schemeClr val="bg1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843522"/>
                  </a:ext>
                </a:extLst>
              </a:tr>
              <a:tr h="4650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en-VN" sz="1400" b="1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Số lon</a:t>
                      </a: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412898"/>
                  </a:ext>
                </a:extLst>
              </a:tr>
              <a:tr h="4650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en-VN" sz="1400" b="1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PV</a:t>
                      </a: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933150"/>
                  </a:ext>
                </a:extLst>
              </a:tr>
              <a:tr h="655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en-VN" sz="1400" b="1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Hoa hồng</a:t>
                      </a: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28777"/>
                  </a:ext>
                </a:extLst>
              </a:tr>
              <a:tr h="655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r>
                        <a:rPr lang="en-VN" sz="1400" b="1" dirty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Thu nhập</a:t>
                      </a: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165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Selawik Light" panose="02020404030301010803"/>
                        </a:defRPr>
                      </a:lvl9pPr>
                    </a:lstStyle>
                    <a:p>
                      <a:pPr algn="ctr"/>
                      <a:endParaRPr lang="en-VN" sz="1900" dirty="0"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rgbClr val="CB581F"/>
                      </a:solidFill>
                    </a:lnL>
                    <a:lnR w="12700" cmpd="sng">
                      <a:solidFill>
                        <a:srgbClr val="CB581F"/>
                      </a:solidFill>
                    </a:lnR>
                    <a:lnT w="12700" cmpd="sng">
                      <a:solidFill>
                        <a:srgbClr val="CB581F"/>
                      </a:solidFill>
                    </a:lnT>
                    <a:lnB w="12700" cmpd="sng">
                      <a:solidFill>
                        <a:srgbClr val="CB581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B581F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00161"/>
                  </a:ext>
                </a:extLst>
              </a:tr>
            </a:tbl>
          </a:graphicData>
        </a:graphic>
      </p:graphicFrame>
      <p:sp>
        <p:nvSpPr>
          <p:cNvPr id="80" name="TextBox 79">
            <a:extLst>
              <a:ext uri="{FF2B5EF4-FFF2-40B4-BE49-F238E27FC236}">
                <a16:creationId xmlns:a16="http://schemas.microsoft.com/office/drawing/2014/main" id="{FFC09E0A-5620-294C-BD0A-09DA136EE949}"/>
              </a:ext>
            </a:extLst>
          </p:cNvPr>
          <p:cNvSpPr txBox="1"/>
          <p:nvPr/>
        </p:nvSpPr>
        <p:spPr>
          <a:xfrm>
            <a:off x="760611" y="4007707"/>
            <a:ext cx="179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Hội</a:t>
            </a:r>
          </a:p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 viên</a:t>
            </a:r>
            <a:endParaRPr lang="en-VN" sz="1600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5261C81-B085-3F40-BFC0-1745E5826ED8}"/>
              </a:ext>
            </a:extLst>
          </p:cNvPr>
          <p:cNvSpPr txBox="1"/>
          <p:nvPr/>
        </p:nvSpPr>
        <p:spPr>
          <a:xfrm>
            <a:off x="1865190" y="3992408"/>
            <a:ext cx="1565665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Hội</a:t>
            </a:r>
          </a:p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 viên C1</a:t>
            </a:r>
          </a:p>
          <a:p>
            <a:endParaRPr lang="en-VN" sz="11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48A83D6-20E5-0C47-92AD-CF39F92F9897}"/>
              </a:ext>
            </a:extLst>
          </p:cNvPr>
          <p:cNvSpPr txBox="1"/>
          <p:nvPr/>
        </p:nvSpPr>
        <p:spPr>
          <a:xfrm>
            <a:off x="3391675" y="3923067"/>
            <a:ext cx="973215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Hội </a:t>
            </a:r>
          </a:p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viên C2</a:t>
            </a:r>
          </a:p>
          <a:p>
            <a:endParaRPr lang="en-VN" sz="11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C72338F-64FD-4240-AA27-2E54926B67DD}"/>
              </a:ext>
            </a:extLst>
          </p:cNvPr>
          <p:cNvSpPr txBox="1"/>
          <p:nvPr/>
        </p:nvSpPr>
        <p:spPr>
          <a:xfrm>
            <a:off x="4466970" y="3992408"/>
            <a:ext cx="1044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Trưởng </a:t>
            </a:r>
          </a:p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phòng</a:t>
            </a:r>
          </a:p>
          <a:p>
            <a:endParaRPr lang="en-VN" sz="16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DF208CA-E448-7F4C-9A9E-BAA18579C252}"/>
              </a:ext>
            </a:extLst>
          </p:cNvPr>
          <p:cNvSpPr txBox="1"/>
          <p:nvPr/>
        </p:nvSpPr>
        <p:spPr>
          <a:xfrm>
            <a:off x="5472229" y="3992407"/>
            <a:ext cx="1614734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Giám</a:t>
            </a:r>
          </a:p>
          <a:p>
            <a:pPr algn="ctr"/>
            <a:r>
              <a:rPr lang="en-VN" sz="1600" dirty="0">
                <a:solidFill>
                  <a:schemeClr val="bg1"/>
                </a:solidFill>
                <a:latin typeface="Georgia" panose="02040502050405020303" pitchFamily="18" charset="0"/>
              </a:rPr>
              <a:t> đốc</a:t>
            </a:r>
          </a:p>
          <a:p>
            <a:endParaRPr lang="en-VN" sz="11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8ED7A4C-5CC8-1149-98E7-A8EAD74F0DB2}"/>
              </a:ext>
            </a:extLst>
          </p:cNvPr>
          <p:cNvSpPr txBox="1"/>
          <p:nvPr/>
        </p:nvSpPr>
        <p:spPr>
          <a:xfrm>
            <a:off x="1242660" y="4974514"/>
            <a:ext cx="9348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1600" dirty="0">
                <a:latin typeface="Georgia" panose="02040502050405020303" pitchFamily="18" charset="0"/>
              </a:rPr>
              <a:t>0 -&gt; </a:t>
            </a:r>
          </a:p>
          <a:p>
            <a:r>
              <a:rPr lang="en-VN" sz="1600" dirty="0">
                <a:latin typeface="Georgia" panose="02040502050405020303" pitchFamily="18" charset="0"/>
              </a:rPr>
              <a:t>5000PV</a:t>
            </a:r>
          </a:p>
          <a:p>
            <a:endParaRPr lang="en-VN" sz="12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6B08A4A9-6278-0540-AB67-56C3EFD7E1C5}"/>
              </a:ext>
            </a:extLst>
          </p:cNvPr>
          <p:cNvSpPr txBox="1"/>
          <p:nvPr/>
        </p:nvSpPr>
        <p:spPr>
          <a:xfrm>
            <a:off x="4531428" y="5018293"/>
            <a:ext cx="12305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60.001 PV </a:t>
            </a:r>
          </a:p>
          <a:p>
            <a:pPr algn="ctr"/>
            <a:r>
              <a:rPr lang="en-VN" sz="1600" dirty="0">
                <a:latin typeface="Georgia" panose="02040502050405020303" pitchFamily="18" charset="0"/>
              </a:rPr>
              <a:t>trở lên</a:t>
            </a:r>
          </a:p>
          <a:p>
            <a:endParaRPr lang="en-VN" sz="16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CD55ED93-4CDE-9D49-B97B-D6501F887B19}"/>
              </a:ext>
            </a:extLst>
          </p:cNvPr>
          <p:cNvSpPr txBox="1"/>
          <p:nvPr/>
        </p:nvSpPr>
        <p:spPr>
          <a:xfrm>
            <a:off x="3337832" y="5001521"/>
            <a:ext cx="1300328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30.001 -&gt; </a:t>
            </a:r>
          </a:p>
          <a:p>
            <a:pPr algn="ctr"/>
            <a:r>
              <a:rPr lang="en-VN" sz="1600" dirty="0">
                <a:latin typeface="Georgia" panose="02040502050405020303" pitchFamily="18" charset="0"/>
              </a:rPr>
              <a:t>60.000 PV</a:t>
            </a:r>
          </a:p>
          <a:p>
            <a:endParaRPr lang="en-VN" sz="11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D63D1D1-75AB-784B-8938-0831C421232C}"/>
              </a:ext>
            </a:extLst>
          </p:cNvPr>
          <p:cNvSpPr txBox="1"/>
          <p:nvPr/>
        </p:nvSpPr>
        <p:spPr>
          <a:xfrm>
            <a:off x="2180192" y="4967161"/>
            <a:ext cx="1300327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5.001 -&gt; </a:t>
            </a:r>
          </a:p>
          <a:p>
            <a:pPr algn="ctr"/>
            <a:r>
              <a:rPr lang="en-VN" sz="1600" dirty="0">
                <a:latin typeface="Georgia" panose="02040502050405020303" pitchFamily="18" charset="0"/>
              </a:rPr>
              <a:t>30.000 PV</a:t>
            </a:r>
          </a:p>
          <a:p>
            <a:endParaRPr lang="en-VN" sz="11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6B8AF99-13CF-7B4E-A2B2-FEC8F2B7833D}"/>
              </a:ext>
            </a:extLst>
          </p:cNvPr>
          <p:cNvSpPr txBox="1"/>
          <p:nvPr/>
        </p:nvSpPr>
        <p:spPr>
          <a:xfrm>
            <a:off x="629376" y="4625589"/>
            <a:ext cx="1622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               </a:t>
            </a:r>
            <a:r>
              <a:rPr lang="en-VN" sz="1600" dirty="0" smtClean="0">
                <a:latin typeface="Georgia" panose="02040502050405020303" pitchFamily="18" charset="0"/>
              </a:rPr>
              <a:t>0 </a:t>
            </a:r>
            <a:r>
              <a:rPr lang="en-VN" sz="1600" dirty="0">
                <a:latin typeface="Georgia" panose="02040502050405020303" pitchFamily="18" charset="0"/>
              </a:rPr>
              <a:t>-&gt; 5 lon</a:t>
            </a:r>
          </a:p>
          <a:p>
            <a:endParaRPr lang="en-VN" sz="12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863684F-5147-7C41-A796-0F2071FA9EA1}"/>
              </a:ext>
            </a:extLst>
          </p:cNvPr>
          <p:cNvSpPr txBox="1"/>
          <p:nvPr/>
        </p:nvSpPr>
        <p:spPr>
          <a:xfrm>
            <a:off x="1304186" y="5762309"/>
            <a:ext cx="479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0%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538E58AB-51A1-1740-8BBD-BC192E4C62B7}"/>
              </a:ext>
            </a:extLst>
          </p:cNvPr>
          <p:cNvSpPr txBox="1"/>
          <p:nvPr/>
        </p:nvSpPr>
        <p:spPr>
          <a:xfrm>
            <a:off x="1315905" y="6382338"/>
            <a:ext cx="479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Georgia" panose="02040502050405020303" pitchFamily="18" charset="0"/>
              </a:rPr>
              <a:t>0%</a:t>
            </a:r>
            <a:endParaRPr lang="en-VN" sz="16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0CE3924-5CE7-904B-8C99-33853C781743}"/>
              </a:ext>
            </a:extLst>
          </p:cNvPr>
          <p:cNvSpPr txBox="1"/>
          <p:nvPr/>
        </p:nvSpPr>
        <p:spPr>
          <a:xfrm>
            <a:off x="2091920" y="4536062"/>
            <a:ext cx="12047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6 -&gt; 30</a:t>
            </a:r>
          </a:p>
          <a:p>
            <a:pPr algn="ctr"/>
            <a:r>
              <a:rPr lang="en-VN" sz="1600" dirty="0">
                <a:latin typeface="Georgia" panose="02040502050405020303" pitchFamily="18" charset="0"/>
              </a:rPr>
              <a:t> lon</a:t>
            </a:r>
          </a:p>
          <a:p>
            <a:endParaRPr lang="en-VN" sz="1200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EE150D43-42AB-C14C-BBFE-D9D66385C831}"/>
              </a:ext>
            </a:extLst>
          </p:cNvPr>
          <p:cNvSpPr txBox="1"/>
          <p:nvPr/>
        </p:nvSpPr>
        <p:spPr>
          <a:xfrm>
            <a:off x="2442532" y="5793086"/>
            <a:ext cx="5677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10%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41190E7-FF16-6D47-81AF-D188B94C0262}"/>
              </a:ext>
            </a:extLst>
          </p:cNvPr>
          <p:cNvSpPr txBox="1"/>
          <p:nvPr/>
        </p:nvSpPr>
        <p:spPr>
          <a:xfrm>
            <a:off x="2099993" y="6276357"/>
            <a:ext cx="12378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b="1" dirty="0">
                <a:solidFill>
                  <a:srgbClr val="FF0000"/>
                </a:solidFill>
                <a:latin typeface="Georgia" panose="02040502050405020303" pitchFamily="18" charset="0"/>
              </a:rPr>
              <a:t>~68.000đ</a:t>
            </a:r>
          </a:p>
          <a:p>
            <a:pPr algn="ctr"/>
            <a:r>
              <a:rPr lang="en-VN" sz="1600" b="1" dirty="0">
                <a:solidFill>
                  <a:srgbClr val="FF0000"/>
                </a:solidFill>
                <a:latin typeface="Georgia" panose="02040502050405020303" pitchFamily="18" charset="0"/>
              </a:rPr>
              <a:t>/lon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8E8EB38-EFE8-F74E-B1A6-08305AA24DB5}"/>
              </a:ext>
            </a:extLst>
          </p:cNvPr>
          <p:cNvSpPr txBox="1"/>
          <p:nvPr/>
        </p:nvSpPr>
        <p:spPr>
          <a:xfrm>
            <a:off x="3234828" y="4554210"/>
            <a:ext cx="13455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 smtClean="0">
                <a:latin typeface="Georgia" panose="02040502050405020303" pitchFamily="18" charset="0"/>
              </a:rPr>
              <a:t>3</a:t>
            </a:r>
            <a:r>
              <a:rPr lang="en-US" sz="1600">
                <a:latin typeface="Georgia" panose="02040502050405020303" pitchFamily="18" charset="0"/>
              </a:rPr>
              <a:t>1</a:t>
            </a:r>
            <a:r>
              <a:rPr lang="en-VN" sz="1600" smtClean="0">
                <a:latin typeface="Georgia" panose="02040502050405020303" pitchFamily="18" charset="0"/>
              </a:rPr>
              <a:t> </a:t>
            </a:r>
            <a:r>
              <a:rPr lang="en-VN" sz="1600" dirty="0">
                <a:latin typeface="Georgia" panose="02040502050405020303" pitchFamily="18" charset="0"/>
              </a:rPr>
              <a:t>-&gt;</a:t>
            </a:r>
          </a:p>
          <a:p>
            <a:pPr algn="ctr"/>
            <a:r>
              <a:rPr lang="en-US" sz="1600" dirty="0" smtClean="0">
                <a:latin typeface="Georgia" panose="02040502050405020303" pitchFamily="18" charset="0"/>
              </a:rPr>
              <a:t>6</a:t>
            </a:r>
            <a:r>
              <a:rPr lang="en-US" sz="1600" dirty="0">
                <a:latin typeface="Georgia" panose="02040502050405020303" pitchFamily="18" charset="0"/>
              </a:rPr>
              <a:t>2</a:t>
            </a:r>
            <a:r>
              <a:rPr lang="en-US" sz="1600" dirty="0" smtClean="0">
                <a:latin typeface="Georgia" panose="02040502050405020303" pitchFamily="18" charset="0"/>
              </a:rPr>
              <a:t> l</a:t>
            </a:r>
            <a:r>
              <a:rPr lang="en-VN" sz="1600" dirty="0" smtClean="0">
                <a:latin typeface="Georgia" panose="02040502050405020303" pitchFamily="18" charset="0"/>
              </a:rPr>
              <a:t>on</a:t>
            </a:r>
            <a:endParaRPr lang="en-VN" sz="1600" dirty="0">
              <a:latin typeface="Georgia" panose="02040502050405020303" pitchFamily="18" charset="0"/>
            </a:endParaRPr>
          </a:p>
          <a:p>
            <a:endParaRPr lang="en-VN" sz="1200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F24580B-783C-E44C-ACE4-8C81FC105650}"/>
              </a:ext>
            </a:extLst>
          </p:cNvPr>
          <p:cNvSpPr txBox="1"/>
          <p:nvPr/>
        </p:nvSpPr>
        <p:spPr>
          <a:xfrm>
            <a:off x="3575330" y="5805627"/>
            <a:ext cx="8542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 smtClean="0">
                <a:latin typeface="Georgia" panose="02040502050405020303" pitchFamily="18" charset="0"/>
              </a:rPr>
              <a:t>15%</a:t>
            </a:r>
            <a:r>
              <a:rPr lang="en-US" sz="1200" dirty="0" smtClean="0">
                <a:latin typeface="Georgia" panose="02040502050405020303" pitchFamily="18" charset="0"/>
              </a:rPr>
              <a:t>   </a:t>
            </a:r>
            <a:endParaRPr lang="en-VN" sz="1200" dirty="0">
              <a:latin typeface="Georgia" panose="02040502050405020303" pitchFamily="18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6056771C-D5B0-8149-A698-679F963B07C2}"/>
              </a:ext>
            </a:extLst>
          </p:cNvPr>
          <p:cNvSpPr txBox="1"/>
          <p:nvPr/>
        </p:nvSpPr>
        <p:spPr>
          <a:xfrm>
            <a:off x="3169068" y="6229515"/>
            <a:ext cx="1506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b="1" dirty="0">
                <a:solidFill>
                  <a:srgbClr val="FF0000"/>
                </a:solidFill>
                <a:latin typeface="Georgia" panose="02040502050405020303" pitchFamily="18" charset="0"/>
              </a:rPr>
              <a:t>~102.000đ</a:t>
            </a:r>
          </a:p>
          <a:p>
            <a:pPr algn="ctr"/>
            <a:r>
              <a:rPr lang="en-VN" sz="1600" b="1" dirty="0">
                <a:solidFill>
                  <a:srgbClr val="FF0000"/>
                </a:solidFill>
                <a:latin typeface="Georgia" panose="02040502050405020303" pitchFamily="18" charset="0"/>
              </a:rPr>
              <a:t>/lon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D56906C-045B-9448-A019-D5F20DF16776}"/>
              </a:ext>
            </a:extLst>
          </p:cNvPr>
          <p:cNvSpPr txBox="1"/>
          <p:nvPr/>
        </p:nvSpPr>
        <p:spPr>
          <a:xfrm>
            <a:off x="4719578" y="4559016"/>
            <a:ext cx="8050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63 lon </a:t>
            </a:r>
          </a:p>
          <a:p>
            <a:pPr algn="ctr"/>
            <a:r>
              <a:rPr lang="en-VN" sz="1600" dirty="0">
                <a:latin typeface="Georgia" panose="02040502050405020303" pitchFamily="18" charset="0"/>
              </a:rPr>
              <a:t>trở lên</a:t>
            </a:r>
          </a:p>
          <a:p>
            <a:endParaRPr lang="en-VN" sz="16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3B65FA3-0FFE-C946-8C15-C13C8B82EAB9}"/>
              </a:ext>
            </a:extLst>
          </p:cNvPr>
          <p:cNvSpPr txBox="1"/>
          <p:nvPr/>
        </p:nvSpPr>
        <p:spPr>
          <a:xfrm>
            <a:off x="4786338" y="5687942"/>
            <a:ext cx="5950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20%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228D002-924E-5E4B-8638-DCB3120175B9}"/>
              </a:ext>
            </a:extLst>
          </p:cNvPr>
          <p:cNvSpPr txBox="1"/>
          <p:nvPr/>
        </p:nvSpPr>
        <p:spPr>
          <a:xfrm>
            <a:off x="4429575" y="6254551"/>
            <a:ext cx="1314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solidFill>
                  <a:srgbClr val="FF0000"/>
                </a:solidFill>
                <a:latin typeface="Georgia" panose="02040502050405020303" pitchFamily="18" charset="0"/>
              </a:rPr>
              <a:t>~</a:t>
            </a:r>
            <a:r>
              <a:rPr lang="en-VN" sz="1600" b="1" dirty="0">
                <a:solidFill>
                  <a:srgbClr val="FF0000"/>
                </a:solidFill>
                <a:latin typeface="Georgia" panose="02040502050405020303" pitchFamily="18" charset="0"/>
              </a:rPr>
              <a:t>136.000đ</a:t>
            </a:r>
          </a:p>
          <a:p>
            <a:pPr algn="ctr"/>
            <a:r>
              <a:rPr lang="en-VN" sz="1600" b="1" dirty="0">
                <a:solidFill>
                  <a:srgbClr val="FF0000"/>
                </a:solidFill>
                <a:latin typeface="Georgia" panose="02040502050405020303" pitchFamily="18" charset="0"/>
              </a:rPr>
              <a:t>/lon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6323DAF-2D94-D044-A042-D3A6BCF3A715}"/>
              </a:ext>
            </a:extLst>
          </p:cNvPr>
          <p:cNvSpPr txBox="1"/>
          <p:nvPr/>
        </p:nvSpPr>
        <p:spPr>
          <a:xfrm>
            <a:off x="5483227" y="5018939"/>
            <a:ext cx="16514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Có 2 F1 </a:t>
            </a:r>
          </a:p>
          <a:p>
            <a:pPr algn="ctr"/>
            <a:r>
              <a:rPr lang="vi-VN" sz="1600" dirty="0" smtClean="0">
                <a:latin typeface="Georgia" panose="02040502050405020303" pitchFamily="18" charset="0"/>
              </a:rPr>
              <a:t>lên</a:t>
            </a:r>
            <a:r>
              <a:rPr lang="en-VN" sz="1600" dirty="0" smtClean="0">
                <a:latin typeface="Georgia" panose="02040502050405020303" pitchFamily="18" charset="0"/>
              </a:rPr>
              <a:t> </a:t>
            </a:r>
            <a:r>
              <a:rPr lang="en-VN" sz="1600" dirty="0">
                <a:latin typeface="Georgia" panose="02040502050405020303" pitchFamily="18" charset="0"/>
              </a:rPr>
              <a:t>TP</a:t>
            </a:r>
          </a:p>
          <a:p>
            <a:endParaRPr lang="en-VN" sz="12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03A1418-68BA-A74F-9333-3750E4FAFD4E}"/>
              </a:ext>
            </a:extLst>
          </p:cNvPr>
          <p:cNvSpPr txBox="1"/>
          <p:nvPr/>
        </p:nvSpPr>
        <p:spPr>
          <a:xfrm>
            <a:off x="5917686" y="5664699"/>
            <a:ext cx="5774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latin typeface="Georgia" panose="02040502050405020303" pitchFamily="18" charset="0"/>
              </a:rPr>
              <a:t>25%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98A5EB77-7CA5-7849-81F4-F642D87DA142}"/>
              </a:ext>
            </a:extLst>
          </p:cNvPr>
          <p:cNvSpPr txBox="1"/>
          <p:nvPr/>
        </p:nvSpPr>
        <p:spPr>
          <a:xfrm>
            <a:off x="5643845" y="6254552"/>
            <a:ext cx="12715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100" dirty="0">
                <a:latin typeface="Georgia" panose="02040502050405020303" pitchFamily="18" charset="0"/>
              </a:rPr>
              <a:t>~</a:t>
            </a:r>
            <a:r>
              <a:rPr lang="en-VN" sz="1600" b="1" dirty="0">
                <a:solidFill>
                  <a:srgbClr val="FF0000"/>
                </a:solidFill>
                <a:latin typeface="Georgia" panose="02040502050405020303" pitchFamily="18" charset="0"/>
              </a:rPr>
              <a:t>170.000đ</a:t>
            </a:r>
          </a:p>
          <a:p>
            <a:pPr algn="ctr"/>
            <a:r>
              <a:rPr lang="en-VN" sz="1600" b="1" dirty="0">
                <a:solidFill>
                  <a:srgbClr val="FF0000"/>
                </a:solidFill>
                <a:latin typeface="Georgia" panose="02040502050405020303" pitchFamily="18" charset="0"/>
              </a:rPr>
              <a:t>/lon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21794" y="1372891"/>
            <a:ext cx="40035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Tất cả SP đều quy đổi ra pv tương ứng ,để giúp npp dể hiểu chế độ chiết khấu hoa hồng,chọn lon Alpha lipid để ví dụ.</a:t>
            </a:r>
            <a:endParaRPr lang="vi-VN" dirty="0"/>
          </a:p>
        </p:txBody>
      </p:sp>
      <p:sp>
        <p:nvSpPr>
          <p:cNvPr id="4" name="TextBox 3"/>
          <p:cNvSpPr txBox="1"/>
          <p:nvPr/>
        </p:nvSpPr>
        <p:spPr>
          <a:xfrm>
            <a:off x="4310742" y="2183213"/>
            <a:ext cx="6232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1lon Alpha lipid = 970pv</a:t>
            </a:r>
          </a:p>
          <a:p>
            <a:r>
              <a:rPr lang="vi-VN" dirty="0" smtClean="0"/>
              <a:t>1pv = 700 đ</a:t>
            </a:r>
          </a:p>
          <a:p>
            <a:r>
              <a:rPr lang="vi-VN" dirty="0" smtClean="0"/>
              <a:t>970pv x 700 đ = 679.000 đ</a:t>
            </a:r>
          </a:p>
          <a:p>
            <a:r>
              <a:rPr lang="vi-VN" dirty="0" smtClean="0"/>
              <a:t>Đây là cơ sở để tính hoa hồng</a:t>
            </a:r>
            <a:endParaRPr lang="vi-VN" dirty="0"/>
          </a:p>
        </p:txBody>
      </p:sp>
      <p:sp>
        <p:nvSpPr>
          <p:cNvPr id="58" name="TextBox 57"/>
          <p:cNvSpPr txBox="1"/>
          <p:nvPr/>
        </p:nvSpPr>
        <p:spPr>
          <a:xfrm>
            <a:off x="5839622" y="4661923"/>
            <a:ext cx="1096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Mình tp</a:t>
            </a:r>
            <a:endParaRPr lang="vi-VN" dirty="0"/>
          </a:p>
        </p:txBody>
      </p:sp>
      <p:sp>
        <p:nvSpPr>
          <p:cNvPr id="60" name="TextBox 59"/>
          <p:cNvSpPr txBox="1"/>
          <p:nvPr/>
        </p:nvSpPr>
        <p:spPr>
          <a:xfrm>
            <a:off x="6970521" y="4213642"/>
            <a:ext cx="22286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- </a:t>
            </a:r>
            <a:r>
              <a:rPr lang="en-US" sz="2000" dirty="0" err="1" smtClean="0">
                <a:solidFill>
                  <a:srgbClr val="00B050"/>
                </a:solidFill>
              </a:rPr>
              <a:t>Doanh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vi-VN" sz="2000" dirty="0" smtClean="0">
                <a:solidFill>
                  <a:srgbClr val="00B050"/>
                </a:solidFill>
              </a:rPr>
              <a:t>số được tích lũy cộng dồn không giới hạn thời gian.</a:t>
            </a:r>
            <a:endParaRPr lang="vi-VN" sz="2000" dirty="0">
              <a:solidFill>
                <a:srgbClr val="00B05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64700" y="5531702"/>
            <a:ext cx="20492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solidFill>
                  <a:srgbClr val="00B050"/>
                </a:solidFill>
              </a:rPr>
              <a:t>- Không bị hạ cấp bật, không bị hạ % khi đạc</a:t>
            </a:r>
            <a:endParaRPr lang="vi-VN" sz="2000" dirty="0">
              <a:solidFill>
                <a:srgbClr val="00B05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612488" y="3499421"/>
            <a:ext cx="2944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solidFill>
                  <a:srgbClr val="C00000"/>
                </a:solidFill>
              </a:rPr>
              <a:t>ƯU THẾ NEW IMAGE</a:t>
            </a:r>
            <a:endParaRPr lang="vi-V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93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80" grpId="0"/>
      <p:bldP spid="81" grpId="0"/>
      <p:bldP spid="82" grpId="0"/>
      <p:bldP spid="84" grpId="0"/>
      <p:bldP spid="83" grpId="0"/>
      <p:bldP spid="85" grpId="0"/>
      <p:bldP spid="87" grpId="0"/>
      <p:bldP spid="88" grpId="0"/>
      <p:bldP spid="89" grpId="0"/>
      <p:bldP spid="90" grpId="0"/>
      <p:bldP spid="91" grpId="0"/>
      <p:bldP spid="92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58" grpId="0"/>
      <p:bldP spid="60" grpId="0"/>
      <p:bldP spid="61" grpId="0"/>
      <p:bldP spid="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76200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hồng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( 10%):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1066800"/>
            <a:ext cx="0" cy="563880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838200" y="956846"/>
            <a:ext cx="2448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Bán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hàng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4095" y="641087"/>
            <a:ext cx="2448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Bảo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trợ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9969" y="307853"/>
            <a:ext cx="84230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Thay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63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lon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mới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phòng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nhưng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nếu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31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lon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phòng</a:t>
            </a:r>
            <a:r>
              <a:rPr lang="en-US" sz="1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625698" y="1524000"/>
            <a:ext cx="302250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10%</a:t>
            </a:r>
          </a:p>
          <a:p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Đặc cách</a:t>
            </a:r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lên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trưởng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phòng</a:t>
            </a:r>
            <a:endParaRPr lang="en-US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  2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51923" y="3386404"/>
            <a:ext cx="24483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20%</a:t>
            </a:r>
          </a:p>
          <a:p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  6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294120" y="1225736"/>
            <a:ext cx="24483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trực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tiếp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 0%</a:t>
            </a:r>
          </a:p>
          <a:p>
            <a:r>
              <a:rPr lang="en-U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  2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676399" y="5029200"/>
            <a:ext cx="28909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trực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25%</a:t>
            </a:r>
          </a:p>
          <a:p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Nhánh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4%</a:t>
            </a:r>
          </a:p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  8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300053" y="4862297"/>
            <a:ext cx="29735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gián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15%</a:t>
            </a:r>
          </a:p>
          <a:p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Nhánh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4%</a:t>
            </a:r>
          </a:p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  6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518873" y="3180883"/>
            <a:ext cx="24483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gián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 10%</a:t>
            </a:r>
          </a:p>
          <a:p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HH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xuất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sắc</a:t>
            </a: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: 10%</a:t>
            </a:r>
          </a:p>
          <a:p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Thu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nhập</a:t>
            </a:r>
            <a:r>
              <a:rPr lang="en-US" sz="2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  4 </a:t>
            </a: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triệu</a:t>
            </a:r>
            <a:endParaRPr lang="en-US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6089864" y="3403593"/>
            <a:ext cx="352722" cy="531176"/>
            <a:chOff x="6200478" y="3429000"/>
            <a:chExt cx="352722" cy="531176"/>
          </a:xfrm>
        </p:grpSpPr>
        <p:cxnSp>
          <p:nvCxnSpPr>
            <p:cNvPr id="76" name="Straight Arrow Connector 75"/>
            <p:cNvCxnSpPr/>
            <p:nvPr/>
          </p:nvCxnSpPr>
          <p:spPr>
            <a:xfrm flipV="1">
              <a:off x="6214487" y="3429000"/>
              <a:ext cx="338713" cy="285122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grpSp>
          <p:nvGrpSpPr>
            <p:cNvPr id="77" name="Group 76"/>
            <p:cNvGrpSpPr/>
            <p:nvPr/>
          </p:nvGrpSpPr>
          <p:grpSpPr>
            <a:xfrm>
              <a:off x="6200478" y="3733799"/>
              <a:ext cx="352722" cy="226377"/>
              <a:chOff x="6200478" y="3692093"/>
              <a:chExt cx="352722" cy="226377"/>
            </a:xfrm>
          </p:grpSpPr>
          <p:cxnSp>
            <p:nvCxnSpPr>
              <p:cNvPr id="78" name="Straight Arrow Connector 77"/>
              <p:cNvCxnSpPr/>
              <p:nvPr/>
            </p:nvCxnSpPr>
            <p:spPr>
              <a:xfrm>
                <a:off x="6200478" y="3692093"/>
                <a:ext cx="352722" cy="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6200478" y="3692099"/>
                <a:ext cx="352722" cy="22637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grpSp>
        <p:nvGrpSpPr>
          <p:cNvPr id="80" name="Group 79"/>
          <p:cNvGrpSpPr/>
          <p:nvPr/>
        </p:nvGrpSpPr>
        <p:grpSpPr>
          <a:xfrm>
            <a:off x="5857436" y="1396236"/>
            <a:ext cx="352722" cy="628750"/>
            <a:chOff x="6200478" y="3429000"/>
            <a:chExt cx="352722" cy="628750"/>
          </a:xfrm>
        </p:grpSpPr>
        <p:cxnSp>
          <p:nvCxnSpPr>
            <p:cNvPr id="81" name="Straight Arrow Connector 80"/>
            <p:cNvCxnSpPr/>
            <p:nvPr/>
          </p:nvCxnSpPr>
          <p:spPr>
            <a:xfrm flipV="1">
              <a:off x="6214487" y="3429000"/>
              <a:ext cx="338713" cy="285122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grpSp>
          <p:nvGrpSpPr>
            <p:cNvPr id="82" name="Group 81"/>
            <p:cNvGrpSpPr/>
            <p:nvPr/>
          </p:nvGrpSpPr>
          <p:grpSpPr>
            <a:xfrm>
              <a:off x="6200478" y="3733799"/>
              <a:ext cx="352722" cy="323951"/>
              <a:chOff x="6200478" y="3692093"/>
              <a:chExt cx="352722" cy="323951"/>
            </a:xfrm>
          </p:grpSpPr>
          <p:cxnSp>
            <p:nvCxnSpPr>
              <p:cNvPr id="83" name="Straight Arrow Connector 82"/>
              <p:cNvCxnSpPr/>
              <p:nvPr/>
            </p:nvCxnSpPr>
            <p:spPr>
              <a:xfrm>
                <a:off x="6200478" y="3692093"/>
                <a:ext cx="352722" cy="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84" name="Straight Arrow Connector 83"/>
              <p:cNvCxnSpPr/>
              <p:nvPr/>
            </p:nvCxnSpPr>
            <p:spPr>
              <a:xfrm>
                <a:off x="6200478" y="3692099"/>
                <a:ext cx="352722" cy="323945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grpSp>
        <p:nvGrpSpPr>
          <p:cNvPr id="85" name="Group 84"/>
          <p:cNvGrpSpPr/>
          <p:nvPr/>
        </p:nvGrpSpPr>
        <p:grpSpPr>
          <a:xfrm>
            <a:off x="1272898" y="1680761"/>
            <a:ext cx="352722" cy="681439"/>
            <a:chOff x="6200478" y="3429000"/>
            <a:chExt cx="352722" cy="681439"/>
          </a:xfrm>
        </p:grpSpPr>
        <p:cxnSp>
          <p:nvCxnSpPr>
            <p:cNvPr id="86" name="Straight Arrow Connector 85"/>
            <p:cNvCxnSpPr/>
            <p:nvPr/>
          </p:nvCxnSpPr>
          <p:spPr>
            <a:xfrm flipV="1">
              <a:off x="6214487" y="3429000"/>
              <a:ext cx="338713" cy="285122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grpSp>
          <p:nvGrpSpPr>
            <p:cNvPr id="87" name="Group 86"/>
            <p:cNvGrpSpPr/>
            <p:nvPr/>
          </p:nvGrpSpPr>
          <p:grpSpPr>
            <a:xfrm>
              <a:off x="6200478" y="3733799"/>
              <a:ext cx="352722" cy="376640"/>
              <a:chOff x="6200478" y="3692093"/>
              <a:chExt cx="352722" cy="376640"/>
            </a:xfrm>
          </p:grpSpPr>
          <p:cxnSp>
            <p:nvCxnSpPr>
              <p:cNvPr id="88" name="Straight Arrow Connector 87"/>
              <p:cNvCxnSpPr/>
              <p:nvPr/>
            </p:nvCxnSpPr>
            <p:spPr>
              <a:xfrm>
                <a:off x="6200478" y="3692093"/>
                <a:ext cx="352722" cy="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89" name="Straight Arrow Connector 88"/>
              <p:cNvCxnSpPr/>
              <p:nvPr/>
            </p:nvCxnSpPr>
            <p:spPr>
              <a:xfrm>
                <a:off x="6200478" y="3692099"/>
                <a:ext cx="352722" cy="37663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grpSp>
        <p:nvGrpSpPr>
          <p:cNvPr id="90" name="Group 89"/>
          <p:cNvGrpSpPr/>
          <p:nvPr/>
        </p:nvGrpSpPr>
        <p:grpSpPr>
          <a:xfrm>
            <a:off x="1295400" y="3522077"/>
            <a:ext cx="380999" cy="519188"/>
            <a:chOff x="6200478" y="3489904"/>
            <a:chExt cx="380999" cy="519188"/>
          </a:xfrm>
        </p:grpSpPr>
        <p:cxnSp>
          <p:nvCxnSpPr>
            <p:cNvPr id="91" name="Straight Arrow Connector 90"/>
            <p:cNvCxnSpPr/>
            <p:nvPr/>
          </p:nvCxnSpPr>
          <p:spPr>
            <a:xfrm flipV="1">
              <a:off x="6214487" y="3489904"/>
              <a:ext cx="366990" cy="224218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grpSp>
          <p:nvGrpSpPr>
            <p:cNvPr id="92" name="Group 91"/>
            <p:cNvGrpSpPr/>
            <p:nvPr/>
          </p:nvGrpSpPr>
          <p:grpSpPr>
            <a:xfrm>
              <a:off x="6200478" y="3733799"/>
              <a:ext cx="352722" cy="275293"/>
              <a:chOff x="6200478" y="3692093"/>
              <a:chExt cx="352722" cy="275293"/>
            </a:xfrm>
          </p:grpSpPr>
          <p:cxnSp>
            <p:nvCxnSpPr>
              <p:cNvPr id="93" name="Straight Arrow Connector 92"/>
              <p:cNvCxnSpPr/>
              <p:nvPr/>
            </p:nvCxnSpPr>
            <p:spPr>
              <a:xfrm>
                <a:off x="6200478" y="3692093"/>
                <a:ext cx="352722" cy="1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94" name="Straight Arrow Connector 93"/>
              <p:cNvCxnSpPr/>
              <p:nvPr/>
            </p:nvCxnSpPr>
            <p:spPr>
              <a:xfrm>
                <a:off x="6200478" y="3692099"/>
                <a:ext cx="330220" cy="275287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</p:grpSp>
      </p:grpSp>
      <p:grpSp>
        <p:nvGrpSpPr>
          <p:cNvPr id="95" name="Group 94"/>
          <p:cNvGrpSpPr/>
          <p:nvPr/>
        </p:nvGrpSpPr>
        <p:grpSpPr>
          <a:xfrm>
            <a:off x="1336578" y="5148866"/>
            <a:ext cx="352722" cy="776498"/>
            <a:chOff x="1623090" y="4368070"/>
            <a:chExt cx="352722" cy="776498"/>
          </a:xfrm>
        </p:grpSpPr>
        <p:grpSp>
          <p:nvGrpSpPr>
            <p:cNvPr id="96" name="Group 95"/>
            <p:cNvGrpSpPr/>
            <p:nvPr/>
          </p:nvGrpSpPr>
          <p:grpSpPr>
            <a:xfrm>
              <a:off x="1623090" y="4368070"/>
              <a:ext cx="352722" cy="580092"/>
              <a:chOff x="6200478" y="3429000"/>
              <a:chExt cx="352722" cy="580092"/>
            </a:xfrm>
          </p:grpSpPr>
          <p:cxnSp>
            <p:nvCxnSpPr>
              <p:cNvPr id="98" name="Straight Arrow Connector 97"/>
              <p:cNvCxnSpPr/>
              <p:nvPr/>
            </p:nvCxnSpPr>
            <p:spPr>
              <a:xfrm flipV="1">
                <a:off x="6214487" y="3429000"/>
                <a:ext cx="316211" cy="285124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grpSp>
            <p:nvGrpSpPr>
              <p:cNvPr id="99" name="Group 98"/>
              <p:cNvGrpSpPr/>
              <p:nvPr/>
            </p:nvGrpSpPr>
            <p:grpSpPr>
              <a:xfrm>
                <a:off x="6200478" y="3733799"/>
                <a:ext cx="352722" cy="275293"/>
                <a:chOff x="6200478" y="3692093"/>
                <a:chExt cx="352722" cy="275293"/>
              </a:xfrm>
            </p:grpSpPr>
            <p:cxnSp>
              <p:nvCxnSpPr>
                <p:cNvPr id="100" name="Straight Arrow Connector 99"/>
                <p:cNvCxnSpPr/>
                <p:nvPr/>
              </p:nvCxnSpPr>
              <p:spPr>
                <a:xfrm>
                  <a:off x="6200478" y="3692093"/>
                  <a:ext cx="352722" cy="1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  <p:cxnSp>
              <p:nvCxnSpPr>
                <p:cNvPr id="101" name="Straight Arrow Connector 100"/>
                <p:cNvCxnSpPr/>
                <p:nvPr/>
              </p:nvCxnSpPr>
              <p:spPr>
                <a:xfrm>
                  <a:off x="6200478" y="3692099"/>
                  <a:ext cx="330220" cy="275287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</p:grpSp>
        </p:grpSp>
        <p:cxnSp>
          <p:nvCxnSpPr>
            <p:cNvPr id="97" name="Straight Arrow Connector 96"/>
            <p:cNvCxnSpPr/>
            <p:nvPr/>
          </p:nvCxnSpPr>
          <p:spPr>
            <a:xfrm>
              <a:off x="1623090" y="4672875"/>
              <a:ext cx="330220" cy="471693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grpSp>
        <p:nvGrpSpPr>
          <p:cNvPr id="102" name="Group 101"/>
          <p:cNvGrpSpPr/>
          <p:nvPr/>
        </p:nvGrpSpPr>
        <p:grpSpPr>
          <a:xfrm>
            <a:off x="6033938" y="5145817"/>
            <a:ext cx="352722" cy="776498"/>
            <a:chOff x="1623090" y="4368070"/>
            <a:chExt cx="352722" cy="776498"/>
          </a:xfrm>
        </p:grpSpPr>
        <p:grpSp>
          <p:nvGrpSpPr>
            <p:cNvPr id="103" name="Group 102"/>
            <p:cNvGrpSpPr/>
            <p:nvPr/>
          </p:nvGrpSpPr>
          <p:grpSpPr>
            <a:xfrm>
              <a:off x="1623090" y="4368070"/>
              <a:ext cx="352722" cy="580092"/>
              <a:chOff x="6200478" y="3429000"/>
              <a:chExt cx="352722" cy="580092"/>
            </a:xfrm>
          </p:grpSpPr>
          <p:cxnSp>
            <p:nvCxnSpPr>
              <p:cNvPr id="105" name="Straight Arrow Connector 104"/>
              <p:cNvCxnSpPr/>
              <p:nvPr/>
            </p:nvCxnSpPr>
            <p:spPr>
              <a:xfrm flipV="1">
                <a:off x="6214487" y="3429000"/>
                <a:ext cx="338713" cy="285122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4F81BD">
                    <a:shade val="95000"/>
                    <a:satMod val="105000"/>
                  </a:srgbClr>
                </a:solidFill>
                <a:prstDash val="solid"/>
                <a:tailEnd type="arrow"/>
              </a:ln>
              <a:effectLst/>
            </p:spPr>
          </p:cxnSp>
          <p:grpSp>
            <p:nvGrpSpPr>
              <p:cNvPr id="106" name="Group 105"/>
              <p:cNvGrpSpPr/>
              <p:nvPr/>
            </p:nvGrpSpPr>
            <p:grpSpPr>
              <a:xfrm>
                <a:off x="6200478" y="3733799"/>
                <a:ext cx="352722" cy="275293"/>
                <a:chOff x="6200478" y="3692093"/>
                <a:chExt cx="352722" cy="275293"/>
              </a:xfrm>
            </p:grpSpPr>
            <p:cxnSp>
              <p:nvCxnSpPr>
                <p:cNvPr id="107" name="Straight Arrow Connector 106"/>
                <p:cNvCxnSpPr/>
                <p:nvPr/>
              </p:nvCxnSpPr>
              <p:spPr>
                <a:xfrm>
                  <a:off x="6200478" y="3692093"/>
                  <a:ext cx="352722" cy="1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  <p:cxnSp>
              <p:nvCxnSpPr>
                <p:cNvPr id="108" name="Straight Arrow Connector 107"/>
                <p:cNvCxnSpPr/>
                <p:nvPr/>
              </p:nvCxnSpPr>
              <p:spPr>
                <a:xfrm>
                  <a:off x="6200478" y="3692099"/>
                  <a:ext cx="330220" cy="275287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  <a:tailEnd type="arrow"/>
                </a:ln>
                <a:effectLst/>
              </p:spPr>
            </p:cxnSp>
          </p:grpSp>
        </p:grpSp>
        <p:cxnSp>
          <p:nvCxnSpPr>
            <p:cNvPr id="104" name="Straight Arrow Connector 103"/>
            <p:cNvCxnSpPr/>
            <p:nvPr/>
          </p:nvCxnSpPr>
          <p:spPr>
            <a:xfrm>
              <a:off x="1623090" y="4672875"/>
              <a:ext cx="330220" cy="471693"/>
            </a:xfrm>
            <a:prstGeom prst="straightConnector1">
              <a:avLst/>
            </a:prstGeom>
            <a:noFill/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sp>
        <p:nvSpPr>
          <p:cNvPr id="109" name="Oval 108">
            <a:extLst>
              <a:ext uri="{FF2B5EF4-FFF2-40B4-BE49-F238E27FC236}">
                <a16:creationId xmlns:a16="http://schemas.microsoft.com/office/drawing/2014/main" id="{E268D3CB-D1C6-4148-90DB-71FB2B8090D3}"/>
              </a:ext>
            </a:extLst>
          </p:cNvPr>
          <p:cNvSpPr/>
          <p:nvPr/>
        </p:nvSpPr>
        <p:spPr>
          <a:xfrm>
            <a:off x="425120" y="3375048"/>
            <a:ext cx="864394" cy="864394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135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064BA58-EA47-DA45-9245-6F3F52C5CA47}"/>
              </a:ext>
            </a:extLst>
          </p:cNvPr>
          <p:cNvSpPr txBox="1"/>
          <p:nvPr/>
        </p:nvSpPr>
        <p:spPr>
          <a:xfrm>
            <a:off x="466419" y="3350473"/>
            <a:ext cx="7713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latin typeface="Times" pitchFamily="2" charset="0"/>
              </a:rPr>
              <a:t>TP</a:t>
            </a:r>
          </a:p>
          <a:p>
            <a:pPr algn="ctr"/>
            <a:endParaRPr lang="en-VN" sz="1600" dirty="0">
              <a:latin typeface="Times" pitchFamily="2" charset="0"/>
            </a:endParaRPr>
          </a:p>
          <a:p>
            <a:pPr algn="ctr"/>
            <a:r>
              <a:rPr lang="en-VN" sz="1600" dirty="0">
                <a:latin typeface="Times" pitchFamily="2" charset="0"/>
              </a:rPr>
              <a:t>31 Lon</a:t>
            </a: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ED47A1D2-3899-534E-A009-8F04EB5BA0C9}"/>
              </a:ext>
            </a:extLst>
          </p:cNvPr>
          <p:cNvCxnSpPr/>
          <p:nvPr/>
        </p:nvCxnSpPr>
        <p:spPr>
          <a:xfrm>
            <a:off x="471634" y="3778575"/>
            <a:ext cx="771366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2" name="Oval 111">
            <a:extLst>
              <a:ext uri="{FF2B5EF4-FFF2-40B4-BE49-F238E27FC236}">
                <a16:creationId xmlns:a16="http://schemas.microsoft.com/office/drawing/2014/main" id="{F6D013FC-4B4A-5F41-9110-5A2C998BD293}"/>
              </a:ext>
            </a:extLst>
          </p:cNvPr>
          <p:cNvSpPr/>
          <p:nvPr/>
        </p:nvSpPr>
        <p:spPr>
          <a:xfrm>
            <a:off x="442718" y="5044921"/>
            <a:ext cx="864394" cy="864394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135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875FF179-3787-FB46-904F-AB61F8CAECAB}"/>
              </a:ext>
            </a:extLst>
          </p:cNvPr>
          <p:cNvSpPr txBox="1"/>
          <p:nvPr/>
        </p:nvSpPr>
        <p:spPr>
          <a:xfrm>
            <a:off x="489232" y="5031059"/>
            <a:ext cx="7713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latin typeface="Times" pitchFamily="2" charset="0"/>
              </a:rPr>
              <a:t>GĐ</a:t>
            </a:r>
          </a:p>
          <a:p>
            <a:pPr algn="ctr"/>
            <a:endParaRPr lang="en-VN" sz="1600" dirty="0">
              <a:latin typeface="Times" pitchFamily="2" charset="0"/>
            </a:endParaRPr>
          </a:p>
          <a:p>
            <a:pPr algn="ctr"/>
            <a:r>
              <a:rPr lang="en-VN" sz="1600" dirty="0">
                <a:latin typeface="Times" pitchFamily="2" charset="0"/>
              </a:rPr>
              <a:t>31 Lon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C560B02C-4AAE-7943-8E3D-C30148CF9141}"/>
              </a:ext>
            </a:extLst>
          </p:cNvPr>
          <p:cNvCxnSpPr>
            <a:cxnSpLocks/>
            <a:endCxn id="112" idx="6"/>
          </p:cNvCxnSpPr>
          <p:nvPr/>
        </p:nvCxnSpPr>
        <p:spPr>
          <a:xfrm>
            <a:off x="449293" y="5458348"/>
            <a:ext cx="857819" cy="1877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F0F358F3-1042-2149-BB1C-E118898EAD70}"/>
              </a:ext>
            </a:extLst>
          </p:cNvPr>
          <p:cNvSpPr/>
          <p:nvPr/>
        </p:nvSpPr>
        <p:spPr>
          <a:xfrm>
            <a:off x="401479" y="1582033"/>
            <a:ext cx="864394" cy="86439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135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A0DAA8F-23DB-4749-AE61-4BA1535E8046}"/>
              </a:ext>
            </a:extLst>
          </p:cNvPr>
          <p:cNvSpPr txBox="1"/>
          <p:nvPr/>
        </p:nvSpPr>
        <p:spPr>
          <a:xfrm>
            <a:off x="442778" y="1557458"/>
            <a:ext cx="771365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VN" sz="1600" dirty="0">
                <a:latin typeface="Times" pitchFamily="2" charset="0"/>
              </a:rPr>
              <a:t>HV</a:t>
            </a:r>
          </a:p>
          <a:p>
            <a:pPr algn="ctr"/>
            <a:endParaRPr lang="en-VN" sz="1600" dirty="0">
              <a:latin typeface="Times" pitchFamily="2" charset="0"/>
            </a:endParaRPr>
          </a:p>
          <a:p>
            <a:pPr algn="ctr"/>
            <a:r>
              <a:rPr lang="en-VN" sz="1600" dirty="0">
                <a:latin typeface="Times" pitchFamily="2" charset="0"/>
              </a:rPr>
              <a:t>31 Lon</a:t>
            </a: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27827189-2488-C842-8746-BB601A4AF4C7}"/>
              </a:ext>
            </a:extLst>
          </p:cNvPr>
          <p:cNvCxnSpPr/>
          <p:nvPr/>
        </p:nvCxnSpPr>
        <p:spPr>
          <a:xfrm>
            <a:off x="447993" y="1985560"/>
            <a:ext cx="77136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4" name="Oval 123">
            <a:extLst>
              <a:ext uri="{FF2B5EF4-FFF2-40B4-BE49-F238E27FC236}">
                <a16:creationId xmlns:a16="http://schemas.microsoft.com/office/drawing/2014/main" id="{1A791A4B-2F30-1A4F-8D57-7E3DF88EE111}"/>
              </a:ext>
            </a:extLst>
          </p:cNvPr>
          <p:cNvSpPr/>
          <p:nvPr/>
        </p:nvSpPr>
        <p:spPr>
          <a:xfrm>
            <a:off x="5141430" y="1232625"/>
            <a:ext cx="705926" cy="70592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1050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080AFD1-8982-F14D-AE24-1850CB15962F}"/>
              </a:ext>
            </a:extLst>
          </p:cNvPr>
          <p:cNvSpPr txBox="1"/>
          <p:nvPr/>
        </p:nvSpPr>
        <p:spPr>
          <a:xfrm>
            <a:off x="5089642" y="1292272"/>
            <a:ext cx="78900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1200" dirty="0">
                <a:latin typeface="Times" pitchFamily="2" charset="0"/>
              </a:rPr>
              <a:t>HV</a:t>
            </a:r>
          </a:p>
          <a:p>
            <a:pPr algn="ctr"/>
            <a:endParaRPr lang="en-VN" sz="1200" dirty="0">
              <a:latin typeface="Times" pitchFamily="2" charset="0"/>
            </a:endParaRPr>
          </a:p>
          <a:p>
            <a:pPr algn="ctr"/>
            <a:r>
              <a:rPr lang="en-VN" sz="1200" dirty="0">
                <a:latin typeface="Times" pitchFamily="2" charset="0"/>
              </a:rPr>
              <a:t>2 Lon</a:t>
            </a: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676F392E-9DAA-C145-8E7F-B1F2226CCB7F}"/>
              </a:ext>
            </a:extLst>
          </p:cNvPr>
          <p:cNvCxnSpPr>
            <a:cxnSpLocks/>
          </p:cNvCxnSpPr>
          <p:nvPr/>
        </p:nvCxnSpPr>
        <p:spPr>
          <a:xfrm>
            <a:off x="5187944" y="1636152"/>
            <a:ext cx="605761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7" name="Oval 126">
            <a:extLst>
              <a:ext uri="{FF2B5EF4-FFF2-40B4-BE49-F238E27FC236}">
                <a16:creationId xmlns:a16="http://schemas.microsoft.com/office/drawing/2014/main" id="{E8E76E6F-FE28-ED49-A232-06B33F9802E8}"/>
              </a:ext>
            </a:extLst>
          </p:cNvPr>
          <p:cNvSpPr/>
          <p:nvPr/>
        </p:nvSpPr>
        <p:spPr>
          <a:xfrm>
            <a:off x="5141430" y="2183920"/>
            <a:ext cx="708560" cy="70856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105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EDB387B2-C4AC-314F-BC4F-0555E8ECC514}"/>
              </a:ext>
            </a:extLst>
          </p:cNvPr>
          <p:cNvSpPr txBox="1"/>
          <p:nvPr/>
        </p:nvSpPr>
        <p:spPr>
          <a:xfrm>
            <a:off x="5183446" y="2215610"/>
            <a:ext cx="65411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1200" dirty="0">
                <a:latin typeface="Times" pitchFamily="2" charset="0"/>
              </a:rPr>
              <a:t>HV</a:t>
            </a:r>
          </a:p>
          <a:p>
            <a:pPr algn="ctr"/>
            <a:endParaRPr lang="en-VN" sz="1200" dirty="0">
              <a:latin typeface="Times" pitchFamily="2" charset="0"/>
            </a:endParaRPr>
          </a:p>
          <a:p>
            <a:pPr algn="ctr"/>
            <a:r>
              <a:rPr lang="en-VN" sz="1200" dirty="0">
                <a:latin typeface="Times" pitchFamily="2" charset="0"/>
              </a:rPr>
              <a:t>31 Lon</a:t>
            </a:r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638DEAB9-7E02-784E-9AFA-6E54E9ADAB3D}"/>
              </a:ext>
            </a:extLst>
          </p:cNvPr>
          <p:cNvCxnSpPr>
            <a:cxnSpLocks/>
          </p:cNvCxnSpPr>
          <p:nvPr/>
        </p:nvCxnSpPr>
        <p:spPr>
          <a:xfrm>
            <a:off x="5187944" y="2527287"/>
            <a:ext cx="632303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54A1245-C36F-6D47-B280-0A3190288926}"/>
              </a:ext>
            </a:extLst>
          </p:cNvPr>
          <p:cNvCxnSpPr>
            <a:cxnSpLocks/>
            <a:stCxn id="124" idx="4"/>
            <a:endCxn id="127" idx="0"/>
          </p:cNvCxnSpPr>
          <p:nvPr/>
        </p:nvCxnSpPr>
        <p:spPr>
          <a:xfrm>
            <a:off x="5494393" y="1938551"/>
            <a:ext cx="1317" cy="245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Oval 137">
            <a:extLst>
              <a:ext uri="{FF2B5EF4-FFF2-40B4-BE49-F238E27FC236}">
                <a16:creationId xmlns:a16="http://schemas.microsoft.com/office/drawing/2014/main" id="{584C6E5D-8AEE-874C-8341-0285EE03BE78}"/>
              </a:ext>
            </a:extLst>
          </p:cNvPr>
          <p:cNvSpPr/>
          <p:nvPr/>
        </p:nvSpPr>
        <p:spPr>
          <a:xfrm>
            <a:off x="5259803" y="3201510"/>
            <a:ext cx="767783" cy="767783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140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D64CF6CB-B663-6247-AB83-E37327B68EFE}"/>
              </a:ext>
            </a:extLst>
          </p:cNvPr>
          <p:cNvSpPr txBox="1"/>
          <p:nvPr/>
        </p:nvSpPr>
        <p:spPr>
          <a:xfrm>
            <a:off x="5259821" y="3224037"/>
            <a:ext cx="7298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400" dirty="0">
                <a:latin typeface="Times" pitchFamily="2" charset="0"/>
              </a:rPr>
              <a:t>TP</a:t>
            </a:r>
          </a:p>
          <a:p>
            <a:pPr algn="ctr"/>
            <a:endParaRPr lang="en-VN" sz="1400" dirty="0">
              <a:latin typeface="Times" pitchFamily="2" charset="0"/>
            </a:endParaRPr>
          </a:p>
          <a:p>
            <a:pPr algn="ctr"/>
            <a:r>
              <a:rPr lang="en-VN" sz="1400" dirty="0">
                <a:latin typeface="Times" pitchFamily="2" charset="0"/>
              </a:rPr>
              <a:t>2 Lon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C59D52FD-1091-8545-888D-E6BD4B0A37C3}"/>
              </a:ext>
            </a:extLst>
          </p:cNvPr>
          <p:cNvCxnSpPr>
            <a:cxnSpLocks/>
          </p:cNvCxnSpPr>
          <p:nvPr/>
        </p:nvCxnSpPr>
        <p:spPr>
          <a:xfrm>
            <a:off x="5284222" y="3593369"/>
            <a:ext cx="705475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FED60370-B7D0-BD45-993D-284E0D921DEC}"/>
              </a:ext>
            </a:extLst>
          </p:cNvPr>
          <p:cNvSpPr txBox="1"/>
          <p:nvPr/>
        </p:nvSpPr>
        <p:spPr>
          <a:xfrm>
            <a:off x="5287915" y="4140421"/>
            <a:ext cx="75533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1200" dirty="0">
                <a:latin typeface="Times" pitchFamily="2" charset="0"/>
              </a:rPr>
              <a:t>HV</a:t>
            </a:r>
          </a:p>
          <a:p>
            <a:pPr algn="ctr"/>
            <a:endParaRPr lang="en-VN" sz="1200" dirty="0">
              <a:latin typeface="Times" pitchFamily="2" charset="0"/>
            </a:endParaRPr>
          </a:p>
          <a:p>
            <a:pPr algn="ctr"/>
            <a:r>
              <a:rPr lang="en-VN" sz="1200" dirty="0">
                <a:latin typeface="Times" pitchFamily="2" charset="0"/>
              </a:rPr>
              <a:t>31 Lon</a:t>
            </a:r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750E1FEC-AEC6-2D44-9D4C-D5CEDF0DB4A6}"/>
              </a:ext>
            </a:extLst>
          </p:cNvPr>
          <p:cNvCxnSpPr>
            <a:cxnSpLocks/>
          </p:cNvCxnSpPr>
          <p:nvPr/>
        </p:nvCxnSpPr>
        <p:spPr>
          <a:xfrm>
            <a:off x="5334716" y="4456573"/>
            <a:ext cx="632303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5" name="Oval 144">
            <a:extLst>
              <a:ext uri="{FF2B5EF4-FFF2-40B4-BE49-F238E27FC236}">
                <a16:creationId xmlns:a16="http://schemas.microsoft.com/office/drawing/2014/main" id="{A4608084-8841-8642-9605-E45CFAB6A0DD}"/>
              </a:ext>
            </a:extLst>
          </p:cNvPr>
          <p:cNvSpPr/>
          <p:nvPr/>
        </p:nvSpPr>
        <p:spPr>
          <a:xfrm>
            <a:off x="5305183" y="4099166"/>
            <a:ext cx="708560" cy="70856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1050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BDA6C61E-E652-A04F-94E7-85B15BA2AE86}"/>
              </a:ext>
            </a:extLst>
          </p:cNvPr>
          <p:cNvSpPr/>
          <p:nvPr/>
        </p:nvSpPr>
        <p:spPr>
          <a:xfrm>
            <a:off x="5351572" y="5041551"/>
            <a:ext cx="671405" cy="671405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130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1DB5C678-A3DE-D14B-9918-4050DD8490C4}"/>
              </a:ext>
            </a:extLst>
          </p:cNvPr>
          <p:cNvSpPr txBox="1"/>
          <p:nvPr/>
        </p:nvSpPr>
        <p:spPr>
          <a:xfrm>
            <a:off x="5342334" y="5026060"/>
            <a:ext cx="6852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1300" dirty="0">
                <a:latin typeface="Times" pitchFamily="2" charset="0"/>
              </a:rPr>
              <a:t>GĐ</a:t>
            </a:r>
          </a:p>
          <a:p>
            <a:pPr algn="ctr"/>
            <a:endParaRPr lang="en-VN" sz="1300" dirty="0">
              <a:latin typeface="Times" pitchFamily="2" charset="0"/>
            </a:endParaRPr>
          </a:p>
          <a:p>
            <a:pPr algn="ctr"/>
            <a:r>
              <a:rPr lang="en-VN" sz="1300" dirty="0">
                <a:latin typeface="Times" pitchFamily="2" charset="0"/>
              </a:rPr>
              <a:t>2 Lon</a:t>
            </a:r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474B84B1-F47D-6845-BBE6-CC8D1BE01FC1}"/>
              </a:ext>
            </a:extLst>
          </p:cNvPr>
          <p:cNvCxnSpPr>
            <a:cxnSpLocks/>
            <a:stCxn id="147" idx="1"/>
            <a:endCxn id="147" idx="3"/>
          </p:cNvCxnSpPr>
          <p:nvPr/>
        </p:nvCxnSpPr>
        <p:spPr>
          <a:xfrm>
            <a:off x="5342334" y="5372309"/>
            <a:ext cx="685252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1" name="TextBox 150">
            <a:extLst>
              <a:ext uri="{FF2B5EF4-FFF2-40B4-BE49-F238E27FC236}">
                <a16:creationId xmlns:a16="http://schemas.microsoft.com/office/drawing/2014/main" id="{2EA52FF9-E21C-9C42-9016-B66B20D2FA0C}"/>
              </a:ext>
            </a:extLst>
          </p:cNvPr>
          <p:cNvSpPr txBox="1"/>
          <p:nvPr/>
        </p:nvSpPr>
        <p:spPr>
          <a:xfrm>
            <a:off x="5083056" y="5880224"/>
            <a:ext cx="121064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1200" dirty="0">
                <a:latin typeface="Times" pitchFamily="2" charset="0"/>
              </a:rPr>
              <a:t>HV</a:t>
            </a:r>
          </a:p>
          <a:p>
            <a:pPr algn="ctr"/>
            <a:endParaRPr lang="en-VN" sz="1200" dirty="0">
              <a:latin typeface="Times" pitchFamily="2" charset="0"/>
            </a:endParaRPr>
          </a:p>
          <a:p>
            <a:pPr algn="ctr"/>
            <a:r>
              <a:rPr lang="en-VN" sz="1200" dirty="0">
                <a:latin typeface="Times" pitchFamily="2" charset="0"/>
              </a:rPr>
              <a:t>31 Lon</a:t>
            </a:r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4F2242C6-9DE8-E642-92F0-4F1CF94E5741}"/>
              </a:ext>
            </a:extLst>
          </p:cNvPr>
          <p:cNvCxnSpPr>
            <a:cxnSpLocks/>
          </p:cNvCxnSpPr>
          <p:nvPr/>
        </p:nvCxnSpPr>
        <p:spPr>
          <a:xfrm>
            <a:off x="5395382" y="6211259"/>
            <a:ext cx="632303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3" name="Oval 152">
            <a:extLst>
              <a:ext uri="{FF2B5EF4-FFF2-40B4-BE49-F238E27FC236}">
                <a16:creationId xmlns:a16="http://schemas.microsoft.com/office/drawing/2014/main" id="{44D7E84E-9EE0-D142-B86C-3E8161FFBA4F}"/>
              </a:ext>
            </a:extLst>
          </p:cNvPr>
          <p:cNvSpPr/>
          <p:nvPr/>
        </p:nvSpPr>
        <p:spPr>
          <a:xfrm>
            <a:off x="5357253" y="5831456"/>
            <a:ext cx="708560" cy="708560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 sz="1050"/>
          </a:p>
        </p:txBody>
      </p: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19219C81-81D8-614E-8582-AB566F3EC3F3}"/>
              </a:ext>
            </a:extLst>
          </p:cNvPr>
          <p:cNvCxnSpPr>
            <a:cxnSpLocks/>
            <a:stCxn id="138" idx="4"/>
          </p:cNvCxnSpPr>
          <p:nvPr/>
        </p:nvCxnSpPr>
        <p:spPr>
          <a:xfrm>
            <a:off x="5643695" y="3969293"/>
            <a:ext cx="24087" cy="147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E45C2DBF-980B-D74C-ACA2-B619C5CBDAD9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5706017" y="5712956"/>
            <a:ext cx="5516" cy="118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096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0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5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0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5" dur="500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41" grpId="0"/>
      <p:bldP spid="72" grpId="0"/>
      <p:bldP spid="109" grpId="0" animBg="1"/>
      <p:bldP spid="110" grpId="0"/>
      <p:bldP spid="112" grpId="0" animBg="1"/>
      <p:bldP spid="113" grpId="0"/>
      <p:bldP spid="121" grpId="0" animBg="1"/>
      <p:bldP spid="122" grpId="0"/>
      <p:bldP spid="124" grpId="0" animBg="1"/>
      <p:bldP spid="125" grpId="0"/>
      <p:bldP spid="127" grpId="0" animBg="1"/>
      <p:bldP spid="128" grpId="0"/>
      <p:bldP spid="138" grpId="0" animBg="1"/>
      <p:bldP spid="139" grpId="0"/>
      <p:bldP spid="143" grpId="0"/>
      <p:bldP spid="145" grpId="0" animBg="1"/>
      <p:bldP spid="146" grpId="0" animBg="1"/>
      <p:bldP spid="147" grpId="0"/>
      <p:bldP spid="151" grpId="0"/>
      <p:bldP spid="1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ưu đồ: Đường kết nối 3">
            <a:extLst>
              <a:ext uri="{FF2B5EF4-FFF2-40B4-BE49-F238E27FC236}">
                <a16:creationId xmlns:a16="http://schemas.microsoft.com/office/drawing/2014/main" id="{1E0464E2-D9BC-4D48-A815-3DD82047CFF0}"/>
              </a:ext>
            </a:extLst>
          </p:cNvPr>
          <p:cNvSpPr/>
          <p:nvPr/>
        </p:nvSpPr>
        <p:spPr>
          <a:xfrm>
            <a:off x="1097132" y="612559"/>
            <a:ext cx="1225118" cy="1227337"/>
          </a:xfrm>
          <a:prstGeom prst="flowChartConnector">
            <a:avLst/>
          </a:prstGeom>
          <a:ln w="57150">
            <a:solidFill>
              <a:schemeClr val="accent2"/>
            </a:solidFill>
            <a:prstDash val="solid"/>
            <a:beve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/>
              <a:t>GĐ</a:t>
            </a:r>
          </a:p>
          <a:p>
            <a:pPr algn="ctr"/>
            <a:r>
              <a:rPr lang="vi-VN" sz="1400" b="1" dirty="0"/>
              <a:t>62 L</a:t>
            </a:r>
          </a:p>
        </p:txBody>
      </p:sp>
      <p:sp>
        <p:nvSpPr>
          <p:cNvPr id="14" name="Lưu đồ: Đường kết nối 13">
            <a:extLst>
              <a:ext uri="{FF2B5EF4-FFF2-40B4-BE49-F238E27FC236}">
                <a16:creationId xmlns:a16="http://schemas.microsoft.com/office/drawing/2014/main" id="{478730D8-1740-4D20-A367-E28889D20B90}"/>
              </a:ext>
            </a:extLst>
          </p:cNvPr>
          <p:cNvSpPr/>
          <p:nvPr/>
        </p:nvSpPr>
        <p:spPr>
          <a:xfrm>
            <a:off x="6924584" y="612559"/>
            <a:ext cx="1225118" cy="1227337"/>
          </a:xfrm>
          <a:prstGeom prst="flowChartConnector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/>
              <a:t>GĐ</a:t>
            </a:r>
          </a:p>
          <a:p>
            <a:pPr algn="ctr"/>
            <a:r>
              <a:rPr lang="vi-VN" sz="1400" b="1" dirty="0"/>
              <a:t>93 L</a:t>
            </a:r>
          </a:p>
        </p:txBody>
      </p:sp>
      <p:sp>
        <p:nvSpPr>
          <p:cNvPr id="19" name="Lưu đồ: Đường kết nối 18">
            <a:extLst>
              <a:ext uri="{FF2B5EF4-FFF2-40B4-BE49-F238E27FC236}">
                <a16:creationId xmlns:a16="http://schemas.microsoft.com/office/drawing/2014/main" id="{A2EF7FD8-BE95-4E9E-A6C8-7BF69E44A38D}"/>
              </a:ext>
            </a:extLst>
          </p:cNvPr>
          <p:cNvSpPr/>
          <p:nvPr/>
        </p:nvSpPr>
        <p:spPr>
          <a:xfrm>
            <a:off x="4021584" y="2375977"/>
            <a:ext cx="1322773" cy="1308715"/>
          </a:xfrm>
          <a:prstGeom prst="flowChartConnector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/>
              <a:t>GĐ</a:t>
            </a:r>
          </a:p>
          <a:p>
            <a:pPr algn="ctr"/>
            <a:r>
              <a:rPr lang="vi-VN" sz="1400" b="1" dirty="0"/>
              <a:t>31 L</a:t>
            </a:r>
          </a:p>
        </p:txBody>
      </p:sp>
      <p:sp>
        <p:nvSpPr>
          <p:cNvPr id="22" name="Lưu đồ: Đường kết nối 21">
            <a:extLst>
              <a:ext uri="{FF2B5EF4-FFF2-40B4-BE49-F238E27FC236}">
                <a16:creationId xmlns:a16="http://schemas.microsoft.com/office/drawing/2014/main" id="{7024E8DF-1C87-4815-968F-EF9773AA589E}"/>
              </a:ext>
            </a:extLst>
          </p:cNvPr>
          <p:cNvSpPr/>
          <p:nvPr/>
        </p:nvSpPr>
        <p:spPr>
          <a:xfrm>
            <a:off x="1821403" y="4580879"/>
            <a:ext cx="1001695" cy="965445"/>
          </a:xfrm>
          <a:prstGeom prst="flowChartConnector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HV</a:t>
            </a:r>
          </a:p>
          <a:p>
            <a:pPr algn="ctr"/>
            <a:r>
              <a:rPr lang="vi-VN" sz="1400" dirty="0"/>
              <a:t>31L</a:t>
            </a:r>
          </a:p>
        </p:txBody>
      </p:sp>
      <p:sp>
        <p:nvSpPr>
          <p:cNvPr id="37" name="Lưu đồ: Đường kết nối 36">
            <a:extLst>
              <a:ext uri="{FF2B5EF4-FFF2-40B4-BE49-F238E27FC236}">
                <a16:creationId xmlns:a16="http://schemas.microsoft.com/office/drawing/2014/main" id="{F6511051-6E6C-4FD7-8377-230785062879}"/>
              </a:ext>
            </a:extLst>
          </p:cNvPr>
          <p:cNvSpPr/>
          <p:nvPr/>
        </p:nvSpPr>
        <p:spPr>
          <a:xfrm>
            <a:off x="3429741" y="4582360"/>
            <a:ext cx="1001695" cy="965445"/>
          </a:xfrm>
          <a:prstGeom prst="flowChartConnector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HV</a:t>
            </a:r>
          </a:p>
          <a:p>
            <a:pPr algn="ctr"/>
            <a:r>
              <a:rPr lang="vi-VN" sz="1400" dirty="0"/>
              <a:t>31L</a:t>
            </a:r>
          </a:p>
        </p:txBody>
      </p:sp>
      <p:sp>
        <p:nvSpPr>
          <p:cNvPr id="40" name="Lưu đồ: Đường kết nối 39">
            <a:extLst>
              <a:ext uri="{FF2B5EF4-FFF2-40B4-BE49-F238E27FC236}">
                <a16:creationId xmlns:a16="http://schemas.microsoft.com/office/drawing/2014/main" id="{1DEA6BE6-8EC8-42D7-8246-752D163C83D0}"/>
              </a:ext>
            </a:extLst>
          </p:cNvPr>
          <p:cNvSpPr/>
          <p:nvPr/>
        </p:nvSpPr>
        <p:spPr>
          <a:xfrm>
            <a:off x="5038079" y="4580879"/>
            <a:ext cx="1001695" cy="965445"/>
          </a:xfrm>
          <a:prstGeom prst="flowChartConnector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HV</a:t>
            </a:r>
          </a:p>
          <a:p>
            <a:pPr algn="ctr"/>
            <a:r>
              <a:rPr lang="vi-VN" sz="1400" dirty="0"/>
              <a:t>31L</a:t>
            </a:r>
          </a:p>
        </p:txBody>
      </p:sp>
      <p:sp>
        <p:nvSpPr>
          <p:cNvPr id="41" name="Lưu đồ: Đường kết nối 40">
            <a:extLst>
              <a:ext uri="{FF2B5EF4-FFF2-40B4-BE49-F238E27FC236}">
                <a16:creationId xmlns:a16="http://schemas.microsoft.com/office/drawing/2014/main" id="{4129F26D-84FA-41D2-83A9-4617640E4E91}"/>
              </a:ext>
            </a:extLst>
          </p:cNvPr>
          <p:cNvSpPr/>
          <p:nvPr/>
        </p:nvSpPr>
        <p:spPr>
          <a:xfrm>
            <a:off x="6646417" y="4580879"/>
            <a:ext cx="1001695" cy="965445"/>
          </a:xfrm>
          <a:prstGeom prst="flowChartConnector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/>
              <a:t>HV</a:t>
            </a:r>
          </a:p>
          <a:p>
            <a:pPr algn="ctr"/>
            <a:r>
              <a:rPr lang="vi-VN" sz="1400" dirty="0"/>
              <a:t>31L</a:t>
            </a:r>
          </a:p>
        </p:txBody>
      </p:sp>
      <p:cxnSp>
        <p:nvCxnSpPr>
          <p:cNvPr id="49" name="Đường kết nối Mũi tên Thẳng 48">
            <a:extLst>
              <a:ext uri="{FF2B5EF4-FFF2-40B4-BE49-F238E27FC236}">
                <a16:creationId xmlns:a16="http://schemas.microsoft.com/office/drawing/2014/main" id="{9F9B7B09-F0F9-4EE4-BDFD-5B6866BA7866}"/>
              </a:ext>
            </a:extLst>
          </p:cNvPr>
          <p:cNvCxnSpPr>
            <a:stCxn id="19" idx="4"/>
          </p:cNvCxnSpPr>
          <p:nvPr/>
        </p:nvCxnSpPr>
        <p:spPr>
          <a:xfrm>
            <a:off x="4696287" y="3664166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Đường kết nối Mũi tên Thẳng 50">
            <a:extLst>
              <a:ext uri="{FF2B5EF4-FFF2-40B4-BE49-F238E27FC236}">
                <a16:creationId xmlns:a16="http://schemas.microsoft.com/office/drawing/2014/main" id="{88E21A3E-36D5-4A01-8723-72873A6CB3C2}"/>
              </a:ext>
            </a:extLst>
          </p:cNvPr>
          <p:cNvCxnSpPr>
            <a:cxnSpLocks/>
          </p:cNvCxnSpPr>
          <p:nvPr/>
        </p:nvCxnSpPr>
        <p:spPr>
          <a:xfrm flipH="1">
            <a:off x="3943905" y="3704946"/>
            <a:ext cx="752382" cy="8766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Đường kết nối Mũi tên Thẳng 53">
            <a:extLst>
              <a:ext uri="{FF2B5EF4-FFF2-40B4-BE49-F238E27FC236}">
                <a16:creationId xmlns:a16="http://schemas.microsoft.com/office/drawing/2014/main" id="{8CEBF694-A08C-43EA-8812-7FC486E72F62}"/>
              </a:ext>
            </a:extLst>
          </p:cNvPr>
          <p:cNvCxnSpPr>
            <a:cxnSpLocks/>
            <a:stCxn id="19" idx="4"/>
            <a:endCxn id="41" idx="0"/>
          </p:cNvCxnSpPr>
          <p:nvPr/>
        </p:nvCxnSpPr>
        <p:spPr>
          <a:xfrm>
            <a:off x="4682971" y="3684692"/>
            <a:ext cx="2464294" cy="896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Đường kết nối Mũi tên Thẳng 58">
            <a:extLst>
              <a:ext uri="{FF2B5EF4-FFF2-40B4-BE49-F238E27FC236}">
                <a16:creationId xmlns:a16="http://schemas.microsoft.com/office/drawing/2014/main" id="{772D8E98-12AA-4BCF-B609-7BFCF9A1292A}"/>
              </a:ext>
            </a:extLst>
          </p:cNvPr>
          <p:cNvCxnSpPr>
            <a:cxnSpLocks/>
            <a:stCxn id="19" idx="4"/>
            <a:endCxn id="22" idx="0"/>
          </p:cNvCxnSpPr>
          <p:nvPr/>
        </p:nvCxnSpPr>
        <p:spPr>
          <a:xfrm flipH="1">
            <a:off x="2322251" y="3684692"/>
            <a:ext cx="2360720" cy="8961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Hình chữ nhật 60">
            <a:extLst>
              <a:ext uri="{FF2B5EF4-FFF2-40B4-BE49-F238E27FC236}">
                <a16:creationId xmlns:a16="http://schemas.microsoft.com/office/drawing/2014/main" id="{A744328E-25DC-4973-9079-BBF81C579E05}"/>
              </a:ext>
            </a:extLst>
          </p:cNvPr>
          <p:cNvSpPr/>
          <p:nvPr/>
        </p:nvSpPr>
        <p:spPr>
          <a:xfrm>
            <a:off x="592282" y="2068758"/>
            <a:ext cx="243752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vi-VN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HOA HỒNG:39%</a:t>
            </a:r>
          </a:p>
          <a:p>
            <a:r>
              <a:rPr lang="vi-VN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THU NHẬP:16 TRIỆU</a:t>
            </a:r>
            <a:endParaRPr lang="vi-VN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2" name="Hình chữ nhật 61">
            <a:extLst>
              <a:ext uri="{FF2B5EF4-FFF2-40B4-BE49-F238E27FC236}">
                <a16:creationId xmlns:a16="http://schemas.microsoft.com/office/drawing/2014/main" id="{F3E5B402-12ED-4F86-9EA6-D72654D65641}"/>
              </a:ext>
            </a:extLst>
          </p:cNvPr>
          <p:cNvSpPr/>
          <p:nvPr/>
        </p:nvSpPr>
        <p:spPr>
          <a:xfrm>
            <a:off x="6336133" y="2068758"/>
            <a:ext cx="244169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vi-VN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HOA HỒNG:39%</a:t>
            </a:r>
          </a:p>
          <a:p>
            <a:r>
              <a:rPr lang="vi-VN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THU NHẬP:24 TRIỆU</a:t>
            </a:r>
            <a:endParaRPr lang="vi-VN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4" name="Hình chữ nhật 63">
            <a:extLst>
              <a:ext uri="{FF2B5EF4-FFF2-40B4-BE49-F238E27FC236}">
                <a16:creationId xmlns:a16="http://schemas.microsoft.com/office/drawing/2014/main" id="{2055B5B6-AC68-4455-AE4F-AF1AFCCF92D7}"/>
              </a:ext>
            </a:extLst>
          </p:cNvPr>
          <p:cNvSpPr/>
          <p:nvPr/>
        </p:nvSpPr>
        <p:spPr>
          <a:xfrm>
            <a:off x="2423604" y="5887750"/>
            <a:ext cx="292075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vi-VN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TN CÁ NHÂN: 8 TRIỆU</a:t>
            </a:r>
          </a:p>
          <a:p>
            <a:r>
              <a:rPr lang="vi-VN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TN HỆ THỐNG: 24 TRIỆU</a:t>
            </a:r>
            <a:endParaRPr lang="vi-VN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5" name="Ngoặc móc Phải 64">
            <a:extLst>
              <a:ext uri="{FF2B5EF4-FFF2-40B4-BE49-F238E27FC236}">
                <a16:creationId xmlns:a16="http://schemas.microsoft.com/office/drawing/2014/main" id="{5E98A74E-A7C4-487A-B6CE-EE2D17A20274}"/>
              </a:ext>
            </a:extLst>
          </p:cNvPr>
          <p:cNvSpPr/>
          <p:nvPr/>
        </p:nvSpPr>
        <p:spPr>
          <a:xfrm>
            <a:off x="5192697" y="5887750"/>
            <a:ext cx="346229" cy="646330"/>
          </a:xfrm>
          <a:prstGeom prst="rightBrace">
            <a:avLst>
              <a:gd name="adj1" fmla="val 8333"/>
              <a:gd name="adj2" fmla="val 51663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6" name="Hình chữ nhật 65">
            <a:extLst>
              <a:ext uri="{FF2B5EF4-FFF2-40B4-BE49-F238E27FC236}">
                <a16:creationId xmlns:a16="http://schemas.microsoft.com/office/drawing/2014/main" id="{E4FDEB93-E0A0-48C1-B196-4CEC40041A52}"/>
              </a:ext>
            </a:extLst>
          </p:cNvPr>
          <p:cNvSpPr/>
          <p:nvPr/>
        </p:nvSpPr>
        <p:spPr>
          <a:xfrm>
            <a:off x="5659426" y="6029047"/>
            <a:ext cx="198868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vi-VN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TỔNG: 32 TRIỆU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7457" y="381000"/>
            <a:ext cx="2405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solidFill>
                  <a:srgbClr val="C00000"/>
                </a:solidFill>
              </a:rPr>
              <a:t>VÍ DỤ</a:t>
            </a:r>
            <a:endParaRPr lang="vi-V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0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19" grpId="0" animBg="1"/>
      <p:bldP spid="22" grpId="0" animBg="1"/>
      <p:bldP spid="37" grpId="0" animBg="1"/>
      <p:bldP spid="40" grpId="0" animBg="1"/>
      <p:bldP spid="41" grpId="0" animBg="1"/>
      <p:bldP spid="61" grpId="0"/>
      <p:bldP spid="62" grpId="0"/>
      <p:bldP spid="64" grpId="0"/>
      <p:bldP spid="65" grpId="0" animBg="1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3885" y="151989"/>
            <a:ext cx="56156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Hoa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hồng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phát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triển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hệ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thống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31%: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82" y="668797"/>
            <a:ext cx="87085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*"/>
              <a:defRPr/>
            </a:pPr>
            <a:r>
              <a:rPr lang="vi-VN" sz="24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Điều Kiện: Mình phải là GĐ phù hợp</a:t>
            </a:r>
          </a:p>
          <a:p>
            <a:pPr marL="285750" lvl="0" indent="-285750">
              <a:buFont typeface="Arial" pitchFamily="34" charset="0"/>
              <a:buChar char="*"/>
              <a:defRPr/>
            </a:pPr>
            <a:r>
              <a:rPr lang="vi-VN" sz="2400" b="1" kern="0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vi-VN" sz="2400" b="1" kern="0" dirty="0">
                <a:solidFill>
                  <a:prstClr val="black"/>
                </a:solidFill>
                <a:cs typeface="Arial" pitchFamily="34" charset="0"/>
              </a:rPr>
              <a:t>Năng động cá nhân : 1800 pv ( 2 </a:t>
            </a:r>
            <a:r>
              <a:rPr lang="vi-VN" sz="2400" b="1" kern="0" dirty="0" smtClean="0">
                <a:solidFill>
                  <a:prstClr val="black"/>
                </a:solidFill>
                <a:cs typeface="Arial" pitchFamily="34" charset="0"/>
              </a:rPr>
              <a:t>lon)</a:t>
            </a:r>
            <a:endParaRPr lang="vi-VN" sz="24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*"/>
              <a:defRPr/>
            </a:pPr>
            <a:r>
              <a:rPr lang="vi-VN" sz="24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Nhóm nhỏ ( từ mình trở xuống ) 20.000 pv (21 lon )</a:t>
            </a:r>
            <a:endParaRPr lang="en-US" sz="2400" b="1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3915196" y="4374566"/>
            <a:ext cx="1121899" cy="1111847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1000 </a:t>
            </a:r>
            <a:r>
              <a:rPr lang="en-US" b="1" kern="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lon</a:t>
            </a:r>
            <a:endParaRPr lang="en-US" b="1" kern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6029078" y="4436167"/>
            <a:ext cx="792136" cy="999023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noProof="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HV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31</a:t>
            </a:r>
            <a:r>
              <a:rPr kumimoji="0" lang="en-US" sz="1200" b="1" i="0" u="none" strike="noStrike" kern="0" cap="none" spc="0" normalizeH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200" b="1" i="0" u="none" strike="noStrike" kern="0" cap="none" spc="0" normalizeH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lon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2628910" y="4401128"/>
            <a:ext cx="1182795" cy="1035537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b="1" kern="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sao</a:t>
            </a:r>
            <a:endParaRPr lang="en-US" b="1" kern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2000 Lon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2276443" y="3647288"/>
            <a:ext cx="1005707" cy="66352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>
          <a:xfrm>
            <a:off x="3704439" y="3644453"/>
            <a:ext cx="2537330" cy="771703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>
          <a:xfrm>
            <a:off x="3673942" y="3612353"/>
            <a:ext cx="4002535" cy="741821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57" name="Straight Arrow Connector 56"/>
          <p:cNvCxnSpPr/>
          <p:nvPr/>
        </p:nvCxnSpPr>
        <p:spPr>
          <a:xfrm flipH="1">
            <a:off x="3319989" y="3601264"/>
            <a:ext cx="10760" cy="709549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>
          <a:xfrm>
            <a:off x="3636102" y="3601264"/>
            <a:ext cx="1787645" cy="84145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89" name="Oval 88"/>
          <p:cNvSpPr/>
          <p:nvPr/>
        </p:nvSpPr>
        <p:spPr>
          <a:xfrm>
            <a:off x="8467788" y="4781032"/>
            <a:ext cx="343397" cy="298912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7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8003523" y="4818085"/>
            <a:ext cx="343397" cy="298912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7551079" y="4844922"/>
            <a:ext cx="343397" cy="298912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7" name="Oval 96"/>
          <p:cNvSpPr/>
          <p:nvPr/>
        </p:nvSpPr>
        <p:spPr>
          <a:xfrm>
            <a:off x="5083142" y="2614446"/>
            <a:ext cx="1862752" cy="828211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5304999" y="2808712"/>
            <a:ext cx="2980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dirty="0" smtClean="0">
                <a:solidFill>
                  <a:srgbClr val="C00000"/>
                </a:solidFill>
              </a:rPr>
              <a:t>Cá nhân 21 </a:t>
            </a:r>
            <a:r>
              <a:rPr lang="vi-VN" dirty="0" smtClean="0">
                <a:solidFill>
                  <a:srgbClr val="C00000"/>
                </a:solidFill>
              </a:rPr>
              <a:t>lon</a:t>
            </a:r>
            <a:endParaRPr lang="vi-VN" dirty="0">
              <a:solidFill>
                <a:srgbClr val="C00000"/>
              </a:solidFill>
            </a:endParaRPr>
          </a:p>
        </p:txBody>
      </p:sp>
      <p:sp>
        <p:nvSpPr>
          <p:cNvPr id="138" name="Oval 137"/>
          <p:cNvSpPr/>
          <p:nvPr/>
        </p:nvSpPr>
        <p:spPr>
          <a:xfrm>
            <a:off x="5128293" y="4447542"/>
            <a:ext cx="842196" cy="972433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noProof="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GD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19</a:t>
            </a:r>
            <a:r>
              <a:rPr kumimoji="0" lang="en-US" sz="1600" i="0" u="none" strike="noStrike" kern="0" cap="none" spc="0" normalizeH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i="0" u="none" strike="noStrike" kern="0" cap="none" spc="0" normalizeH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lon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111133" y="2152173"/>
            <a:ext cx="2697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/>
              <a:t>VÍ DỤ: 4 điều kiện</a:t>
            </a:r>
          </a:p>
          <a:p>
            <a:r>
              <a:rPr lang="vi-VN" b="1" dirty="0" smtClean="0"/>
              <a:t>Phù hợp để hưởng</a:t>
            </a:r>
          </a:p>
          <a:p>
            <a:r>
              <a:rPr lang="vi-VN" b="1" dirty="0" smtClean="0"/>
              <a:t>Hệ thống </a:t>
            </a:r>
            <a:endParaRPr lang="vi-VN" b="1" dirty="0"/>
          </a:p>
        </p:txBody>
      </p:sp>
      <p:sp>
        <p:nvSpPr>
          <p:cNvPr id="224" name="Oval 223"/>
          <p:cNvSpPr/>
          <p:nvPr/>
        </p:nvSpPr>
        <p:spPr>
          <a:xfrm>
            <a:off x="2529426" y="2134812"/>
            <a:ext cx="1959405" cy="1513694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LON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942082" y="4381297"/>
            <a:ext cx="2114832" cy="1098383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kern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7" name="Straight Arrow Connector 226"/>
          <p:cNvCxnSpPr/>
          <p:nvPr/>
        </p:nvCxnSpPr>
        <p:spPr>
          <a:xfrm flipH="1">
            <a:off x="986475" y="3644453"/>
            <a:ext cx="2233832" cy="64834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242" name="Straight Arrow Connector 241"/>
          <p:cNvCxnSpPr/>
          <p:nvPr/>
        </p:nvCxnSpPr>
        <p:spPr>
          <a:xfrm>
            <a:off x="3475504" y="3635055"/>
            <a:ext cx="811427" cy="675758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252" name="Straight Arrow Connector 251"/>
          <p:cNvCxnSpPr>
            <a:endCxn id="97" idx="2"/>
          </p:cNvCxnSpPr>
          <p:nvPr/>
        </p:nvCxnSpPr>
        <p:spPr>
          <a:xfrm>
            <a:off x="4476145" y="2993378"/>
            <a:ext cx="606997" cy="35174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254" name="Oval 253"/>
          <p:cNvSpPr/>
          <p:nvPr/>
        </p:nvSpPr>
        <p:spPr>
          <a:xfrm>
            <a:off x="7098635" y="4837916"/>
            <a:ext cx="343397" cy="298912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57" name="TextBox 256"/>
          <p:cNvSpPr txBox="1"/>
          <p:nvPr/>
        </p:nvSpPr>
        <p:spPr>
          <a:xfrm>
            <a:off x="7373173" y="4421630"/>
            <a:ext cx="973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19 </a:t>
            </a:r>
            <a:r>
              <a:rPr lang="en-US" dirty="0" err="1" smtClean="0">
                <a:solidFill>
                  <a:srgbClr val="FF0000"/>
                </a:solidFill>
              </a:rPr>
              <a:t>lon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261" name="Oval 260"/>
          <p:cNvSpPr/>
          <p:nvPr/>
        </p:nvSpPr>
        <p:spPr>
          <a:xfrm>
            <a:off x="1384240" y="4310813"/>
            <a:ext cx="1210501" cy="1054207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 smtClean="0">
                <a:solidFill>
                  <a:srgbClr val="A52EDA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4sv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lon</a:t>
            </a:r>
            <a:endParaRPr lang="en-US" sz="1600" b="1" kern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2" name="Oval 261"/>
          <p:cNvSpPr/>
          <p:nvPr/>
        </p:nvSpPr>
        <p:spPr>
          <a:xfrm>
            <a:off x="100976" y="4258655"/>
            <a:ext cx="1210501" cy="1158526"/>
          </a:xfrm>
          <a:prstGeom prst="ellipse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 smtClean="0">
                <a:solidFill>
                  <a:srgbClr val="A52EDA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600" b="1" kern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7" name="TextBox 276"/>
          <p:cNvSpPr txBox="1"/>
          <p:nvPr/>
        </p:nvSpPr>
        <p:spPr>
          <a:xfrm>
            <a:off x="358432" y="4414217"/>
            <a:ext cx="7402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A52EDA"/>
                </a:solidFill>
              </a:rPr>
              <a:t>5sao</a:t>
            </a:r>
          </a:p>
          <a:p>
            <a:r>
              <a:rPr lang="en-US" sz="2000" b="1" dirty="0" smtClean="0">
                <a:solidFill>
                  <a:srgbClr val="A52EDA"/>
                </a:solidFill>
              </a:rPr>
              <a:t>4000</a:t>
            </a:r>
          </a:p>
          <a:p>
            <a:r>
              <a:rPr lang="en-US" sz="2000" b="1" dirty="0" err="1" smtClean="0">
                <a:solidFill>
                  <a:srgbClr val="A52EDA"/>
                </a:solidFill>
              </a:rPr>
              <a:t>lon</a:t>
            </a:r>
            <a:endParaRPr lang="vi-VN" sz="2000" b="1" dirty="0">
              <a:solidFill>
                <a:srgbClr val="A52E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10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0" grpId="0" animBg="1"/>
      <p:bldP spid="47" grpId="0" animBg="1"/>
      <p:bldP spid="89" grpId="0" animBg="1"/>
      <p:bldP spid="90" grpId="0" animBg="1"/>
      <p:bldP spid="91" grpId="0" animBg="1"/>
      <p:bldP spid="97" grpId="0" animBg="1"/>
      <p:bldP spid="126" grpId="0"/>
      <p:bldP spid="138" grpId="0" animBg="1"/>
      <p:bldP spid="224" grpId="0" animBg="1"/>
      <p:bldP spid="225" grpId="0" animBg="1"/>
      <p:bldP spid="254" grpId="0" animBg="1"/>
      <p:bldP spid="257" grpId="0"/>
      <p:bldP spid="261" grpId="0" animBg="1"/>
      <p:bldP spid="262" grpId="0" animBg="1"/>
      <p:bldP spid="2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76200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phát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triển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hệ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>
                <a:latin typeface="Arial" pitchFamily="34" charset="0"/>
                <a:cs typeface="Arial" pitchFamily="34" charset="0"/>
              </a:rPr>
              <a:t>thống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 31%: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940005"/>
              </p:ext>
            </p:extLst>
          </p:nvPr>
        </p:nvGraphicFramePr>
        <p:xfrm>
          <a:off x="61178" y="1630466"/>
          <a:ext cx="9082822" cy="5212515"/>
        </p:xfrm>
        <a:graphic>
          <a:graphicData uri="http://schemas.openxmlformats.org/drawingml/2006/table">
            <a:tbl>
              <a:tblPr/>
              <a:tblGrid>
                <a:gridCol w="1448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4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29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33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1600" b="1" u="none" strike="noStrike" dirty="0">
                        <a:effectLst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b"/>
                      <a:r>
                        <a:rPr lang="en-US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)</a:t>
                      </a:r>
                      <a:endParaRPr 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endParaRPr lang="en-US" sz="1400" b="1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1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>
                        <a:lumMod val="9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>
                        <a:lumMod val="9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CE1">
                        <a:lumMod val="9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504D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BACC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4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43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51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</a:p>
                  </a:txBody>
                  <a:tcPr marL="7469" marR="7469" marT="7469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469" marR="7469" marT="7469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469" marR="7469" marT="7469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272313"/>
                  </a:ext>
                </a:extLst>
              </a:tr>
            </a:tbl>
          </a:graphicData>
        </a:graphic>
      </p:graphicFrame>
      <p:sp>
        <p:nvSpPr>
          <p:cNvPr id="2" name="Lưu đồ: Đường kết nối 1">
            <a:extLst>
              <a:ext uri="{FF2B5EF4-FFF2-40B4-BE49-F238E27FC236}">
                <a16:creationId xmlns:a16="http://schemas.microsoft.com/office/drawing/2014/main" id="{68437788-7C58-4747-951F-EB2DA81E4E63}"/>
              </a:ext>
            </a:extLst>
          </p:cNvPr>
          <p:cNvSpPr/>
          <p:nvPr/>
        </p:nvSpPr>
        <p:spPr>
          <a:xfrm>
            <a:off x="213654" y="1630466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400" dirty="0" smtClean="0"/>
              <a:t>Mình</a:t>
            </a:r>
            <a:endParaRPr lang="en-US" sz="1400" dirty="0"/>
          </a:p>
          <a:p>
            <a:pPr algn="ctr"/>
            <a:r>
              <a:rPr lang="en-US" sz="1400" dirty="0"/>
              <a:t>2L</a:t>
            </a:r>
            <a:endParaRPr lang="vi-VN" sz="1400" dirty="0"/>
          </a:p>
        </p:txBody>
      </p:sp>
      <p:sp>
        <p:nvSpPr>
          <p:cNvPr id="139" name="Lưu đồ: Đường kết nối 138">
            <a:extLst>
              <a:ext uri="{FF2B5EF4-FFF2-40B4-BE49-F238E27FC236}">
                <a16:creationId xmlns:a16="http://schemas.microsoft.com/office/drawing/2014/main" id="{6E2022CB-DD73-4B9E-A988-EEC6A62E8D48}"/>
              </a:ext>
            </a:extLst>
          </p:cNvPr>
          <p:cNvSpPr/>
          <p:nvPr/>
        </p:nvSpPr>
        <p:spPr>
          <a:xfrm>
            <a:off x="244790" y="2177890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GDPH</a:t>
            </a:r>
            <a:endParaRPr lang="en-US" sz="1400" dirty="0"/>
          </a:p>
          <a:p>
            <a:pPr algn="ctr"/>
            <a:r>
              <a:rPr lang="en-US" sz="1400" dirty="0"/>
              <a:t>400L</a:t>
            </a:r>
            <a:endParaRPr lang="vi-VN" sz="1400" dirty="0"/>
          </a:p>
        </p:txBody>
      </p:sp>
      <p:sp>
        <p:nvSpPr>
          <p:cNvPr id="140" name="Lưu đồ: Đường kết nối 139">
            <a:extLst>
              <a:ext uri="{FF2B5EF4-FFF2-40B4-BE49-F238E27FC236}">
                <a16:creationId xmlns:a16="http://schemas.microsoft.com/office/drawing/2014/main" id="{22B2E757-99CC-4D59-8870-2F15843E8D87}"/>
              </a:ext>
            </a:extLst>
          </p:cNvPr>
          <p:cNvSpPr/>
          <p:nvPr/>
        </p:nvSpPr>
        <p:spPr>
          <a:xfrm>
            <a:off x="215684" y="2791415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GDPH</a:t>
            </a:r>
            <a:endParaRPr lang="en-US" sz="1400" dirty="0"/>
          </a:p>
          <a:p>
            <a:pPr algn="ctr"/>
            <a:r>
              <a:rPr lang="en-US" sz="1400" dirty="0"/>
              <a:t>600L</a:t>
            </a:r>
            <a:endParaRPr lang="vi-VN" sz="1400" dirty="0"/>
          </a:p>
        </p:txBody>
      </p:sp>
      <p:sp>
        <p:nvSpPr>
          <p:cNvPr id="141" name="Lưu đồ: Đường kết nối 140">
            <a:extLst>
              <a:ext uri="{FF2B5EF4-FFF2-40B4-BE49-F238E27FC236}">
                <a16:creationId xmlns:a16="http://schemas.microsoft.com/office/drawing/2014/main" id="{281530E5-B482-4879-9706-A0605C7AD4F7}"/>
              </a:ext>
            </a:extLst>
          </p:cNvPr>
          <p:cNvSpPr/>
          <p:nvPr/>
        </p:nvSpPr>
        <p:spPr>
          <a:xfrm>
            <a:off x="213654" y="3415693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800L</a:t>
            </a:r>
            <a:endParaRPr lang="vi-VN" sz="1400" dirty="0"/>
          </a:p>
        </p:txBody>
      </p:sp>
      <p:sp>
        <p:nvSpPr>
          <p:cNvPr id="142" name="Lưu đồ: Đường kết nối 141">
            <a:extLst>
              <a:ext uri="{FF2B5EF4-FFF2-40B4-BE49-F238E27FC236}">
                <a16:creationId xmlns:a16="http://schemas.microsoft.com/office/drawing/2014/main" id="{9B253E93-1653-4A82-BA8B-BEFB06F7E206}"/>
              </a:ext>
            </a:extLst>
          </p:cNvPr>
          <p:cNvSpPr/>
          <p:nvPr/>
        </p:nvSpPr>
        <p:spPr>
          <a:xfrm>
            <a:off x="186301" y="4017375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1000L</a:t>
            </a:r>
            <a:endParaRPr lang="vi-VN" sz="1400" dirty="0"/>
          </a:p>
        </p:txBody>
      </p:sp>
      <p:sp>
        <p:nvSpPr>
          <p:cNvPr id="143" name="Lưu đồ: Đường kết nối 142">
            <a:extLst>
              <a:ext uri="{FF2B5EF4-FFF2-40B4-BE49-F238E27FC236}">
                <a16:creationId xmlns:a16="http://schemas.microsoft.com/office/drawing/2014/main" id="{3E42ACEC-96B9-4F28-89A9-36ED99E46B4F}"/>
              </a:ext>
            </a:extLst>
          </p:cNvPr>
          <p:cNvSpPr/>
          <p:nvPr/>
        </p:nvSpPr>
        <p:spPr>
          <a:xfrm>
            <a:off x="244789" y="4619057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1200L</a:t>
            </a:r>
            <a:endParaRPr lang="vi-VN" sz="1400" dirty="0"/>
          </a:p>
        </p:txBody>
      </p:sp>
      <p:sp>
        <p:nvSpPr>
          <p:cNvPr id="144" name="Lưu đồ: Đường kết nối 143">
            <a:extLst>
              <a:ext uri="{FF2B5EF4-FFF2-40B4-BE49-F238E27FC236}">
                <a16:creationId xmlns:a16="http://schemas.microsoft.com/office/drawing/2014/main" id="{0F03BF4B-FAF5-4514-9D16-DC30947B5003}"/>
              </a:ext>
            </a:extLst>
          </p:cNvPr>
          <p:cNvSpPr/>
          <p:nvPr/>
        </p:nvSpPr>
        <p:spPr>
          <a:xfrm>
            <a:off x="218957" y="5303949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1400L</a:t>
            </a:r>
            <a:endParaRPr lang="vi-VN" sz="1400" dirty="0"/>
          </a:p>
        </p:txBody>
      </p:sp>
      <p:sp>
        <p:nvSpPr>
          <p:cNvPr id="145" name="Lưu đồ: Đường kết nối 144">
            <a:extLst>
              <a:ext uri="{FF2B5EF4-FFF2-40B4-BE49-F238E27FC236}">
                <a16:creationId xmlns:a16="http://schemas.microsoft.com/office/drawing/2014/main" id="{829D69E4-F932-4B55-8506-EE7299BFB661}"/>
              </a:ext>
            </a:extLst>
          </p:cNvPr>
          <p:cNvSpPr/>
          <p:nvPr/>
        </p:nvSpPr>
        <p:spPr>
          <a:xfrm>
            <a:off x="244788" y="5900881"/>
            <a:ext cx="894633" cy="451889"/>
          </a:xfrm>
          <a:prstGeom prst="flowChartConnector">
            <a:avLst/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GĐPH</a:t>
            </a:r>
          </a:p>
          <a:p>
            <a:pPr algn="ctr"/>
            <a:r>
              <a:rPr lang="en-US" sz="1400" dirty="0"/>
              <a:t>1600L</a:t>
            </a:r>
            <a:endParaRPr lang="vi-VN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663001" y="553997"/>
            <a:ext cx="4365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Điều Kiện :Mình phải là GĐ phù hợp;  </a:t>
            </a:r>
            <a:endParaRPr lang="vi-VN" dirty="0"/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4505830" y="463646"/>
            <a:ext cx="446705" cy="230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976375" y="221275"/>
            <a:ext cx="1463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Cấ bậc: GĐ</a:t>
            </a:r>
            <a:endParaRPr lang="vi-VN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4440601" y="774225"/>
            <a:ext cx="436199" cy="327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470940" y="828319"/>
            <a:ext cx="405860" cy="3192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65857" y="597953"/>
            <a:ext cx="3928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Năng động cá nhân: 1800pv (2lon)</a:t>
            </a:r>
            <a:endParaRPr lang="vi-VN" dirty="0"/>
          </a:p>
        </p:txBody>
      </p:sp>
      <p:sp>
        <p:nvSpPr>
          <p:cNvPr id="24" name="TextBox 23"/>
          <p:cNvSpPr txBox="1"/>
          <p:nvPr/>
        </p:nvSpPr>
        <p:spPr>
          <a:xfrm>
            <a:off x="4865857" y="971786"/>
            <a:ext cx="3570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Nhóm nhỏ : 20.000pv (21 lon)</a:t>
            </a:r>
            <a:endParaRPr lang="vi-VN" dirty="0"/>
          </a:p>
        </p:txBody>
      </p:sp>
      <p:sp>
        <p:nvSpPr>
          <p:cNvPr id="26" name="TextBox 25"/>
          <p:cNvSpPr txBox="1"/>
          <p:nvPr/>
        </p:nvSpPr>
        <p:spPr>
          <a:xfrm>
            <a:off x="3647750" y="1637526"/>
            <a:ext cx="5260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4% x 679.000d x 21 </a:t>
            </a:r>
            <a:r>
              <a:rPr lang="en-US" sz="2400" dirty="0" err="1" smtClean="0"/>
              <a:t>lon</a:t>
            </a:r>
            <a:r>
              <a:rPr lang="en-US" sz="2400" dirty="0" smtClean="0"/>
              <a:t>  </a:t>
            </a:r>
            <a:r>
              <a:rPr lang="en-US" sz="2800" dirty="0" smtClean="0">
                <a:solidFill>
                  <a:srgbClr val="FF0000"/>
                </a:solidFill>
              </a:rPr>
              <a:t>=    570.000d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55375" y="1671743"/>
            <a:ext cx="2192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NN : 4% ~ 27.000d</a:t>
            </a:r>
            <a:endParaRPr lang="vi-VN" dirty="0"/>
          </a:p>
        </p:txBody>
      </p:sp>
      <p:sp>
        <p:nvSpPr>
          <p:cNvPr id="33" name="TextBox 32"/>
          <p:cNvSpPr txBox="1"/>
          <p:nvPr/>
        </p:nvSpPr>
        <p:spPr>
          <a:xfrm>
            <a:off x="1601027" y="2092898"/>
            <a:ext cx="1321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Đời 1:7% ~ 47.000d</a:t>
            </a:r>
            <a:endParaRPr lang="vi-VN" dirty="0"/>
          </a:p>
        </p:txBody>
      </p:sp>
      <p:sp>
        <p:nvSpPr>
          <p:cNvPr id="34" name="TextBox 33"/>
          <p:cNvSpPr txBox="1"/>
          <p:nvPr/>
        </p:nvSpPr>
        <p:spPr>
          <a:xfrm>
            <a:off x="1654915" y="2758105"/>
            <a:ext cx="1343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Đời 2: 6%/ ~ 40.000d</a:t>
            </a:r>
            <a:endParaRPr lang="vi-VN" dirty="0"/>
          </a:p>
        </p:txBody>
      </p:sp>
      <p:sp>
        <p:nvSpPr>
          <p:cNvPr id="35" name="TextBox 34"/>
          <p:cNvSpPr txBox="1"/>
          <p:nvPr/>
        </p:nvSpPr>
        <p:spPr>
          <a:xfrm>
            <a:off x="1652189" y="3340835"/>
            <a:ext cx="12608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Đời 3:5% ~ 34.000d</a:t>
            </a:r>
            <a:endParaRPr lang="vi-VN" dirty="0"/>
          </a:p>
        </p:txBody>
      </p:sp>
      <p:sp>
        <p:nvSpPr>
          <p:cNvPr id="38" name="TextBox 37"/>
          <p:cNvSpPr txBox="1"/>
          <p:nvPr/>
        </p:nvSpPr>
        <p:spPr>
          <a:xfrm>
            <a:off x="1613511" y="4006823"/>
            <a:ext cx="1380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Đời 4: 4% ~ 27.000d</a:t>
            </a:r>
            <a:endParaRPr lang="vi-VN" dirty="0"/>
          </a:p>
        </p:txBody>
      </p:sp>
      <p:sp>
        <p:nvSpPr>
          <p:cNvPr id="39" name="TextBox 38"/>
          <p:cNvSpPr txBox="1"/>
          <p:nvPr/>
        </p:nvSpPr>
        <p:spPr>
          <a:xfrm>
            <a:off x="1650611" y="4608429"/>
            <a:ext cx="1475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Đời 5: 3% ~20.000d</a:t>
            </a:r>
            <a:endParaRPr lang="vi-VN" dirty="0"/>
          </a:p>
        </p:txBody>
      </p:sp>
      <p:sp>
        <p:nvSpPr>
          <p:cNvPr id="42" name="TextBox 41"/>
          <p:cNvSpPr txBox="1"/>
          <p:nvPr/>
        </p:nvSpPr>
        <p:spPr>
          <a:xfrm>
            <a:off x="1650611" y="5240589"/>
            <a:ext cx="11539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Đời 6:1% ~ 7.000d</a:t>
            </a:r>
            <a:endParaRPr lang="vi-VN" dirty="0"/>
          </a:p>
        </p:txBody>
      </p:sp>
      <p:sp>
        <p:nvSpPr>
          <p:cNvPr id="45" name="TextBox 44"/>
          <p:cNvSpPr txBox="1"/>
          <p:nvPr/>
        </p:nvSpPr>
        <p:spPr>
          <a:xfrm flipH="1">
            <a:off x="1637085" y="5799032"/>
            <a:ext cx="1275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Đời 7: 1% ~ 7.000d</a:t>
            </a:r>
            <a:endParaRPr lang="vi-VN" dirty="0"/>
          </a:p>
        </p:txBody>
      </p:sp>
      <p:sp>
        <p:nvSpPr>
          <p:cNvPr id="46" name="TextBox 45"/>
          <p:cNvSpPr txBox="1"/>
          <p:nvPr/>
        </p:nvSpPr>
        <p:spPr>
          <a:xfrm>
            <a:off x="3534145" y="2209367"/>
            <a:ext cx="5925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7% x 679.000d x 400L   </a:t>
            </a:r>
            <a:r>
              <a:rPr lang="en-US" sz="2800" dirty="0" smtClean="0">
                <a:solidFill>
                  <a:srgbClr val="FF0000"/>
                </a:solidFill>
              </a:rPr>
              <a:t>=   19.000.000d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65352" y="2749656"/>
            <a:ext cx="6103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6% x 679.000d x 600L   </a:t>
            </a:r>
            <a:r>
              <a:rPr lang="en-US" sz="2800" dirty="0" smtClean="0">
                <a:solidFill>
                  <a:srgbClr val="FF0000"/>
                </a:solidFill>
              </a:rPr>
              <a:t>=  24.000.000d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 flipH="1">
            <a:off x="3565352" y="3440010"/>
            <a:ext cx="5894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5% x 679.000d x 800L  </a:t>
            </a:r>
            <a:r>
              <a:rPr lang="en-US" sz="2800" dirty="0" smtClean="0">
                <a:solidFill>
                  <a:srgbClr val="FF0000"/>
                </a:solidFill>
              </a:rPr>
              <a:t> =   27.000.000d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37870" y="4050001"/>
            <a:ext cx="5738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4% x 679.000d x 1.000L  </a:t>
            </a:r>
            <a:r>
              <a:rPr lang="en-US" sz="2800" dirty="0" smtClean="0">
                <a:solidFill>
                  <a:srgbClr val="FF0000"/>
                </a:solidFill>
              </a:rPr>
              <a:t>=  27.000.000d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505040" y="4637366"/>
            <a:ext cx="5490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3% x 679.000d x 1.200L  </a:t>
            </a:r>
            <a:r>
              <a:rPr lang="en-US" sz="2800" dirty="0" smtClean="0">
                <a:solidFill>
                  <a:srgbClr val="FF0000"/>
                </a:solidFill>
              </a:rPr>
              <a:t>=   24.000.000d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11843" y="5229701"/>
            <a:ext cx="5894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r>
              <a:rPr lang="en-US" sz="2400" dirty="0" smtClean="0"/>
              <a:t>% x 679.000d x 1.400L  </a:t>
            </a:r>
            <a:r>
              <a:rPr lang="en-US" sz="2800" dirty="0" smtClean="0">
                <a:solidFill>
                  <a:srgbClr val="FF0000"/>
                </a:solidFill>
              </a:rPr>
              <a:t>=     9.500.000d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505040" y="5765530"/>
            <a:ext cx="59939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1% x 679.000d x 1.600L  </a:t>
            </a:r>
            <a:r>
              <a:rPr lang="en-US" sz="2800" dirty="0" smtClean="0">
                <a:solidFill>
                  <a:srgbClr val="FF0000"/>
                </a:solidFill>
              </a:rPr>
              <a:t>=    10.800.000d 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06121" y="6208381"/>
            <a:ext cx="4835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solidFill>
                  <a:srgbClr val="FF0000"/>
                </a:solidFill>
              </a:rPr>
              <a:t>Tổng: </a:t>
            </a:r>
            <a:r>
              <a:rPr lang="en-US" sz="3600" dirty="0" smtClean="0">
                <a:solidFill>
                  <a:srgbClr val="FF0000"/>
                </a:solidFill>
              </a:rPr>
              <a:t>141.870.000d</a:t>
            </a:r>
            <a:endParaRPr lang="vi-VN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10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5" grpId="0"/>
      <p:bldP spid="10" grpId="0"/>
      <p:bldP spid="18" grpId="0"/>
      <p:bldP spid="24" grpId="0"/>
      <p:bldP spid="26" grpId="0"/>
      <p:bldP spid="28" grpId="0"/>
      <p:bldP spid="33" grpId="0"/>
      <p:bldP spid="34" grpId="0"/>
      <p:bldP spid="35" grpId="0"/>
      <p:bldP spid="38" grpId="0"/>
      <p:bldP spid="39" grpId="0"/>
      <p:bldP spid="42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-1" y="4833091"/>
            <a:ext cx="4590747" cy="20249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90638" y="926801"/>
            <a:ext cx="2291300" cy="19584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0" y="934266"/>
            <a:ext cx="2291300" cy="1948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581938" y="923225"/>
            <a:ext cx="2101608" cy="1955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689256" y="935073"/>
            <a:ext cx="2454744" cy="19441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0" y="2881297"/>
            <a:ext cx="2291300" cy="1948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2286662" y="2879205"/>
            <a:ext cx="2296700" cy="1953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9109" y="2875246"/>
            <a:ext cx="2326420" cy="1972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6686068" y="2879205"/>
            <a:ext cx="2466251" cy="19679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580389" y="4828568"/>
            <a:ext cx="4574452" cy="20294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732430" y="1017767"/>
            <a:ext cx="826439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solidFill>
                  <a:schemeClr val="tx1"/>
                </a:solidFill>
              </a:rPr>
              <a:t>GĐ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306417" y="1017767"/>
            <a:ext cx="826439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GĐ </a:t>
            </a:r>
            <a:r>
              <a:rPr lang="vi-VN" sz="1200" b="1" dirty="0">
                <a:solidFill>
                  <a:schemeClr val="bg1"/>
                </a:solidFill>
              </a:rPr>
              <a:t>2</a:t>
            </a:r>
            <a:r>
              <a:rPr lang="en-US" sz="1400" b="1" dirty="0" smtClean="0">
                <a:solidFill>
                  <a:schemeClr val="bg1"/>
                </a:solidFill>
              </a:rPr>
              <a:t>SAO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3023730" y="1020948"/>
            <a:ext cx="826439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100" b="1" dirty="0" smtClean="0">
                <a:solidFill>
                  <a:schemeClr val="bg1"/>
                </a:solidFill>
              </a:rPr>
              <a:t>GĐ 1SAO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599367" y="1011497"/>
            <a:ext cx="826439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>
                <a:solidFill>
                  <a:schemeClr val="bg1"/>
                </a:solidFill>
              </a:rPr>
              <a:t>GĐ </a:t>
            </a:r>
            <a:r>
              <a:rPr lang="vi-VN" sz="1200" b="1" dirty="0" smtClean="0">
                <a:solidFill>
                  <a:schemeClr val="bg1"/>
                </a:solidFill>
              </a:rPr>
              <a:t>2SV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6452274" y="4847150"/>
            <a:ext cx="826439" cy="429370"/>
          </a:xfrm>
          <a:prstGeom prst="ellipse">
            <a:avLst/>
          </a:prstGeom>
          <a:solidFill>
            <a:srgbClr val="A52ED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5SV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1882442" y="4847150"/>
            <a:ext cx="826439" cy="429370"/>
          </a:xfrm>
          <a:prstGeom prst="ellipse">
            <a:avLst/>
          </a:prstGeom>
          <a:solidFill>
            <a:srgbClr val="A52ED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5S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493054" y="2896566"/>
            <a:ext cx="826439" cy="412009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4SV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5180111" y="2875246"/>
            <a:ext cx="826439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4S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3015778" y="2964171"/>
            <a:ext cx="826439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3SV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732430" y="2966079"/>
            <a:ext cx="826439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200" b="1" dirty="0" smtClean="0">
                <a:solidFill>
                  <a:schemeClr val="bg1"/>
                </a:solidFill>
              </a:rPr>
              <a:t>GĐ 3S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302278" y="1662878"/>
            <a:ext cx="693793" cy="429370"/>
          </a:xfrm>
          <a:prstGeom prst="ellipse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/>
              <a:t>TP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247249" y="1662878"/>
            <a:ext cx="702112" cy="429370"/>
          </a:xfrm>
          <a:prstGeom prst="ellipse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/>
              <a:t>TP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2452694" y="1662878"/>
            <a:ext cx="693793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 dirty="0"/>
              <a:t>G</a:t>
            </a:r>
            <a:r>
              <a:rPr lang="vi-VN" sz="1600" dirty="0" smtClean="0"/>
              <a:t>Đ</a:t>
            </a:r>
            <a:endParaRPr lang="en-US" sz="1600" dirty="0"/>
          </a:p>
        </p:txBody>
      </p:sp>
      <p:sp>
        <p:nvSpPr>
          <p:cNvPr id="36" name="Oval 35"/>
          <p:cNvSpPr/>
          <p:nvPr/>
        </p:nvSpPr>
        <p:spPr>
          <a:xfrm>
            <a:off x="3727803" y="1663596"/>
            <a:ext cx="693793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 dirty="0"/>
              <a:t>GĐ</a:t>
            </a:r>
            <a:endParaRPr lang="en-US" sz="1600" dirty="0"/>
          </a:p>
        </p:txBody>
      </p:sp>
      <p:sp>
        <p:nvSpPr>
          <p:cNvPr id="38" name="Oval 37"/>
          <p:cNvSpPr/>
          <p:nvPr/>
        </p:nvSpPr>
        <p:spPr>
          <a:xfrm>
            <a:off x="7689650" y="1655552"/>
            <a:ext cx="645874" cy="42937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400" dirty="0" smtClean="0"/>
              <a:t>GĐ</a:t>
            </a:r>
            <a:endParaRPr lang="en-US" sz="1400" dirty="0"/>
          </a:p>
        </p:txBody>
      </p:sp>
      <p:sp>
        <p:nvSpPr>
          <p:cNvPr id="39" name="Oval 38"/>
          <p:cNvSpPr/>
          <p:nvPr/>
        </p:nvSpPr>
        <p:spPr>
          <a:xfrm>
            <a:off x="6865494" y="1678820"/>
            <a:ext cx="692637" cy="413427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SAO</a:t>
            </a:r>
            <a:endParaRPr lang="en-US" sz="800" dirty="0"/>
          </a:p>
        </p:txBody>
      </p:sp>
      <p:sp>
        <p:nvSpPr>
          <p:cNvPr id="40" name="Oval 39"/>
          <p:cNvSpPr/>
          <p:nvPr/>
        </p:nvSpPr>
        <p:spPr>
          <a:xfrm>
            <a:off x="5934485" y="1687660"/>
            <a:ext cx="693793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 dirty="0"/>
              <a:t>GĐ</a:t>
            </a:r>
            <a:endParaRPr lang="en-US" sz="1600" dirty="0"/>
          </a:p>
        </p:txBody>
      </p:sp>
      <p:sp>
        <p:nvSpPr>
          <p:cNvPr id="41" name="Oval 40"/>
          <p:cNvSpPr/>
          <p:nvPr/>
        </p:nvSpPr>
        <p:spPr>
          <a:xfrm>
            <a:off x="4779230" y="1687660"/>
            <a:ext cx="693793" cy="429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600" dirty="0"/>
              <a:t>G</a:t>
            </a:r>
            <a:r>
              <a:rPr lang="vi-VN" sz="1600" dirty="0" smtClean="0"/>
              <a:t>Đ</a:t>
            </a:r>
            <a:endParaRPr lang="en-US" sz="1600" dirty="0"/>
          </a:p>
        </p:txBody>
      </p:sp>
      <p:sp>
        <p:nvSpPr>
          <p:cNvPr id="43" name="Oval 42"/>
          <p:cNvSpPr/>
          <p:nvPr/>
        </p:nvSpPr>
        <p:spPr>
          <a:xfrm>
            <a:off x="8461756" y="1662878"/>
            <a:ext cx="645874" cy="42937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400" dirty="0" smtClean="0"/>
              <a:t>GĐ</a:t>
            </a:r>
            <a:endParaRPr lang="en-US" sz="1400" dirty="0"/>
          </a:p>
        </p:txBody>
      </p:sp>
      <p:sp>
        <p:nvSpPr>
          <p:cNvPr id="44" name="Oval 43"/>
          <p:cNvSpPr/>
          <p:nvPr/>
        </p:nvSpPr>
        <p:spPr>
          <a:xfrm>
            <a:off x="1635637" y="3573459"/>
            <a:ext cx="645874" cy="42937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400" dirty="0" smtClean="0"/>
              <a:t>GĐ</a:t>
            </a:r>
            <a:endParaRPr lang="en-US" sz="1400" dirty="0"/>
          </a:p>
        </p:txBody>
      </p:sp>
      <p:sp>
        <p:nvSpPr>
          <p:cNvPr id="45" name="Oval 44"/>
          <p:cNvSpPr/>
          <p:nvPr/>
        </p:nvSpPr>
        <p:spPr>
          <a:xfrm>
            <a:off x="822712" y="3519244"/>
            <a:ext cx="645874" cy="42937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400" dirty="0" smtClean="0"/>
              <a:t>GĐ</a:t>
            </a:r>
            <a:endParaRPr lang="en-US" sz="1400" dirty="0"/>
          </a:p>
        </p:txBody>
      </p:sp>
      <p:sp>
        <p:nvSpPr>
          <p:cNvPr id="46" name="Oval 45"/>
          <p:cNvSpPr/>
          <p:nvPr/>
        </p:nvSpPr>
        <p:spPr>
          <a:xfrm>
            <a:off x="9787" y="3573459"/>
            <a:ext cx="645874" cy="429370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000" dirty="0" smtClean="0"/>
              <a:t>GĐ SAO</a:t>
            </a:r>
            <a:endParaRPr lang="en-US" sz="1000" dirty="0"/>
          </a:p>
        </p:txBody>
      </p:sp>
      <p:sp>
        <p:nvSpPr>
          <p:cNvPr id="47" name="Oval 46"/>
          <p:cNvSpPr/>
          <p:nvPr/>
        </p:nvSpPr>
        <p:spPr>
          <a:xfrm>
            <a:off x="2315738" y="3575110"/>
            <a:ext cx="567825" cy="384747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SAO</a:t>
            </a:r>
            <a:endParaRPr lang="en-US" sz="800" dirty="0"/>
          </a:p>
        </p:txBody>
      </p:sp>
      <p:sp>
        <p:nvSpPr>
          <p:cNvPr id="50" name="Oval 49"/>
          <p:cNvSpPr/>
          <p:nvPr/>
        </p:nvSpPr>
        <p:spPr>
          <a:xfrm>
            <a:off x="3491973" y="3575110"/>
            <a:ext cx="556897" cy="384747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000" dirty="0"/>
              <a:t>G</a:t>
            </a:r>
            <a:r>
              <a:rPr lang="vi-VN" sz="1000" dirty="0" smtClean="0"/>
              <a:t>Đ</a:t>
            </a:r>
            <a:endParaRPr lang="en-US" sz="1000" dirty="0"/>
          </a:p>
        </p:txBody>
      </p:sp>
      <p:sp>
        <p:nvSpPr>
          <p:cNvPr id="52" name="Oval 51"/>
          <p:cNvSpPr/>
          <p:nvPr/>
        </p:nvSpPr>
        <p:spPr>
          <a:xfrm>
            <a:off x="4571145" y="3575475"/>
            <a:ext cx="492954" cy="358736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96" name="Oval 95"/>
          <p:cNvSpPr/>
          <p:nvPr/>
        </p:nvSpPr>
        <p:spPr>
          <a:xfrm>
            <a:off x="5380943" y="3601984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cxnSp>
        <p:nvCxnSpPr>
          <p:cNvPr id="105" name="Straight Connector 104"/>
          <p:cNvCxnSpPr>
            <a:stCxn id="23" idx="4"/>
            <a:endCxn id="34" idx="0"/>
          </p:cNvCxnSpPr>
          <p:nvPr/>
        </p:nvCxnSpPr>
        <p:spPr>
          <a:xfrm flipH="1">
            <a:off x="598305" y="1447137"/>
            <a:ext cx="547345" cy="2157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23" idx="4"/>
            <a:endCxn id="33" idx="0"/>
          </p:cNvCxnSpPr>
          <p:nvPr/>
        </p:nvCxnSpPr>
        <p:spPr>
          <a:xfrm>
            <a:off x="1145650" y="1447137"/>
            <a:ext cx="503525" cy="2157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39" idx="0"/>
            <a:endCxn id="26" idx="4"/>
          </p:cNvCxnSpPr>
          <p:nvPr/>
        </p:nvCxnSpPr>
        <p:spPr>
          <a:xfrm flipV="1">
            <a:off x="7211813" y="1440867"/>
            <a:ext cx="800774" cy="2379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32" idx="4"/>
            <a:endCxn id="44" idx="0"/>
          </p:cNvCxnSpPr>
          <p:nvPr/>
        </p:nvCxnSpPr>
        <p:spPr>
          <a:xfrm>
            <a:off x="1145650" y="3395449"/>
            <a:ext cx="812924" cy="1780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26" idx="4"/>
            <a:endCxn id="38" idx="0"/>
          </p:cNvCxnSpPr>
          <p:nvPr/>
        </p:nvCxnSpPr>
        <p:spPr>
          <a:xfrm>
            <a:off x="8012587" y="1440867"/>
            <a:ext cx="0" cy="2146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26" idx="4"/>
            <a:endCxn id="43" idx="0"/>
          </p:cNvCxnSpPr>
          <p:nvPr/>
        </p:nvCxnSpPr>
        <p:spPr>
          <a:xfrm>
            <a:off x="8012587" y="1440867"/>
            <a:ext cx="772106" cy="2220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41" idx="0"/>
            <a:endCxn id="24" idx="4"/>
          </p:cNvCxnSpPr>
          <p:nvPr/>
        </p:nvCxnSpPr>
        <p:spPr>
          <a:xfrm flipV="1">
            <a:off x="5126127" y="1447137"/>
            <a:ext cx="593510" cy="2405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24" idx="4"/>
            <a:endCxn id="40" idx="0"/>
          </p:cNvCxnSpPr>
          <p:nvPr/>
        </p:nvCxnSpPr>
        <p:spPr>
          <a:xfrm>
            <a:off x="5719637" y="1447137"/>
            <a:ext cx="561745" cy="2405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35" idx="0"/>
            <a:endCxn id="25" idx="4"/>
          </p:cNvCxnSpPr>
          <p:nvPr/>
        </p:nvCxnSpPr>
        <p:spPr>
          <a:xfrm flipV="1">
            <a:off x="2799591" y="1450318"/>
            <a:ext cx="637359" cy="2125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25" idx="4"/>
            <a:endCxn id="36" idx="0"/>
          </p:cNvCxnSpPr>
          <p:nvPr/>
        </p:nvCxnSpPr>
        <p:spPr>
          <a:xfrm>
            <a:off x="3436950" y="1450318"/>
            <a:ext cx="637750" cy="2132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32" idx="4"/>
            <a:endCxn id="45" idx="0"/>
          </p:cNvCxnSpPr>
          <p:nvPr/>
        </p:nvCxnSpPr>
        <p:spPr>
          <a:xfrm flipH="1">
            <a:off x="1145649" y="3395449"/>
            <a:ext cx="1" cy="1237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stCxn id="31" idx="4"/>
            <a:endCxn id="449" idx="0"/>
          </p:cNvCxnSpPr>
          <p:nvPr/>
        </p:nvCxnSpPr>
        <p:spPr>
          <a:xfrm>
            <a:off x="3428998" y="3393541"/>
            <a:ext cx="861645" cy="2086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46" idx="0"/>
            <a:endCxn id="32" idx="4"/>
          </p:cNvCxnSpPr>
          <p:nvPr/>
        </p:nvCxnSpPr>
        <p:spPr>
          <a:xfrm flipV="1">
            <a:off x="332724" y="3395449"/>
            <a:ext cx="812926" cy="1780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96" idx="0"/>
            <a:endCxn id="30" idx="4"/>
          </p:cNvCxnSpPr>
          <p:nvPr/>
        </p:nvCxnSpPr>
        <p:spPr>
          <a:xfrm flipH="1" flipV="1">
            <a:off x="5593331" y="3304616"/>
            <a:ext cx="28885" cy="297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stCxn id="30" idx="4"/>
            <a:endCxn id="509" idx="0"/>
          </p:cNvCxnSpPr>
          <p:nvPr/>
        </p:nvCxnSpPr>
        <p:spPr>
          <a:xfrm>
            <a:off x="5593331" y="3304616"/>
            <a:ext cx="457623" cy="297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>
            <a:stCxn id="30" idx="4"/>
            <a:endCxn id="510" idx="0"/>
          </p:cNvCxnSpPr>
          <p:nvPr/>
        </p:nvCxnSpPr>
        <p:spPr>
          <a:xfrm>
            <a:off x="5593331" y="3304616"/>
            <a:ext cx="823801" cy="30022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>
            <a:stCxn id="441" idx="0"/>
            <a:endCxn id="31" idx="4"/>
          </p:cNvCxnSpPr>
          <p:nvPr/>
        </p:nvCxnSpPr>
        <p:spPr>
          <a:xfrm flipV="1">
            <a:off x="3198779" y="3393541"/>
            <a:ext cx="230219" cy="1935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stCxn id="31" idx="4"/>
            <a:endCxn id="50" idx="0"/>
          </p:cNvCxnSpPr>
          <p:nvPr/>
        </p:nvCxnSpPr>
        <p:spPr>
          <a:xfrm>
            <a:off x="3428998" y="3393541"/>
            <a:ext cx="341424" cy="1815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stCxn id="47" idx="0"/>
            <a:endCxn id="31" idx="4"/>
          </p:cNvCxnSpPr>
          <p:nvPr/>
        </p:nvCxnSpPr>
        <p:spPr>
          <a:xfrm flipV="1">
            <a:off x="2599651" y="3393541"/>
            <a:ext cx="829347" cy="18156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>
            <a:stCxn id="467" idx="0"/>
            <a:endCxn id="30" idx="4"/>
          </p:cNvCxnSpPr>
          <p:nvPr/>
        </p:nvCxnSpPr>
        <p:spPr>
          <a:xfrm flipV="1">
            <a:off x="5218217" y="3304616"/>
            <a:ext cx="375114" cy="2722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>
            <a:stCxn id="52" idx="0"/>
            <a:endCxn id="30" idx="4"/>
          </p:cNvCxnSpPr>
          <p:nvPr/>
        </p:nvCxnSpPr>
        <p:spPr>
          <a:xfrm flipV="1">
            <a:off x="4817622" y="3304616"/>
            <a:ext cx="775709" cy="2708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stCxn id="29" idx="4"/>
            <a:endCxn id="531" idx="0"/>
          </p:cNvCxnSpPr>
          <p:nvPr/>
        </p:nvCxnSpPr>
        <p:spPr>
          <a:xfrm>
            <a:off x="7906274" y="3308575"/>
            <a:ext cx="1007295" cy="324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526" idx="0"/>
            <a:endCxn id="29" idx="4"/>
          </p:cNvCxnSpPr>
          <p:nvPr/>
        </p:nvCxnSpPr>
        <p:spPr>
          <a:xfrm flipV="1">
            <a:off x="7671165" y="3308575"/>
            <a:ext cx="235109" cy="2994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533" idx="0"/>
            <a:endCxn id="29" idx="4"/>
          </p:cNvCxnSpPr>
          <p:nvPr/>
        </p:nvCxnSpPr>
        <p:spPr>
          <a:xfrm flipH="1" flipV="1">
            <a:off x="7906274" y="3308575"/>
            <a:ext cx="236636" cy="3169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29" idx="4"/>
            <a:endCxn id="532" idx="0"/>
          </p:cNvCxnSpPr>
          <p:nvPr/>
        </p:nvCxnSpPr>
        <p:spPr>
          <a:xfrm>
            <a:off x="7906274" y="3308575"/>
            <a:ext cx="630958" cy="3240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>
            <a:stCxn id="545" idx="0"/>
            <a:endCxn id="28" idx="4"/>
          </p:cNvCxnSpPr>
          <p:nvPr/>
        </p:nvCxnSpPr>
        <p:spPr>
          <a:xfrm flipV="1">
            <a:off x="804392" y="5276520"/>
            <a:ext cx="1491270" cy="286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28" idx="4"/>
            <a:endCxn id="558" idx="0"/>
          </p:cNvCxnSpPr>
          <p:nvPr/>
        </p:nvCxnSpPr>
        <p:spPr>
          <a:xfrm>
            <a:off x="2295662" y="5276520"/>
            <a:ext cx="2022831" cy="286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>
            <a:stCxn id="546" idx="0"/>
            <a:endCxn id="28" idx="4"/>
          </p:cNvCxnSpPr>
          <p:nvPr/>
        </p:nvCxnSpPr>
        <p:spPr>
          <a:xfrm flipV="1">
            <a:off x="242788" y="5276520"/>
            <a:ext cx="2052874" cy="2771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>
            <a:stCxn id="524" idx="0"/>
            <a:endCxn id="29" idx="4"/>
          </p:cNvCxnSpPr>
          <p:nvPr/>
        </p:nvCxnSpPr>
        <p:spPr>
          <a:xfrm flipV="1">
            <a:off x="6916808" y="3308575"/>
            <a:ext cx="989466" cy="2787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525" idx="0"/>
            <a:endCxn id="29" idx="4"/>
          </p:cNvCxnSpPr>
          <p:nvPr/>
        </p:nvCxnSpPr>
        <p:spPr>
          <a:xfrm flipV="1">
            <a:off x="7287306" y="3308575"/>
            <a:ext cx="618968" cy="297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>
            <a:stCxn id="572" idx="0"/>
            <a:endCxn id="27" idx="4"/>
          </p:cNvCxnSpPr>
          <p:nvPr/>
        </p:nvCxnSpPr>
        <p:spPr>
          <a:xfrm flipV="1">
            <a:off x="5235420" y="5276520"/>
            <a:ext cx="1630074" cy="2685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27" idx="4"/>
            <a:endCxn id="567" idx="0"/>
          </p:cNvCxnSpPr>
          <p:nvPr/>
        </p:nvCxnSpPr>
        <p:spPr>
          <a:xfrm>
            <a:off x="6865494" y="5276520"/>
            <a:ext cx="1565182" cy="280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>
            <a:stCxn id="573" idx="0"/>
            <a:endCxn id="27" idx="4"/>
          </p:cNvCxnSpPr>
          <p:nvPr/>
        </p:nvCxnSpPr>
        <p:spPr>
          <a:xfrm flipV="1">
            <a:off x="4805551" y="5276520"/>
            <a:ext cx="2059943" cy="2835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>
            <a:stCxn id="28" idx="4"/>
            <a:endCxn id="557" idx="0"/>
          </p:cNvCxnSpPr>
          <p:nvPr/>
        </p:nvCxnSpPr>
        <p:spPr>
          <a:xfrm>
            <a:off x="2295662" y="5276520"/>
            <a:ext cx="347250" cy="2771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>
            <a:stCxn id="548" idx="0"/>
            <a:endCxn id="28" idx="4"/>
          </p:cNvCxnSpPr>
          <p:nvPr/>
        </p:nvCxnSpPr>
        <p:spPr>
          <a:xfrm flipV="1">
            <a:off x="1954754" y="5276520"/>
            <a:ext cx="340908" cy="2771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>
            <a:stCxn id="28" idx="4"/>
            <a:endCxn id="556" idx="0"/>
          </p:cNvCxnSpPr>
          <p:nvPr/>
        </p:nvCxnSpPr>
        <p:spPr>
          <a:xfrm>
            <a:off x="2295662" y="5276520"/>
            <a:ext cx="934837" cy="280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>
            <a:stCxn id="544" idx="0"/>
            <a:endCxn id="28" idx="4"/>
          </p:cNvCxnSpPr>
          <p:nvPr/>
        </p:nvCxnSpPr>
        <p:spPr>
          <a:xfrm flipV="1">
            <a:off x="1357750" y="5276520"/>
            <a:ext cx="937912" cy="2705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>
            <a:stCxn id="28" idx="4"/>
            <a:endCxn id="559" idx="0"/>
          </p:cNvCxnSpPr>
          <p:nvPr/>
        </p:nvCxnSpPr>
        <p:spPr>
          <a:xfrm>
            <a:off x="2295662" y="5276520"/>
            <a:ext cx="1478834" cy="2877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>
            <a:stCxn id="566" idx="0"/>
            <a:endCxn id="27" idx="4"/>
          </p:cNvCxnSpPr>
          <p:nvPr/>
        </p:nvCxnSpPr>
        <p:spPr>
          <a:xfrm flipH="1" flipV="1">
            <a:off x="6865494" y="5276520"/>
            <a:ext cx="1100111" cy="2771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>
            <a:stCxn id="565" idx="0"/>
            <a:endCxn id="27" idx="4"/>
          </p:cNvCxnSpPr>
          <p:nvPr/>
        </p:nvCxnSpPr>
        <p:spPr>
          <a:xfrm flipH="1" flipV="1">
            <a:off x="6865494" y="5276520"/>
            <a:ext cx="618463" cy="2704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>
            <a:stCxn id="564" idx="0"/>
            <a:endCxn id="27" idx="4"/>
          </p:cNvCxnSpPr>
          <p:nvPr/>
        </p:nvCxnSpPr>
        <p:spPr>
          <a:xfrm flipH="1" flipV="1">
            <a:off x="6865494" y="5276520"/>
            <a:ext cx="182655" cy="2763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>
            <a:stCxn id="575" idx="0"/>
            <a:endCxn id="27" idx="4"/>
          </p:cNvCxnSpPr>
          <p:nvPr/>
        </p:nvCxnSpPr>
        <p:spPr>
          <a:xfrm flipV="1">
            <a:off x="6552564" y="5276520"/>
            <a:ext cx="312930" cy="2704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>
            <a:stCxn id="574" idx="0"/>
            <a:endCxn id="27" idx="4"/>
          </p:cNvCxnSpPr>
          <p:nvPr/>
        </p:nvCxnSpPr>
        <p:spPr>
          <a:xfrm flipV="1">
            <a:off x="6064113" y="5276520"/>
            <a:ext cx="801381" cy="2835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>
            <a:stCxn id="576" idx="0"/>
            <a:endCxn id="27" idx="4"/>
          </p:cNvCxnSpPr>
          <p:nvPr/>
        </p:nvCxnSpPr>
        <p:spPr>
          <a:xfrm flipV="1">
            <a:off x="5649767" y="5276520"/>
            <a:ext cx="1215727" cy="2835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1" name="Oval 440"/>
          <p:cNvSpPr/>
          <p:nvPr/>
        </p:nvSpPr>
        <p:spPr>
          <a:xfrm>
            <a:off x="2914866" y="3587132"/>
            <a:ext cx="567825" cy="384747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SAO</a:t>
            </a:r>
            <a:endParaRPr lang="en-US" sz="800" dirty="0"/>
          </a:p>
        </p:txBody>
      </p:sp>
      <p:sp>
        <p:nvSpPr>
          <p:cNvPr id="449" name="Oval 448"/>
          <p:cNvSpPr/>
          <p:nvPr/>
        </p:nvSpPr>
        <p:spPr>
          <a:xfrm>
            <a:off x="4020515" y="3602226"/>
            <a:ext cx="540256" cy="384747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000" dirty="0"/>
              <a:t>G</a:t>
            </a:r>
            <a:r>
              <a:rPr lang="vi-VN" sz="1000" dirty="0" smtClean="0"/>
              <a:t>Đ</a:t>
            </a:r>
            <a:endParaRPr lang="en-US" sz="1000" dirty="0"/>
          </a:p>
        </p:txBody>
      </p:sp>
      <p:sp>
        <p:nvSpPr>
          <p:cNvPr id="467" name="Oval 466"/>
          <p:cNvSpPr/>
          <p:nvPr/>
        </p:nvSpPr>
        <p:spPr>
          <a:xfrm>
            <a:off x="4973991" y="3576828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09" name="Oval 508"/>
          <p:cNvSpPr/>
          <p:nvPr/>
        </p:nvSpPr>
        <p:spPr>
          <a:xfrm>
            <a:off x="5809681" y="3601984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10" name="Oval 509"/>
          <p:cNvSpPr/>
          <p:nvPr/>
        </p:nvSpPr>
        <p:spPr>
          <a:xfrm>
            <a:off x="6173338" y="3604836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24" name="Oval 523"/>
          <p:cNvSpPr/>
          <p:nvPr/>
        </p:nvSpPr>
        <p:spPr>
          <a:xfrm>
            <a:off x="6672582" y="3587359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25" name="Oval 524"/>
          <p:cNvSpPr/>
          <p:nvPr/>
        </p:nvSpPr>
        <p:spPr>
          <a:xfrm>
            <a:off x="7043080" y="3606137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26" name="Oval 525"/>
          <p:cNvSpPr/>
          <p:nvPr/>
        </p:nvSpPr>
        <p:spPr>
          <a:xfrm>
            <a:off x="7426939" y="3608032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31" name="Oval 530"/>
          <p:cNvSpPr/>
          <p:nvPr/>
        </p:nvSpPr>
        <p:spPr>
          <a:xfrm>
            <a:off x="8672296" y="3632664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32" name="Oval 531"/>
          <p:cNvSpPr/>
          <p:nvPr/>
        </p:nvSpPr>
        <p:spPr>
          <a:xfrm>
            <a:off x="8295959" y="3632664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33" name="Oval 532"/>
          <p:cNvSpPr/>
          <p:nvPr/>
        </p:nvSpPr>
        <p:spPr>
          <a:xfrm>
            <a:off x="7901637" y="3625562"/>
            <a:ext cx="482545" cy="33198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44" name="Oval 543"/>
          <p:cNvSpPr/>
          <p:nvPr/>
        </p:nvSpPr>
        <p:spPr>
          <a:xfrm>
            <a:off x="1113524" y="5547090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45" name="Oval 544"/>
          <p:cNvSpPr/>
          <p:nvPr/>
        </p:nvSpPr>
        <p:spPr>
          <a:xfrm>
            <a:off x="560166" y="5562536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46" name="Oval 545"/>
          <p:cNvSpPr/>
          <p:nvPr/>
        </p:nvSpPr>
        <p:spPr>
          <a:xfrm>
            <a:off x="-1438" y="5553708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48" name="Oval 547"/>
          <p:cNvSpPr/>
          <p:nvPr/>
        </p:nvSpPr>
        <p:spPr>
          <a:xfrm>
            <a:off x="1710528" y="5553707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56" name="Oval 555"/>
          <p:cNvSpPr/>
          <p:nvPr/>
        </p:nvSpPr>
        <p:spPr>
          <a:xfrm>
            <a:off x="2986705" y="5557283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57" name="Oval 556"/>
          <p:cNvSpPr/>
          <p:nvPr/>
        </p:nvSpPr>
        <p:spPr>
          <a:xfrm>
            <a:off x="2399118" y="5553707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58" name="Oval 557"/>
          <p:cNvSpPr/>
          <p:nvPr/>
        </p:nvSpPr>
        <p:spPr>
          <a:xfrm>
            <a:off x="4074699" y="5562536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59" name="Oval 558"/>
          <p:cNvSpPr/>
          <p:nvPr/>
        </p:nvSpPr>
        <p:spPr>
          <a:xfrm>
            <a:off x="3530702" y="5564227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4" name="Oval 563"/>
          <p:cNvSpPr/>
          <p:nvPr/>
        </p:nvSpPr>
        <p:spPr>
          <a:xfrm>
            <a:off x="6804355" y="5552882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5" name="Oval 564"/>
          <p:cNvSpPr/>
          <p:nvPr/>
        </p:nvSpPr>
        <p:spPr>
          <a:xfrm>
            <a:off x="7240163" y="5546949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6" name="Oval 565"/>
          <p:cNvSpPr/>
          <p:nvPr/>
        </p:nvSpPr>
        <p:spPr>
          <a:xfrm>
            <a:off x="7721811" y="5553707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7" name="Oval 566"/>
          <p:cNvSpPr/>
          <p:nvPr/>
        </p:nvSpPr>
        <p:spPr>
          <a:xfrm>
            <a:off x="8186882" y="5557283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68" name="Oval 567"/>
          <p:cNvSpPr/>
          <p:nvPr/>
        </p:nvSpPr>
        <p:spPr>
          <a:xfrm>
            <a:off x="8651644" y="5557283"/>
            <a:ext cx="487587" cy="363734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</a:t>
            </a:r>
            <a:endParaRPr lang="en-US" sz="800" dirty="0"/>
          </a:p>
        </p:txBody>
      </p:sp>
      <p:sp>
        <p:nvSpPr>
          <p:cNvPr id="572" name="Oval 571"/>
          <p:cNvSpPr/>
          <p:nvPr/>
        </p:nvSpPr>
        <p:spPr>
          <a:xfrm>
            <a:off x="4991194" y="5545082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73" name="Oval 572"/>
          <p:cNvSpPr/>
          <p:nvPr/>
        </p:nvSpPr>
        <p:spPr>
          <a:xfrm>
            <a:off x="4561325" y="5560100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74" name="Oval 573"/>
          <p:cNvSpPr/>
          <p:nvPr/>
        </p:nvSpPr>
        <p:spPr>
          <a:xfrm>
            <a:off x="5819887" y="5560100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75" name="Oval 574"/>
          <p:cNvSpPr/>
          <p:nvPr/>
        </p:nvSpPr>
        <p:spPr>
          <a:xfrm>
            <a:off x="6308338" y="5546949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sp>
        <p:nvSpPr>
          <p:cNvPr id="576" name="Oval 575"/>
          <p:cNvSpPr/>
          <p:nvPr/>
        </p:nvSpPr>
        <p:spPr>
          <a:xfrm>
            <a:off x="5405541" y="5560100"/>
            <a:ext cx="488451" cy="357341"/>
          </a:xfrm>
          <a:prstGeom prst="ellipse">
            <a:avLst/>
          </a:prstGeom>
          <a:solidFill>
            <a:srgbClr val="E424B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" dirty="0" smtClean="0"/>
              <a:t>GĐ S</a:t>
            </a:r>
            <a:endParaRPr lang="en-US" sz="800" dirty="0"/>
          </a:p>
        </p:txBody>
      </p:sp>
      <p:cxnSp>
        <p:nvCxnSpPr>
          <p:cNvPr id="588" name="Straight Connector 587"/>
          <p:cNvCxnSpPr>
            <a:stCxn id="27" idx="4"/>
            <a:endCxn id="568" idx="0"/>
          </p:cNvCxnSpPr>
          <p:nvPr/>
        </p:nvCxnSpPr>
        <p:spPr>
          <a:xfrm>
            <a:off x="6865494" y="5276520"/>
            <a:ext cx="2029944" cy="280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1" name="TextBox 590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0" y="2301119"/>
            <a:ext cx="2198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2 F1 trực tiếp lên TP không cần trong cùng 1 tháng.</a:t>
            </a:r>
            <a:endParaRPr lang="en-US" sz="1200" b="1" dirty="0"/>
          </a:p>
        </p:txBody>
      </p:sp>
      <p:sp>
        <p:nvSpPr>
          <p:cNvPr id="592" name="TextBox 591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2207172" y="2133955"/>
            <a:ext cx="2534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129 lon # 125.000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3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10 đến 15 triệu</a:t>
            </a:r>
            <a:endParaRPr lang="en-US" sz="1200" b="1" dirty="0">
              <a:solidFill>
                <a:srgbClr val="FF0000"/>
              </a:solidFill>
            </a:endParaRPr>
          </a:p>
          <a:p>
            <a:endParaRPr lang="en-US" sz="1200" b="1" dirty="0"/>
          </a:p>
          <a:p>
            <a:endParaRPr lang="vi-VN" sz="1200" b="1" dirty="0" smtClean="0"/>
          </a:p>
          <a:p>
            <a:endParaRPr lang="en-US" sz="1200" b="1" dirty="0"/>
          </a:p>
        </p:txBody>
      </p:sp>
      <p:sp>
        <p:nvSpPr>
          <p:cNvPr id="595" name="TextBox 594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4505945" y="2093371"/>
            <a:ext cx="23723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258 lon # 250.000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4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15 đến 25 </a:t>
            </a:r>
            <a:r>
              <a:rPr lang="vi-VN" sz="1200" b="1" dirty="0" smtClean="0">
                <a:solidFill>
                  <a:srgbClr val="FF0000"/>
                </a:solidFill>
              </a:rPr>
              <a:t>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599" name="TextBox 598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6628278" y="2152530"/>
            <a:ext cx="2519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516 lon # 500.000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5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20 đến 30  </a:t>
            </a:r>
            <a:r>
              <a:rPr lang="vi-VN" sz="1200" b="1" dirty="0" smtClean="0">
                <a:solidFill>
                  <a:srgbClr val="FF0000"/>
                </a:solidFill>
              </a:rPr>
              <a:t>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02" name="TextBox 601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-64117" y="4017133"/>
            <a:ext cx="2519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774 lon # 750.000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5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</a:t>
            </a:r>
            <a:r>
              <a:rPr lang="vi-VN" sz="1200" b="1" dirty="0" smtClean="0">
                <a:solidFill>
                  <a:srgbClr val="FF0000"/>
                </a:solidFill>
              </a:rPr>
              <a:t>25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40  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03" name="TextBox 602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2235330" y="4017013"/>
            <a:ext cx="23721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1418 lon # 1.375.000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6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</a:t>
            </a:r>
            <a:r>
              <a:rPr lang="vi-VN" sz="1200" b="1" dirty="0" smtClean="0">
                <a:solidFill>
                  <a:srgbClr val="FF0000"/>
                </a:solidFill>
              </a:rPr>
              <a:t>40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60  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04" name="TextBox 603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4548068" y="4001157"/>
            <a:ext cx="2298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2062 lon # 2.000.000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6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</a:t>
            </a:r>
            <a:r>
              <a:rPr lang="vi-VN" sz="1200" b="1" dirty="0" smtClean="0">
                <a:solidFill>
                  <a:srgbClr val="FF0000"/>
                </a:solidFill>
              </a:rPr>
              <a:t>60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70  triệu</a:t>
            </a:r>
            <a:endParaRPr lang="en-US" sz="1200" b="1" dirty="0"/>
          </a:p>
        </p:txBody>
      </p:sp>
      <p:sp>
        <p:nvSpPr>
          <p:cNvPr id="605" name="TextBox 604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6639236" y="4001751"/>
            <a:ext cx="2298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3092 lon # 3.000.000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7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7</a:t>
            </a:r>
            <a:r>
              <a:rPr lang="vi-VN" sz="1200" b="1" dirty="0" smtClean="0">
                <a:solidFill>
                  <a:srgbClr val="FF0000"/>
                </a:solidFill>
              </a:rPr>
              <a:t>0 </a:t>
            </a:r>
            <a:r>
              <a:rPr lang="vi-VN" sz="1200" b="1" dirty="0">
                <a:solidFill>
                  <a:srgbClr val="FF0000"/>
                </a:solidFill>
              </a:rPr>
              <a:t>đến 10</a:t>
            </a:r>
            <a:r>
              <a:rPr lang="vi-VN" sz="1200" b="1" dirty="0" smtClean="0">
                <a:solidFill>
                  <a:srgbClr val="FF0000"/>
                </a:solidFill>
              </a:rPr>
              <a:t>0  triệu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606" name="TextBox 605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4972840" y="6103238"/>
            <a:ext cx="36218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6186 lon # 6.000.000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7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</a:t>
            </a:r>
            <a:r>
              <a:rPr lang="vi-VN" sz="1200" b="1" dirty="0" smtClean="0">
                <a:solidFill>
                  <a:srgbClr val="FF0000"/>
                </a:solidFill>
              </a:rPr>
              <a:t>150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200 </a:t>
            </a:r>
            <a:r>
              <a:rPr lang="vi-VN" sz="1200" b="1" dirty="0">
                <a:solidFill>
                  <a:srgbClr val="FF0000"/>
                </a:solidFill>
              </a:rPr>
              <a:t>triệu</a:t>
            </a:r>
            <a:endParaRPr lang="en-US" sz="1200" b="1" dirty="0">
              <a:solidFill>
                <a:srgbClr val="FF0000"/>
              </a:solidFill>
            </a:endParaRPr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607" name="TextBox 606">
            <a:extLst>
              <a:ext uri="{FF2B5EF4-FFF2-40B4-BE49-F238E27FC236}">
                <a16:creationId xmlns:a16="http://schemas.microsoft.com/office/drawing/2014/main" id="{2E05584C-D2C3-4962-BCF8-77B8C964ACE5}"/>
              </a:ext>
            </a:extLst>
          </p:cNvPr>
          <p:cNvSpPr txBox="1"/>
          <p:nvPr/>
        </p:nvSpPr>
        <p:spPr>
          <a:xfrm>
            <a:off x="426747" y="6109406"/>
            <a:ext cx="36218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200" b="1" dirty="0" smtClean="0"/>
              <a:t>Doanh số: 4124 lon # 4.000.000 pv</a:t>
            </a:r>
          </a:p>
          <a:p>
            <a:r>
              <a:rPr lang="vi-VN" sz="1200" b="1" dirty="0">
                <a:solidFill>
                  <a:schemeClr val="accent5">
                    <a:lumMod val="75000"/>
                  </a:schemeClr>
                </a:solidFill>
              </a:rPr>
              <a:t>Trong 7</a:t>
            </a:r>
            <a:r>
              <a:rPr lang="vi-VN" sz="1200" b="1" dirty="0" smtClean="0">
                <a:solidFill>
                  <a:schemeClr val="accent5">
                    <a:lumMod val="75000"/>
                  </a:schemeClr>
                </a:solidFill>
              </a:rPr>
              <a:t> đời</a:t>
            </a:r>
          </a:p>
          <a:p>
            <a:r>
              <a:rPr lang="vi-VN" sz="1200" b="1" dirty="0">
                <a:solidFill>
                  <a:srgbClr val="FF0000"/>
                </a:solidFill>
              </a:rPr>
              <a:t>Thu nhập: ~ 10</a:t>
            </a:r>
            <a:r>
              <a:rPr lang="vi-VN" sz="1200" b="1" dirty="0" smtClean="0">
                <a:solidFill>
                  <a:srgbClr val="FF0000"/>
                </a:solidFill>
              </a:rPr>
              <a:t>0 </a:t>
            </a:r>
            <a:r>
              <a:rPr lang="vi-VN" sz="1200" b="1" dirty="0">
                <a:solidFill>
                  <a:srgbClr val="FF0000"/>
                </a:solidFill>
              </a:rPr>
              <a:t>đến </a:t>
            </a:r>
            <a:r>
              <a:rPr lang="vi-VN" sz="1200" b="1" dirty="0" smtClean="0">
                <a:solidFill>
                  <a:srgbClr val="FF0000"/>
                </a:solidFill>
              </a:rPr>
              <a:t>130 </a:t>
            </a:r>
            <a:r>
              <a:rPr lang="vi-VN" sz="1200" b="1" dirty="0">
                <a:solidFill>
                  <a:srgbClr val="FF0000"/>
                </a:solidFill>
              </a:rPr>
              <a:t>triệu</a:t>
            </a:r>
            <a:endParaRPr lang="en-US" sz="1200" b="1" dirty="0">
              <a:solidFill>
                <a:srgbClr val="FF0000"/>
              </a:solidFill>
            </a:endParaRPr>
          </a:p>
          <a:p>
            <a:endParaRPr lang="en-US" sz="1200" b="1" dirty="0"/>
          </a:p>
          <a:p>
            <a:endParaRPr lang="en-US" sz="1200" b="1" dirty="0"/>
          </a:p>
        </p:txBody>
      </p:sp>
      <p:sp>
        <p:nvSpPr>
          <p:cNvPr id="608" name="Title 1">
            <a:extLst>
              <a:ext uri="{FF2B5EF4-FFF2-40B4-BE49-F238E27FC236}">
                <a16:creationId xmlns:a16="http://schemas.microsoft.com/office/drawing/2014/main" id="{04EA9575-D4C7-4FF3-98A1-41D223B5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348" y="141399"/>
            <a:ext cx="7886700" cy="628650"/>
          </a:xfr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/>
          </a:bodyPr>
          <a:lstStyle/>
          <a:p>
            <a:pPr algn="ctr"/>
            <a:r>
              <a:rPr lang="vi-VN" b="1" dirty="0" smtClean="0"/>
              <a:t>10 DANH HIỆU TRONG NEWIMAGE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4057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5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5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5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1" dur="500"/>
                                        <p:tgtEl>
                                          <p:spTgt spid="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6" dur="500"/>
                                        <p:tgtEl>
                                          <p:spTgt spid="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1" dur="500"/>
                                        <p:tgtEl>
                                          <p:spTgt spid="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6" dur="500"/>
                                        <p:tgtEl>
                                          <p:spTgt spid="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1" dur="500"/>
                                        <p:tgtEl>
                                          <p:spTgt spid="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6" dur="500"/>
                                        <p:tgtEl>
                                          <p:spTgt spid="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2" dur="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3" dur="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9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4" dur="50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5" dur="50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6" dur="500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7" dur="500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2" dur="500"/>
                                        <p:tgtEl>
                                          <p:spTgt spid="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7" dur="500"/>
                                        <p:tgtEl>
                                          <p:spTgt spid="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2" dur="500"/>
                                        <p:tgtEl>
                                          <p:spTgt spid="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8" dur="5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9" dur="500" fill="hold"/>
                                        <p:tgtEl>
                                          <p:spTgt spid="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9" dur="5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0" dur="5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0" dur="500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1" dur="500" fill="hold"/>
                                        <p:tgtEl>
                                          <p:spTgt spid="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1" dur="5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2" dur="500" fill="hold"/>
                                        <p:tgtEl>
                                          <p:spTgt spid="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2" dur="5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3" dur="5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8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3" dur="500" fill="hold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4" dur="500" fill="hold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9" dur="500"/>
                                        <p:tgtEl>
                                          <p:spTgt spid="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4" dur="500"/>
                                        <p:tgtEl>
                                          <p:spTgt spid="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9" dur="500"/>
                                        <p:tgtEl>
                                          <p:spTgt spid="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5" dur="10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6" dur="10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10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7" dur="5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8" dur="5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3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indefinite"/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8" dur="500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9" dur="500" fill="hold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4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9" dur="5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0" dur="5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>
                      <p:stCondLst>
                        <p:cond delay="indefinite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0" dur="5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1" dur="5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1" dur="5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2" dur="5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2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3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8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3" dur="5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4" dur="5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9" dur="500"/>
                                        <p:tgtEl>
                                          <p:spTgt spid="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0" fill="hold">
                      <p:stCondLst>
                        <p:cond delay="indefinite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4" dur="500"/>
                                        <p:tgtEl>
                                          <p:spTgt spid="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9" dur="500"/>
                                        <p:tgtEl>
                                          <p:spTgt spid="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9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4" dur="500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5" dur="500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fill="hold">
                      <p:stCondLst>
                        <p:cond delay="indefinite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0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5" dur="5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6" dur="5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>
                      <p:stCondLst>
                        <p:cond delay="indefinite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1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2" fill="hold">
                      <p:stCondLst>
                        <p:cond delay="indefinite"/>
                      </p:stCondLst>
                      <p:childTnLst>
                        <p:par>
                          <p:cTn id="603" fill="hold">
                            <p:stCondLst>
                              <p:cond delay="0"/>
                            </p:stCondLst>
                            <p:childTnLst>
                              <p:par>
                                <p:cTn id="6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6" dur="5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7" dur="5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8" fill="hold">
                      <p:stCondLst>
                        <p:cond delay="indefinite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2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3" fill="hold">
                      <p:stCondLst>
                        <p:cond delay="indefinite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7" dur="500" fill="hold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8" dur="500" fill="hold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9" fill="hold">
                      <p:stCondLst>
                        <p:cond delay="indefinite"/>
                      </p:stCondLst>
                      <p:childTnLst>
                        <p:par>
                          <p:cTn id="620" fill="hold">
                            <p:stCondLst>
                              <p:cond delay="0"/>
                            </p:stCondLst>
                            <p:childTnLst>
                              <p:par>
                                <p:cTn id="6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3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4" fill="hold">
                      <p:stCondLst>
                        <p:cond delay="indefinite"/>
                      </p:stCondLst>
                      <p:childTnLst>
                        <p:par>
                          <p:cTn id="625" fill="hold">
                            <p:stCondLst>
                              <p:cond delay="0"/>
                            </p:stCondLst>
                            <p:childTnLst>
                              <p:par>
                                <p:cTn id="6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8" dur="500" fill="hold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9" dur="500" fill="hold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0" fill="hold">
                      <p:stCondLst>
                        <p:cond delay="indefinite"/>
                      </p:stCondLst>
                      <p:childTnLst>
                        <p:par>
                          <p:cTn id="631" fill="hold">
                            <p:stCondLst>
                              <p:cond delay="0"/>
                            </p:stCondLst>
                            <p:childTnLst>
                              <p:par>
                                <p:cTn id="6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5" fill="hold">
                      <p:stCondLst>
                        <p:cond delay="indefinite"/>
                      </p:stCondLst>
                      <p:childTnLst>
                        <p:par>
                          <p:cTn id="636" fill="hold">
                            <p:stCondLst>
                              <p:cond delay="0"/>
                            </p:stCondLst>
                            <p:childTnLst>
                              <p:par>
                                <p:cTn id="6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9" dur="500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0" dur="500" fill="hold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5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6" fill="hold">
                      <p:stCondLst>
                        <p:cond delay="indefinite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0" dur="5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1" dur="500" fill="hold"/>
                                        <p:tgtEl>
                                          <p:spTgt spid="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2" fill="hold">
                      <p:stCondLst>
                        <p:cond delay="indefinite"/>
                      </p:stCondLst>
                      <p:childTnLst>
                        <p:par>
                          <p:cTn id="653" fill="hold">
                            <p:stCondLst>
                              <p:cond delay="0"/>
                            </p:stCondLst>
                            <p:childTnLst>
                              <p:par>
                                <p:cTn id="6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6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7" fill="hold">
                      <p:stCondLst>
                        <p:cond delay="indefinite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1" dur="500" fill="hold"/>
                                        <p:tgtEl>
                                          <p:spTgt spid="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2" dur="500" fill="hold"/>
                                        <p:tgtEl>
                                          <p:spTgt spid="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3" fill="hold">
                      <p:stCondLst>
                        <p:cond delay="indefinite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8" fill="hold">
                      <p:stCondLst>
                        <p:cond delay="indefinite"/>
                      </p:stCondLst>
                      <p:childTnLst>
                        <p:par>
                          <p:cTn id="669" fill="hold">
                            <p:stCondLst>
                              <p:cond delay="0"/>
                            </p:stCondLst>
                            <p:childTnLst>
                              <p:par>
                                <p:cTn id="6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2" dur="500" fill="hold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3" dur="500" fill="hold"/>
                                        <p:tgtEl>
                                          <p:spTgt spid="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4" fill="hold">
                      <p:stCondLst>
                        <p:cond delay="indefinite"/>
                      </p:stCondLst>
                      <p:childTnLst>
                        <p:par>
                          <p:cTn id="675" fill="hold">
                            <p:stCondLst>
                              <p:cond delay="0"/>
                            </p:stCondLst>
                            <p:childTnLst>
                              <p:par>
                                <p:cTn id="6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8" dur="5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9" fill="hold">
                      <p:stCondLst>
                        <p:cond delay="indefinite"/>
                      </p:stCondLst>
                      <p:childTnLst>
                        <p:par>
                          <p:cTn id="680" fill="hold">
                            <p:stCondLst>
                              <p:cond delay="0"/>
                            </p:stCondLst>
                            <p:childTnLst>
                              <p:par>
                                <p:cTn id="6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3" dur="500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4" dur="500" fill="hold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5" fill="hold">
                      <p:stCondLst>
                        <p:cond delay="indefinite"/>
                      </p:stCondLst>
                      <p:childTnLst>
                        <p:par>
                          <p:cTn id="686" fill="hold">
                            <p:stCondLst>
                              <p:cond delay="0"/>
                            </p:stCondLst>
                            <p:childTnLst>
                              <p:par>
                                <p:cTn id="6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9" dur="500"/>
                                        <p:tgtEl>
                                          <p:spTgt spid="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0" fill="hold">
                      <p:stCondLst>
                        <p:cond delay="indefinite"/>
                      </p:stCondLst>
                      <p:childTnLst>
                        <p:par>
                          <p:cTn id="691" fill="hold">
                            <p:stCondLst>
                              <p:cond delay="0"/>
                            </p:stCondLst>
                            <p:childTnLst>
                              <p:par>
                                <p:cTn id="6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4" dur="500"/>
                                        <p:tgtEl>
                                          <p:spTgt spid="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5" fill="hold">
                      <p:stCondLst>
                        <p:cond delay="indefinite"/>
                      </p:stCondLst>
                      <p:childTnLst>
                        <p:par>
                          <p:cTn id="696" fill="hold">
                            <p:stCondLst>
                              <p:cond delay="0"/>
                            </p:stCondLst>
                            <p:childTnLst>
                              <p:par>
                                <p:cTn id="6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9" dur="500"/>
                                        <p:tgtEl>
                                          <p:spTgt spid="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8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0" grpId="0" animBg="1"/>
      <p:bldP spid="52" grpId="0" animBg="1"/>
      <p:bldP spid="96" grpId="0" animBg="1"/>
      <p:bldP spid="441" grpId="0" animBg="1"/>
      <p:bldP spid="449" grpId="0" animBg="1"/>
      <p:bldP spid="467" grpId="0" animBg="1"/>
      <p:bldP spid="509" grpId="0" animBg="1"/>
      <p:bldP spid="510" grpId="0" animBg="1"/>
      <p:bldP spid="524" grpId="0" animBg="1"/>
      <p:bldP spid="525" grpId="0" animBg="1"/>
      <p:bldP spid="526" grpId="0" animBg="1"/>
      <p:bldP spid="531" grpId="0" animBg="1"/>
      <p:bldP spid="532" grpId="0" animBg="1"/>
      <p:bldP spid="533" grpId="0" animBg="1"/>
      <p:bldP spid="544" grpId="0" animBg="1"/>
      <p:bldP spid="545" grpId="0" animBg="1"/>
      <p:bldP spid="546" grpId="0" animBg="1"/>
      <p:bldP spid="548" grpId="0" animBg="1"/>
      <p:bldP spid="556" grpId="0" animBg="1"/>
      <p:bldP spid="557" grpId="0" animBg="1"/>
      <p:bldP spid="558" grpId="0" animBg="1"/>
      <p:bldP spid="559" grpId="0" animBg="1"/>
      <p:bldP spid="564" grpId="0" animBg="1"/>
      <p:bldP spid="565" grpId="0" animBg="1"/>
      <p:bldP spid="566" grpId="0" animBg="1"/>
      <p:bldP spid="567" grpId="0" animBg="1"/>
      <p:bldP spid="568" grpId="0" animBg="1"/>
      <p:bldP spid="572" grpId="0" animBg="1"/>
      <p:bldP spid="573" grpId="0" animBg="1"/>
      <p:bldP spid="574" grpId="0" animBg="1"/>
      <p:bldP spid="575" grpId="0" animBg="1"/>
      <p:bldP spid="576" grpId="0" animBg="1"/>
      <p:bldP spid="59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2088</TotalTime>
  <Words>1048</Words>
  <Application>Microsoft Office PowerPoint</Application>
  <PresentationFormat>On-screen Show (4:3)</PresentationFormat>
  <Paragraphs>325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10 DANH HIỆU TRONG NEWIMAGE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1981</cp:lastModifiedBy>
  <cp:revision>113</cp:revision>
  <dcterms:created xsi:type="dcterms:W3CDTF">2021-08-12T13:43:24Z</dcterms:created>
  <dcterms:modified xsi:type="dcterms:W3CDTF">2022-05-12T01:22:44Z</dcterms:modified>
</cp:coreProperties>
</file>