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  <p:sldMasterId id="2147483684" r:id="rId7"/>
  </p:sldMasterIdLst>
  <p:notesMasterIdLst>
    <p:notesMasterId r:id="rId26"/>
  </p:notesMasterIdLst>
  <p:sldIdLst>
    <p:sldId id="283" r:id="rId8"/>
    <p:sldId id="278" r:id="rId9"/>
    <p:sldId id="258" r:id="rId10"/>
    <p:sldId id="259" r:id="rId11"/>
    <p:sldId id="260" r:id="rId12"/>
    <p:sldId id="266" r:id="rId13"/>
    <p:sldId id="267" r:id="rId14"/>
    <p:sldId id="269" r:id="rId15"/>
    <p:sldId id="279" r:id="rId16"/>
    <p:sldId id="271" r:id="rId17"/>
    <p:sldId id="262" r:id="rId18"/>
    <p:sldId id="270" r:id="rId19"/>
    <p:sldId id="263" r:id="rId20"/>
    <p:sldId id="276" r:id="rId21"/>
    <p:sldId id="264" r:id="rId22"/>
    <p:sldId id="274" r:id="rId23"/>
    <p:sldId id="275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A2805C-2710-48CB-BC30-D7AD99D96967}">
          <p14:sldIdLst>
            <p14:sldId id="283"/>
            <p14:sldId id="278"/>
            <p14:sldId id="258"/>
            <p14:sldId id="259"/>
            <p14:sldId id="260"/>
            <p14:sldId id="266"/>
            <p14:sldId id="267"/>
            <p14:sldId id="269"/>
          </p14:sldIdLst>
        </p14:section>
        <p14:section name="Untitled Section" id="{08CD91D5-84E6-40A9-B36C-D716DCDC0AF5}">
          <p14:sldIdLst>
            <p14:sldId id="279"/>
            <p14:sldId id="271"/>
            <p14:sldId id="262"/>
            <p14:sldId id="270"/>
            <p14:sldId id="263"/>
            <p14:sldId id="276"/>
            <p14:sldId id="264"/>
            <p14:sldId id="274"/>
            <p14:sldId id="275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DA32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69" autoAdjust="0"/>
    <p:restoredTop sz="94660"/>
  </p:normalViewPr>
  <p:slideViewPr>
    <p:cSldViewPr snapToGrid="0">
      <p:cViewPr>
        <p:scale>
          <a:sx n="72" d="100"/>
          <a:sy n="72" d="100"/>
        </p:scale>
        <p:origin x="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28"/>
    </p:cViewPr>
  </p:sorterViewPr>
  <p:notesViewPr>
    <p:cSldViewPr snapToGrid="0">
      <p:cViewPr varScale="1">
        <p:scale>
          <a:sx n="49" d="100"/>
          <a:sy n="49" d="100"/>
        </p:scale>
        <p:origin x="198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1FE78-3B92-4663-99FB-FC967BAED0C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193E8-31D9-4621-AC36-EEF41FBBE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5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193E8-31D9-4621-AC36-EEF41FBBEE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08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DCBC99-A1F3-484C-9B9E-E4C9785D2B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860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193E8-31D9-4621-AC36-EEF41FBBEE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13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F8F24-2344-9611-5A26-31D5558A1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2F3BC4-24E6-37F3-235A-7375D8FF1E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F3FE5-6ACC-27D7-C273-E90D3B24F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D7B5-14FE-4495-AD09-874BAD09AD0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0A013-98D2-8EE8-AA4F-9CEC41ED5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C0B17-3218-E6E2-999A-35E11A899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A822-DB14-4F81-9855-B869F9DCA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19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EEACA-99DB-617F-3113-325E85F43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A7AC89-A54B-0F31-529E-C4F2F5762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F2977-6FCB-98EF-1E1B-09B7BD3E1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D7B5-14FE-4495-AD09-874BAD09AD0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13278-51CD-33AB-DD97-EB84B8D43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881BB-8D5C-9807-4A1B-0ABF826EA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A822-DB14-4F81-9855-B869F9DCA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8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27FEFD-A4A2-B76A-5F81-6770F72F85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460F96-1F8E-BAB6-2B4B-26514DC77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83B43-672F-1D06-0CD2-80A87E123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D7B5-14FE-4495-AD09-874BAD09AD0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D9925-810C-AB18-0FDF-28B015858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BE674-3366-41D6-7F85-244CCA9A7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A822-DB14-4F81-9855-B869F9DCA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25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D0051-A247-4B10-93B5-5FB0E4D87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B15ED9-1DAB-42C4-8A18-5C9B2174E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3A98D-AA2E-449F-8AA9-B94902A6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3F5E-621D-4EAA-9BCC-36146B307C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94E5E-EE06-47DE-BF22-6A9BFBFB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FE8D3-63A0-4567-8AF1-E52A00C6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E4D0-D0B7-4067-AF05-8D715ECC95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646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FB62A-0A6B-4C3F-A688-DBAC871FB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DAFE5-9292-4373-83DF-03F556BE1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249CA-8CEC-4AB6-A7EC-D1601E0C8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3F5E-621D-4EAA-9BCC-36146B307C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E2C19-74F5-42E9-9C28-1A5CE6056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73B1C-A0B0-4890-9C40-A05370DF3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E4D0-D0B7-4067-AF05-8D715ECC95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37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07930-299B-40E1-A687-CB7B787BB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58246-97CF-452D-BFE9-91E839E2B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352E1-8079-4CE0-A22F-5CDFCAF4E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3F5E-621D-4EAA-9BCC-36146B307C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52ECC-C738-40BF-B87B-6A43951C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A1826-F5B0-45F2-A7AB-33C4D287E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E4D0-D0B7-4067-AF05-8D715ECC95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83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A0FA-D0E9-421C-86CA-1027A3AEE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9D8DC-17E7-4F39-8246-90E4A17E47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7DF36-2334-4B7F-9F33-4B77A3C6E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A71C2-82C5-44CB-96A7-EDE8F930C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3F5E-621D-4EAA-9BCC-36146B307C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B4BE2-2483-4AFD-805E-6CAA0035C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C7469-4C8C-4835-BA74-C4DB36189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E4D0-D0B7-4067-AF05-8D715ECC95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45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BF294-1A7A-4B2C-8AFD-46858527A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1670F-4455-4679-AE73-4810402B5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EA865-F280-48AE-A9B4-CCE712172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B441F4-AF97-43D2-9BE5-BD3A0A66C7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782B4-1D7E-4CF7-A92A-EFFED5D99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F0F50E-7016-4A40-B2FE-DBEC1958A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3F5E-621D-4EAA-9BCC-36146B307C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F60670-38E9-46E8-A1CD-7CB0D2684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1528FA-3076-4007-9CAE-432AD41CF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E4D0-D0B7-4067-AF05-8D715ECC95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802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77961-45A0-43B9-BB28-80E068A39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3502B4-5BA8-4AA2-ACA9-9CD732CBD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3F5E-621D-4EAA-9BCC-36146B307C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B0D78-6E70-4A28-8439-5FB6157E3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1E8967-9A7B-4019-85F8-98C80EC44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E4D0-D0B7-4067-AF05-8D715ECC95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66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AF822A-073D-4A94-BF5D-7BA36CD47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3F5E-621D-4EAA-9BCC-36146B307C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7629E4-8A20-4FC3-AB47-61EA2D4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B1FE3-69DA-4C79-A019-9F81D204F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E4D0-D0B7-4067-AF05-8D715ECC95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931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B706E-D3D0-482B-842F-AC637A5E8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5C15D-7E42-4C68-89C5-FA0BD237F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634B2-0596-4150-B487-725645BF4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64B67-FB83-4474-ADD0-332DD4ECD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3F5E-621D-4EAA-9BCC-36146B307C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D8B4D-619F-4915-9732-93DEB770F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D6E24-E268-4941-8AA6-DDE06020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E4D0-D0B7-4067-AF05-8D715ECC95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5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4CA58-84A7-E586-372E-BB7E9756E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26EE0-D4DA-49BC-4103-3812EE009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B7C44-E1C4-740E-225E-36DBE9F7B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D7B5-14FE-4495-AD09-874BAD09AD0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FE85F-2F9E-C0F4-DBC6-D90EC60AC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F7CB3-2BDE-D217-905E-BF29CF744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A822-DB14-4F81-9855-B869F9DCA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21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3DDEB-1364-4289-B5E1-A0F6C4666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6EFA3A-FC68-4E30-81A6-7ADD089A5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F378F-1F33-4209-BEBF-1BAE2B90C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768258-104D-4801-990B-7D9CD6CA4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3F5E-621D-4EAA-9BCC-36146B307C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091B2-92F4-40F8-8B71-091ADAC05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BBDFC-95FB-4D21-A7C1-7D4ECE77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E4D0-D0B7-4067-AF05-8D715ECC95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36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37006-7C7E-4898-801F-C6AD458DB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377039-4D46-4BCC-9560-5E99CAE76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91B67-CC9B-4754-926B-84CCC145F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3F5E-621D-4EAA-9BCC-36146B307C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34644-C716-43E6-A598-EAF49CDAD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8D4EB-D396-4CF8-8DCB-E115BCEAF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E4D0-D0B7-4067-AF05-8D715ECC95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52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0B08A0-FC20-4F0D-9C13-6E6B74AD2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A7E9F6-91BA-43DF-A986-018C83A31D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82C6F-4111-448A-B790-2F1A42174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3F5E-621D-4EAA-9BCC-36146B307C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34173-76DF-47E1-8C5F-DE352DD08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CB9F7-F99A-4B53-B091-4E5E62A02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E4D0-D0B7-4067-AF05-8D715ECC95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480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F8F24-2344-9611-5A26-31D5558A1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2F3BC4-24E6-37F3-235A-7375D8FF1E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F3FE5-6ACC-27D7-C273-E90D3B24F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48D7B5-14FE-4495-AD09-874BAD09AD0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0A013-98D2-8EE8-AA4F-9CEC41ED5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C0B17-3218-E6E2-999A-35E11A899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2CA822-DB14-4F81-9855-B869F9DCAE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217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4CA58-84A7-E586-372E-BB7E9756E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26EE0-D4DA-49BC-4103-3812EE009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B7C44-E1C4-740E-225E-36DBE9F7B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48D7B5-14FE-4495-AD09-874BAD09AD0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FE85F-2F9E-C0F4-DBC6-D90EC60AC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F7CB3-2BDE-D217-905E-BF29CF744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2CA822-DB14-4F81-9855-B869F9DCAE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356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B730D-6B1A-E537-EBEA-F67CE2E51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53455-19C7-578C-3908-F3109F6FB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54EDC-8905-FAB9-2745-CF689358F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48D7B5-14FE-4495-AD09-874BAD09AD0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E53E5-313A-CCF6-7BE0-C3EAD54B6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84CDB-7A86-9276-96BF-1C58105DC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2CA822-DB14-4F81-9855-B869F9DCAE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644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5EF41-0155-AA50-3119-F4B077F6C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946E4-9A21-A984-F82C-8377EC1D8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E27DAA-5EE0-6923-0362-31857B897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7487C-E734-E2DD-45C5-80ED30B4F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48D7B5-14FE-4495-AD09-874BAD09AD0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7B073-D0D4-C82A-FAFD-B278B262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5D501-BE71-4EC2-0596-CC5F8774F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2CA822-DB14-4F81-9855-B869F9DCAE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152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2F36C-D085-55AE-DB36-E26684A7B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FD12E-4DE5-43A0-2571-E7C78F0F4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695345-CB97-77FE-2AAC-207C8175A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75939D-CB73-2ACB-81E7-AFE445D7A6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9C9DCE-BE60-18D3-317D-50CAC52FF9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136828-CA78-C5F4-7C7A-36D267097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48D7B5-14FE-4495-AD09-874BAD09AD0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F99217-0A19-DC7C-D2C7-446BE6A35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BA2313-422F-92FF-AD45-2B9E9DFCB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2CA822-DB14-4F81-9855-B869F9DCAE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893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869EF-D03B-E82D-2F6F-CE977580F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2A3E93-8CB1-CBBB-52A7-470BC703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48D7B5-14FE-4495-AD09-874BAD09AD0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5CFD71-124D-16A2-F2A5-32C005502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8C3E60-8E0C-7D71-2B1F-C90FB1BBF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2CA822-DB14-4F81-9855-B869F9DCAE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7069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294332-1A9E-2DC1-8891-0E16F2D0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48D7B5-14FE-4495-AD09-874BAD09AD0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B25DCE-8C26-E407-0DDE-D015DC563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2D50D5-CE3A-BFBF-E007-22AE7C15E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2CA822-DB14-4F81-9855-B869F9DCAE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49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B730D-6B1A-E537-EBEA-F67CE2E51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53455-19C7-578C-3908-F3109F6FB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54EDC-8905-FAB9-2745-CF689358F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D7B5-14FE-4495-AD09-874BAD09AD0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E53E5-313A-CCF6-7BE0-C3EAD54B6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84CDB-7A86-9276-96BF-1C58105DC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A822-DB14-4F81-9855-B869F9DCA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825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CDE31-F79B-CEC3-507E-95B3E509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85470-5CE8-5688-A521-E21E894EA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EB5AF-A4FA-2909-61BE-3F23DBE3B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C4BC6-3806-9E5D-00DA-BD7BCE4C2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48D7B5-14FE-4495-AD09-874BAD09AD0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73EF6-B316-F88D-9753-8E827E0A7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72B19-BE53-92F5-3307-8A173577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2CA822-DB14-4F81-9855-B869F9DCAE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644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4C1AC-1C32-1F21-90ED-BBD93782F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634366-198C-8A5C-A16C-9835C640E8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D47A09-68E1-967A-B09D-622EF1B97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28800C-AF84-E5A1-F7AC-71A7F7314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48D7B5-14FE-4495-AD09-874BAD09AD0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069B0-8324-6597-ACC5-361D2F7CB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60991-C4E2-C3DD-CB85-8B066AC6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2CA822-DB14-4F81-9855-B869F9DCAE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1602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EEACA-99DB-617F-3113-325E85F43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A7AC89-A54B-0F31-529E-C4F2F5762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F2977-6FCB-98EF-1E1B-09B7BD3E1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48D7B5-14FE-4495-AD09-874BAD09AD0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13278-51CD-33AB-DD97-EB84B8D43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881BB-8D5C-9807-4A1B-0ABF826EA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2CA822-DB14-4F81-9855-B869F9DCAE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3231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27FEFD-A4A2-B76A-5F81-6770F72F85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460F96-1F8E-BAB6-2B4B-26514DC77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83B43-672F-1D06-0CD2-80A87E123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48D7B5-14FE-4495-AD09-874BAD09AD0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D9925-810C-AB18-0FDF-28B015858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BE674-3366-41D6-7F85-244CCA9A7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2CA822-DB14-4F81-9855-B869F9DCAE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1363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17F3E-15AE-463F-9785-62FE21B7897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DD055C-02A5-4A3D-B6DD-4A0D6DEC5AC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3466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17F3E-15AE-463F-9785-62FE21B7897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DD055C-02A5-4A3D-B6DD-4A0D6DEC5AC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5608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17F3E-15AE-463F-9785-62FE21B7897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DD055C-02A5-4A3D-B6DD-4A0D6DEC5AC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4184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17F3E-15AE-463F-9785-62FE21B7897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DD055C-02A5-4A3D-B6DD-4A0D6DEC5AC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6933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17F3E-15AE-463F-9785-62FE21B7897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DD055C-02A5-4A3D-B6DD-4A0D6DEC5AC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193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17F3E-15AE-463F-9785-62FE21B7897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DD055C-02A5-4A3D-B6DD-4A0D6DEC5AC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42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5EF41-0155-AA50-3119-F4B077F6C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946E4-9A21-A984-F82C-8377EC1D8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E27DAA-5EE0-6923-0362-31857B897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7487C-E734-E2DD-45C5-80ED30B4F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D7B5-14FE-4495-AD09-874BAD09AD0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7B073-D0D4-C82A-FAFD-B278B262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5D501-BE71-4EC2-0596-CC5F8774F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A822-DB14-4F81-9855-B869F9DCA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969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17F3E-15AE-463F-9785-62FE21B7897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DD055C-02A5-4A3D-B6DD-4A0D6DEC5AC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9649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17F3E-15AE-463F-9785-62FE21B7897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DD055C-02A5-4A3D-B6DD-4A0D6DEC5AC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5542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17F3E-15AE-463F-9785-62FE21B7897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DD055C-02A5-4A3D-B6DD-4A0D6DEC5AC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4536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17F3E-15AE-463F-9785-62FE21B7897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DD055C-02A5-4A3D-B6DD-4A0D6DEC5AC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6639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17F3E-15AE-463F-9785-62FE21B7897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DD055C-02A5-4A3D-B6DD-4A0D6DEC5AC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0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2F36C-D085-55AE-DB36-E26684A7B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FD12E-4DE5-43A0-2571-E7C78F0F4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695345-CB97-77FE-2AAC-207C8175A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75939D-CB73-2ACB-81E7-AFE445D7A6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9C9DCE-BE60-18D3-317D-50CAC52FF9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136828-CA78-C5F4-7C7A-36D267097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D7B5-14FE-4495-AD09-874BAD09AD0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F99217-0A19-DC7C-D2C7-446BE6A35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BA2313-422F-92FF-AD45-2B9E9DFCB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A822-DB14-4F81-9855-B869F9DCA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9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869EF-D03B-E82D-2F6F-CE977580F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2A3E93-8CB1-CBBB-52A7-470BC703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D7B5-14FE-4495-AD09-874BAD09AD0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5CFD71-124D-16A2-F2A5-32C005502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8C3E60-8E0C-7D71-2B1F-C90FB1BBF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A822-DB14-4F81-9855-B869F9DCA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3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294332-1A9E-2DC1-8891-0E16F2D0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D7B5-14FE-4495-AD09-874BAD09AD0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B25DCE-8C26-E407-0DDE-D015DC563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2D50D5-CE3A-BFBF-E007-22AE7C15E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A822-DB14-4F81-9855-B869F9DCA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7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CDE31-F79B-CEC3-507E-95B3E509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85470-5CE8-5688-A521-E21E894EA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EB5AF-A4FA-2909-61BE-3F23DBE3B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C4BC6-3806-9E5D-00DA-BD7BCE4C2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D7B5-14FE-4495-AD09-874BAD09AD0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73EF6-B316-F88D-9753-8E827E0A7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72B19-BE53-92F5-3307-8A173577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A822-DB14-4F81-9855-B869F9DCA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9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4C1AC-1C32-1F21-90ED-BBD93782F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634366-198C-8A5C-A16C-9835C640E8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D47A09-68E1-967A-B09D-622EF1B97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28800C-AF84-E5A1-F7AC-71A7F7314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D7B5-14FE-4495-AD09-874BAD09AD0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069B0-8324-6597-ACC5-361D2F7CB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60991-C4E2-C3DD-CB85-8B066AC6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A822-DB14-4F81-9855-B869F9DCA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674434-C95D-020E-0006-B63C46EBA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E116B-1334-3729-0C38-DA166A3E9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0D39E-561D-271A-C008-4F3F32BD3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8D7B5-14FE-4495-AD09-874BAD09AD0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9FAA9-85D2-0F1C-C215-61581366E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F2D9F-2FC9-7453-EDA4-2205C8F95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CA822-DB14-4F81-9855-B869F9DCA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9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B74E7C-97C1-407C-95E2-20CF9323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A1E0C-347F-4001-B96D-6FDC3B488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1D5C1-63A5-4249-8BE8-9AEE7FB570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33F5E-621D-4EAA-9BCC-36146B307C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51ED8-4224-4B43-951E-6D464ADFC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A5D8A-1E3A-4CD2-9ADB-C19AFBFDF2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EE4D0-D0B7-4067-AF05-8D715ECC95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01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674434-C95D-020E-0006-B63C46EBA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E116B-1334-3729-0C38-DA166A3E9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0D39E-561D-271A-C008-4F3F32BD3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48D7B5-14FE-4495-AD09-874BAD09AD0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9FAA9-85D2-0F1C-C215-61581366E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F2D9F-2FC9-7453-EDA4-2205C8F95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2CA822-DB14-4F81-9855-B869F9DCAE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56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871">
              <a:srgbClr val="92D050"/>
            </a:gs>
            <a:gs pos="88172">
              <a:srgbClr val="92D050"/>
            </a:gs>
            <a:gs pos="44000">
              <a:srgbClr val="A4D580"/>
            </a:gs>
            <a:gs pos="4000">
              <a:schemeClr val="accent1">
                <a:lumMod val="0"/>
                <a:lumOff val="100000"/>
                <a:alpha val="77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17F3E-15AE-463F-9785-62FE21B7897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DD055C-02A5-4A3D-B6DD-4A0D6DEC5AC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66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06" y="2291825"/>
            <a:ext cx="4097856" cy="4325515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-2358027">
            <a:off x="12049384" y="-5792948"/>
            <a:ext cx="6579069" cy="22439088"/>
            <a:chOff x="0" y="0"/>
            <a:chExt cx="1732759" cy="5909883"/>
          </a:xfrm>
          <a:solidFill>
            <a:srgbClr val="00B0F0"/>
          </a:solidFill>
        </p:grpSpPr>
        <p:sp>
          <p:nvSpPr>
            <p:cNvPr id="6" name="Freeform 4"/>
            <p:cNvSpPr/>
            <p:nvPr/>
          </p:nvSpPr>
          <p:spPr>
            <a:xfrm>
              <a:off x="0" y="0"/>
              <a:ext cx="1732759" cy="5909883"/>
            </a:xfrm>
            <a:custGeom>
              <a:avLst/>
              <a:gdLst/>
              <a:ahLst/>
              <a:cxnLst/>
              <a:rect l="l" t="t" r="r" b="b"/>
              <a:pathLst>
                <a:path w="1732759" h="5909883">
                  <a:moveTo>
                    <a:pt x="0" y="0"/>
                  </a:moveTo>
                  <a:lnTo>
                    <a:pt x="1732759" y="0"/>
                  </a:lnTo>
                  <a:lnTo>
                    <a:pt x="1732759" y="5909883"/>
                  </a:lnTo>
                  <a:lnTo>
                    <a:pt x="0" y="5909883"/>
                  </a:lnTo>
                  <a:close/>
                </a:path>
              </a:pathLst>
            </a:custGeom>
            <a:grpFill/>
          </p:spPr>
        </p:sp>
        <p:sp>
          <p:nvSpPr>
            <p:cNvPr id="7" name="TextBox 5"/>
            <p:cNvSpPr txBox="1"/>
            <p:nvPr/>
          </p:nvSpPr>
          <p:spPr>
            <a:xfrm>
              <a:off x="0" y="19050"/>
              <a:ext cx="1732759" cy="58908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8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6"/>
          <p:cNvGrpSpPr/>
          <p:nvPr/>
        </p:nvGrpSpPr>
        <p:grpSpPr>
          <a:xfrm rot="-2880893">
            <a:off x="10348435" y="-4931017"/>
            <a:ext cx="6243456" cy="13753947"/>
            <a:chOff x="0" y="0"/>
            <a:chExt cx="1644367" cy="3622439"/>
          </a:xfrm>
          <a:solidFill>
            <a:schemeClr val="accent6">
              <a:lumMod val="40000"/>
              <a:lumOff val="60000"/>
            </a:schemeClr>
          </a:solidFill>
          <a:effectLst>
            <a:reflection stA="77000" endPos="65000" dist="50800" dir="5400000" sy="-100000" algn="bl" rotWithShape="0"/>
          </a:effectLst>
        </p:grpSpPr>
        <p:sp>
          <p:nvSpPr>
            <p:cNvPr id="9" name="Freeform 7"/>
            <p:cNvSpPr/>
            <p:nvPr/>
          </p:nvSpPr>
          <p:spPr>
            <a:xfrm>
              <a:off x="0" y="0"/>
              <a:ext cx="1644367" cy="3622439"/>
            </a:xfrm>
            <a:custGeom>
              <a:avLst/>
              <a:gdLst/>
              <a:ahLst/>
              <a:cxnLst/>
              <a:rect l="l" t="t" r="r" b="b"/>
              <a:pathLst>
                <a:path w="1644367" h="3622439">
                  <a:moveTo>
                    <a:pt x="0" y="0"/>
                  </a:moveTo>
                  <a:lnTo>
                    <a:pt x="1644367" y="0"/>
                  </a:lnTo>
                  <a:lnTo>
                    <a:pt x="1644367" y="3622439"/>
                  </a:lnTo>
                  <a:lnTo>
                    <a:pt x="0" y="3622439"/>
                  </a:lnTo>
                  <a:close/>
                </a:path>
              </a:pathLst>
            </a:custGeom>
            <a:grpFill/>
          </p:spPr>
        </p:sp>
        <p:sp>
          <p:nvSpPr>
            <p:cNvPr id="10" name="TextBox 8"/>
            <p:cNvSpPr txBox="1"/>
            <p:nvPr/>
          </p:nvSpPr>
          <p:spPr>
            <a:xfrm>
              <a:off x="0" y="19050"/>
              <a:ext cx="1644367" cy="360338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8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6060140" y="863812"/>
            <a:ext cx="5989834" cy="5753528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" name="Group 9"/>
          <p:cNvGrpSpPr/>
          <p:nvPr/>
        </p:nvGrpSpPr>
        <p:grpSpPr>
          <a:xfrm>
            <a:off x="5596520" y="1107614"/>
            <a:ext cx="7246326" cy="5784607"/>
            <a:chOff x="11016" y="74887"/>
            <a:chExt cx="725584" cy="73367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Freeform 10"/>
            <p:cNvSpPr/>
            <p:nvPr/>
          </p:nvSpPr>
          <p:spPr>
            <a:xfrm>
              <a:off x="11016" y="74887"/>
              <a:ext cx="611433" cy="73367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sp>
        <p:sp>
          <p:nvSpPr>
            <p:cNvPr id="13" name="TextBox 11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8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72025" y="187476"/>
            <a:ext cx="6015789" cy="954107"/>
          </a:xfrm>
          <a:prstGeom prst="rect">
            <a:avLst/>
          </a:prstGeom>
          <a:noFill/>
          <a:effectLst>
            <a:reflection blurRad="101600" stA="50000" endA="300" endPos="55000" dir="5400000" sy="-100000" algn="bl" rotWithShape="0"/>
          </a:effectLst>
          <a:scene3d>
            <a:camera prst="orthographicFront">
              <a:rot lat="0" lon="1800000" rev="0"/>
            </a:camera>
            <a:lightRig rig="threePt" dir="t"/>
          </a:scene3d>
          <a:sp3d>
            <a:bevelT w="101600" prst="riblet"/>
            <a:bevelB prst="relaxedInse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dirty="0" smtClean="0">
                <a:ln>
                  <a:gradFill>
                    <a:gsLst>
                      <a:gs pos="57000">
                        <a:srgbClr val="FF0000"/>
                      </a:gs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70AD47"/>
                </a:solidFill>
                <a:effectLst>
                  <a:reflection stA="45000" endPos="2000" dist="50800" dir="5400000" sy="-100000" algn="bl" rotWithShape="0"/>
                </a:effectLst>
                <a:latin typeface="Arial" panose="020B0604020202020204" pitchFamily="34" charset="0"/>
              </a:rPr>
              <a:t>8 BÀI TUYỂN DỤNG CARE FOR VIỆT NAM</a:t>
            </a:r>
            <a:endParaRPr kumimoji="0" lang="vi-VN" sz="2800" b="1" i="0" u="none" strike="noStrike" kern="1200" cap="none" spc="0" normalizeH="0" baseline="0" noProof="0" dirty="0" smtClean="0">
              <a:ln>
                <a:gradFill>
                  <a:gsLst>
                    <a:gs pos="57000">
                      <a:srgbClr val="FF0000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rgbClr val="70AD47"/>
              </a:solidFill>
              <a:effectLst>
                <a:reflection stA="45000" endPos="2000" dist="50800" dir="5400000" sy="-100000" algn="bl" rotWithShape="0"/>
              </a:effectLst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646" t="9167" r="12530" b="9809"/>
          <a:stretch/>
        </p:blipFill>
        <p:spPr>
          <a:xfrm>
            <a:off x="6487814" y="2398282"/>
            <a:ext cx="4500979" cy="2778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32629" y="12681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1373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8576" y="4767013"/>
            <a:ext cx="6163734" cy="20909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14914" y="928722"/>
            <a:ext cx="2962235" cy="19584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8576" y="918715"/>
            <a:ext cx="3308531" cy="1948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177149" y="916626"/>
            <a:ext cx="3003109" cy="19524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9195165" y="923910"/>
            <a:ext cx="2943422" cy="19441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8878" y="2879682"/>
            <a:ext cx="3203704" cy="18975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211036" y="2877287"/>
            <a:ext cx="2973606" cy="18884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195479" y="2869769"/>
            <a:ext cx="2975154" cy="19134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9190096" y="2845317"/>
            <a:ext cx="2953560" cy="19362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232682" y="938242"/>
            <a:ext cx="826439" cy="42937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GĐ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250125" y="961230"/>
            <a:ext cx="826439" cy="429370"/>
          </a:xfrm>
          <a:prstGeom prst="ellipse">
            <a:avLst/>
          </a:prstGeom>
          <a:solidFill>
            <a:srgbClr val="E424B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Calibri" panose="020F0502020204030204"/>
              </a:rPr>
              <a:t>GĐ </a:t>
            </a:r>
            <a:r>
              <a:rPr lang="vi-VN" sz="1200" b="1" dirty="0">
                <a:solidFill>
                  <a:prstClr val="white"/>
                </a:solidFill>
                <a:latin typeface="Arial" panose="020B0604020202020204" pitchFamily="34" charset="0"/>
              </a:rPr>
              <a:t>2</a:t>
            </a:r>
            <a:r>
              <a:rPr lang="en-US" sz="1400" b="1" dirty="0">
                <a:solidFill>
                  <a:prstClr val="white"/>
                </a:solidFill>
                <a:latin typeface="Calibri" panose="020F0502020204030204"/>
              </a:rPr>
              <a:t>SAO</a:t>
            </a:r>
          </a:p>
        </p:txBody>
      </p:sp>
      <p:sp>
        <p:nvSpPr>
          <p:cNvPr id="25" name="Oval 24"/>
          <p:cNvSpPr/>
          <p:nvPr/>
        </p:nvSpPr>
        <p:spPr>
          <a:xfrm>
            <a:off x="4547731" y="1020948"/>
            <a:ext cx="826439" cy="429370"/>
          </a:xfrm>
          <a:prstGeom prst="ellipse">
            <a:avLst/>
          </a:prstGeom>
          <a:solidFill>
            <a:srgbClr val="E424B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00" b="1" dirty="0">
                <a:solidFill>
                  <a:prstClr val="white"/>
                </a:solidFill>
                <a:latin typeface="Arial" panose="020B0604020202020204" pitchFamily="34" charset="0"/>
              </a:rPr>
              <a:t>GĐ 1SAO</a:t>
            </a:r>
            <a:endParaRPr lang="en-US" sz="11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246164" y="963288"/>
            <a:ext cx="826439" cy="429370"/>
          </a:xfrm>
          <a:prstGeom prst="ellipse">
            <a:avLst/>
          </a:prstGeom>
          <a:solidFill>
            <a:srgbClr val="E424B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solidFill>
                  <a:prstClr val="white"/>
                </a:solidFill>
                <a:latin typeface="Arial" panose="020B0604020202020204" pitchFamily="34" charset="0"/>
              </a:rPr>
              <a:t>GĐ 2SV</a:t>
            </a:r>
            <a:endParaRPr lang="en-US" sz="12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976275" y="4847150"/>
            <a:ext cx="826439" cy="429370"/>
          </a:xfrm>
          <a:prstGeom prst="ellipse">
            <a:avLst/>
          </a:prstGeom>
          <a:solidFill>
            <a:srgbClr val="A52E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solidFill>
                  <a:prstClr val="white"/>
                </a:solidFill>
                <a:latin typeface="Arial" panose="020B0604020202020204" pitchFamily="34" charset="0"/>
              </a:rPr>
              <a:t>GĐ 5SV</a:t>
            </a:r>
            <a:endParaRPr lang="en-US" sz="12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756539" y="4867175"/>
            <a:ext cx="826439" cy="537995"/>
          </a:xfrm>
          <a:prstGeom prst="ellipse">
            <a:avLst/>
          </a:prstGeom>
          <a:solidFill>
            <a:srgbClr val="A52E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solidFill>
                  <a:prstClr val="white"/>
                </a:solidFill>
                <a:latin typeface="Arial" panose="020B0604020202020204" pitchFamily="34" charset="0"/>
              </a:rPr>
              <a:t>GĐ 5S</a:t>
            </a:r>
            <a:endParaRPr lang="en-US" sz="12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251709" y="2887126"/>
            <a:ext cx="826439" cy="412009"/>
          </a:xfrm>
          <a:prstGeom prst="ellipse">
            <a:avLst/>
          </a:prstGeom>
          <a:solidFill>
            <a:srgbClr val="E424B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solidFill>
                  <a:prstClr val="white"/>
                </a:solidFill>
                <a:latin typeface="Arial" panose="020B0604020202020204" pitchFamily="34" charset="0"/>
              </a:rPr>
              <a:t>GĐ 4SV</a:t>
            </a:r>
            <a:endParaRPr lang="en-US" sz="12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136764" y="2849310"/>
            <a:ext cx="909911" cy="492926"/>
          </a:xfrm>
          <a:prstGeom prst="ellipse">
            <a:avLst/>
          </a:prstGeom>
          <a:solidFill>
            <a:srgbClr val="E424B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solidFill>
                  <a:prstClr val="white"/>
                </a:solidFill>
                <a:latin typeface="Arial" panose="020B0604020202020204" pitchFamily="34" charset="0"/>
              </a:rPr>
              <a:t>GĐ 4S</a:t>
            </a:r>
            <a:endParaRPr lang="en-US" sz="12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349336" y="2911685"/>
            <a:ext cx="826439" cy="429370"/>
          </a:xfrm>
          <a:prstGeom prst="ellipse">
            <a:avLst/>
          </a:prstGeom>
          <a:solidFill>
            <a:srgbClr val="E424B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solidFill>
                  <a:prstClr val="white"/>
                </a:solidFill>
                <a:latin typeface="Arial" panose="020B0604020202020204" pitchFamily="34" charset="0"/>
              </a:rPr>
              <a:t>GĐ 3SV</a:t>
            </a:r>
            <a:endParaRPr lang="en-US" sz="12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137965" y="2919686"/>
            <a:ext cx="826439" cy="429370"/>
          </a:xfrm>
          <a:prstGeom prst="ellipse">
            <a:avLst/>
          </a:prstGeom>
          <a:solidFill>
            <a:srgbClr val="E424B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solidFill>
                  <a:prstClr val="white"/>
                </a:solidFill>
                <a:latin typeface="Arial" panose="020B0604020202020204" pitchFamily="34" charset="0"/>
              </a:rPr>
              <a:t>GĐ 3S</a:t>
            </a:r>
            <a:endParaRPr lang="en-US" sz="12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772735" y="1533700"/>
            <a:ext cx="693793" cy="42937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prstClr val="white"/>
                </a:solidFill>
                <a:latin typeface="Arial" panose="020B0604020202020204" pitchFamily="34" charset="0"/>
              </a:rPr>
              <a:t>TP</a:t>
            </a: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00895" y="1527899"/>
            <a:ext cx="702112" cy="42937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prstClr val="white"/>
                </a:solidFill>
                <a:latin typeface="Arial" panose="020B0604020202020204" pitchFamily="34" charset="0"/>
              </a:rPr>
              <a:t>TP</a:t>
            </a: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976695" y="1662878"/>
            <a:ext cx="693793" cy="42937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prstClr val="white"/>
                </a:solidFill>
                <a:latin typeface="Arial" panose="020B0604020202020204" pitchFamily="34" charset="0"/>
              </a:rPr>
              <a:t>GĐ</a:t>
            </a:r>
            <a:endParaRPr lang="en-US" sz="1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251804" y="1663596"/>
            <a:ext cx="693793" cy="42937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prstClr val="white"/>
                </a:solidFill>
                <a:latin typeface="Arial" panose="020B0604020202020204" pitchFamily="34" charset="0"/>
              </a:rPr>
              <a:t>GĐ</a:t>
            </a:r>
            <a:endParaRPr lang="en-US" sz="1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0374143" y="1641888"/>
            <a:ext cx="645874" cy="42937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 dirty="0">
                <a:solidFill>
                  <a:prstClr val="white"/>
                </a:solidFill>
                <a:latin typeface="Arial" panose="020B0604020202020204" pitchFamily="34" charset="0"/>
              </a:rPr>
              <a:t>GĐ</a:t>
            </a:r>
            <a:endParaRPr lang="en-US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9548592" y="1615297"/>
            <a:ext cx="692637" cy="413427"/>
          </a:xfrm>
          <a:prstGeom prst="ellipse">
            <a:avLst/>
          </a:prstGeom>
          <a:solidFill>
            <a:srgbClr val="E424B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" dirty="0">
                <a:solidFill>
                  <a:prstClr val="white"/>
                </a:solidFill>
                <a:latin typeface="Arial" panose="020B0604020202020204" pitchFamily="34" charset="0"/>
              </a:rPr>
              <a:t>GĐ SAO</a:t>
            </a:r>
            <a:endParaRPr lang="en-US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948740" y="1614857"/>
            <a:ext cx="693793" cy="42937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prstClr val="white"/>
                </a:solidFill>
                <a:latin typeface="Arial" panose="020B0604020202020204" pitchFamily="34" charset="0"/>
              </a:rPr>
              <a:t>GĐ</a:t>
            </a:r>
            <a:endParaRPr lang="en-US" sz="1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6734002" y="1570691"/>
            <a:ext cx="693793" cy="42937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prstClr val="white"/>
                </a:solidFill>
                <a:latin typeface="Arial" panose="020B0604020202020204" pitchFamily="34" charset="0"/>
              </a:rPr>
              <a:t>GĐ</a:t>
            </a:r>
            <a:endParaRPr lang="en-US" sz="1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1072603" y="1635770"/>
            <a:ext cx="645874" cy="42937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 dirty="0">
                <a:solidFill>
                  <a:prstClr val="white"/>
                </a:solidFill>
                <a:latin typeface="Arial" panose="020B0604020202020204" pitchFamily="34" charset="0"/>
              </a:rPr>
              <a:t>GĐ</a:t>
            </a:r>
            <a:endParaRPr lang="en-US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2126976" y="3498575"/>
            <a:ext cx="645874" cy="42937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 dirty="0">
                <a:solidFill>
                  <a:prstClr val="white"/>
                </a:solidFill>
                <a:latin typeface="Arial" panose="020B0604020202020204" pitchFamily="34" charset="0"/>
              </a:rPr>
              <a:t>GĐ</a:t>
            </a:r>
            <a:endParaRPr lang="en-US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195679" y="3521264"/>
            <a:ext cx="645874" cy="42937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 dirty="0">
                <a:solidFill>
                  <a:prstClr val="white"/>
                </a:solidFill>
                <a:latin typeface="Arial" panose="020B0604020202020204" pitchFamily="34" charset="0"/>
              </a:rPr>
              <a:t>GĐ</a:t>
            </a:r>
            <a:endParaRPr lang="en-US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02942" y="3521264"/>
            <a:ext cx="645874" cy="429370"/>
          </a:xfrm>
          <a:prstGeom prst="ellipse">
            <a:avLst/>
          </a:prstGeom>
          <a:solidFill>
            <a:srgbClr val="E424B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000" dirty="0">
                <a:solidFill>
                  <a:prstClr val="white"/>
                </a:solidFill>
                <a:latin typeface="Arial" panose="020B0604020202020204" pitchFamily="34" charset="0"/>
              </a:rPr>
              <a:t>GĐ SAO</a:t>
            </a:r>
            <a:endParaRPr lang="en-US" sz="1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3437066" y="3499649"/>
            <a:ext cx="567825" cy="479202"/>
          </a:xfrm>
          <a:prstGeom prst="ellipse">
            <a:avLst/>
          </a:prstGeom>
          <a:solidFill>
            <a:srgbClr val="E424B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" dirty="0">
                <a:solidFill>
                  <a:prstClr val="white"/>
                </a:solidFill>
                <a:latin typeface="Arial" panose="020B0604020202020204" pitchFamily="34" charset="0"/>
              </a:rPr>
              <a:t>GĐ SAO</a:t>
            </a:r>
            <a:endParaRPr lang="en-US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4813739" y="3520136"/>
            <a:ext cx="556897" cy="470544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000" dirty="0">
                <a:solidFill>
                  <a:prstClr val="white"/>
                </a:solidFill>
                <a:latin typeface="Arial" panose="020B0604020202020204" pitchFamily="34" charset="0"/>
              </a:rPr>
              <a:t>GĐ</a:t>
            </a:r>
            <a:endParaRPr lang="en-US" sz="1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233627" y="3422810"/>
            <a:ext cx="515524" cy="519929"/>
          </a:xfrm>
          <a:prstGeom prst="ellipse">
            <a:avLst/>
          </a:prstGeom>
          <a:solidFill>
            <a:srgbClr val="E424B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" dirty="0">
                <a:solidFill>
                  <a:prstClr val="white"/>
                </a:solidFill>
                <a:latin typeface="Arial" panose="020B0604020202020204" pitchFamily="34" charset="0"/>
              </a:rPr>
              <a:t>GĐ S</a:t>
            </a:r>
            <a:endParaRPr lang="en-US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7438140" y="3490527"/>
            <a:ext cx="482545" cy="47498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" dirty="0">
                <a:solidFill>
                  <a:prstClr val="white"/>
                </a:solidFill>
                <a:latin typeface="Arial" panose="020B0604020202020204" pitchFamily="34" charset="0"/>
              </a:rPr>
              <a:t>GĐ</a:t>
            </a:r>
            <a:endParaRPr lang="en-US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 flipH="1">
            <a:off x="1166057" y="1372031"/>
            <a:ext cx="451563" cy="1767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23" idx="4"/>
          </p:cNvCxnSpPr>
          <p:nvPr/>
        </p:nvCxnSpPr>
        <p:spPr>
          <a:xfrm>
            <a:off x="1645902" y="1367612"/>
            <a:ext cx="455032" cy="1807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38" idx="0"/>
            <a:endCxn id="26" idx="4"/>
          </p:cNvCxnSpPr>
          <p:nvPr/>
        </p:nvCxnSpPr>
        <p:spPr>
          <a:xfrm flipH="1" flipV="1">
            <a:off x="10659384" y="1392658"/>
            <a:ext cx="37696" cy="2492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1535724" y="3365099"/>
            <a:ext cx="757588" cy="1901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26" idx="4"/>
          </p:cNvCxnSpPr>
          <p:nvPr/>
        </p:nvCxnSpPr>
        <p:spPr>
          <a:xfrm flipH="1">
            <a:off x="9894910" y="1392658"/>
            <a:ext cx="764474" cy="2190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endCxn id="43" idx="0"/>
          </p:cNvCxnSpPr>
          <p:nvPr/>
        </p:nvCxnSpPr>
        <p:spPr>
          <a:xfrm>
            <a:off x="10766280" y="1385331"/>
            <a:ext cx="629260" cy="2504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7142009" y="1356342"/>
            <a:ext cx="593510" cy="2405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656857" y="1381927"/>
            <a:ext cx="561745" cy="2405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35" idx="0"/>
            <a:endCxn id="25" idx="4"/>
          </p:cNvCxnSpPr>
          <p:nvPr/>
        </p:nvCxnSpPr>
        <p:spPr>
          <a:xfrm flipV="1">
            <a:off x="4323592" y="1450318"/>
            <a:ext cx="637359" cy="2125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25" idx="4"/>
            <a:endCxn id="36" idx="0"/>
          </p:cNvCxnSpPr>
          <p:nvPr/>
        </p:nvCxnSpPr>
        <p:spPr>
          <a:xfrm>
            <a:off x="4960950" y="1450318"/>
            <a:ext cx="637750" cy="2132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endCxn id="45" idx="0"/>
          </p:cNvCxnSpPr>
          <p:nvPr/>
        </p:nvCxnSpPr>
        <p:spPr>
          <a:xfrm>
            <a:off x="1507903" y="3264996"/>
            <a:ext cx="10713" cy="2562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31" idx="4"/>
            <a:endCxn id="449" idx="1"/>
          </p:cNvCxnSpPr>
          <p:nvPr/>
        </p:nvCxnSpPr>
        <p:spPr>
          <a:xfrm>
            <a:off x="4762556" y="3341055"/>
            <a:ext cx="815018" cy="2273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endCxn id="32" idx="4"/>
          </p:cNvCxnSpPr>
          <p:nvPr/>
        </p:nvCxnSpPr>
        <p:spPr>
          <a:xfrm flipV="1">
            <a:off x="658507" y="3349056"/>
            <a:ext cx="892678" cy="1972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 flipV="1">
            <a:off x="7647451" y="3315330"/>
            <a:ext cx="28885" cy="2973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endCxn id="509" idx="1"/>
          </p:cNvCxnSpPr>
          <p:nvPr/>
        </p:nvCxnSpPr>
        <p:spPr>
          <a:xfrm>
            <a:off x="7653528" y="3364992"/>
            <a:ext cx="415453" cy="1883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30" idx="4"/>
          </p:cNvCxnSpPr>
          <p:nvPr/>
        </p:nvCxnSpPr>
        <p:spPr>
          <a:xfrm>
            <a:off x="7591720" y="3342236"/>
            <a:ext cx="1185825" cy="2468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4540581" y="3330772"/>
            <a:ext cx="230219" cy="1935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endCxn id="50" idx="1"/>
          </p:cNvCxnSpPr>
          <p:nvPr/>
        </p:nvCxnSpPr>
        <p:spPr>
          <a:xfrm>
            <a:off x="4812183" y="3349056"/>
            <a:ext cx="83112" cy="2399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endCxn id="31" idx="4"/>
          </p:cNvCxnSpPr>
          <p:nvPr/>
        </p:nvCxnSpPr>
        <p:spPr>
          <a:xfrm flipV="1">
            <a:off x="3811209" y="3341055"/>
            <a:ext cx="951347" cy="197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endCxn id="30" idx="4"/>
          </p:cNvCxnSpPr>
          <p:nvPr/>
        </p:nvCxnSpPr>
        <p:spPr>
          <a:xfrm flipV="1">
            <a:off x="7155402" y="3342236"/>
            <a:ext cx="436318" cy="2798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>
            <a:endCxn id="30" idx="4"/>
          </p:cNvCxnSpPr>
          <p:nvPr/>
        </p:nvCxnSpPr>
        <p:spPr>
          <a:xfrm flipV="1">
            <a:off x="6678554" y="3342236"/>
            <a:ext cx="913166" cy="1784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10704925" y="3300170"/>
            <a:ext cx="503671" cy="2483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endCxn id="29" idx="4"/>
          </p:cNvCxnSpPr>
          <p:nvPr/>
        </p:nvCxnSpPr>
        <p:spPr>
          <a:xfrm flipV="1">
            <a:off x="10045573" y="3299135"/>
            <a:ext cx="619356" cy="280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flipH="1" flipV="1">
            <a:off x="10718094" y="3323400"/>
            <a:ext cx="236636" cy="3169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10619118" y="3288540"/>
            <a:ext cx="1164005" cy="2553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endCxn id="28" idx="4"/>
          </p:cNvCxnSpPr>
          <p:nvPr/>
        </p:nvCxnSpPr>
        <p:spPr>
          <a:xfrm flipV="1">
            <a:off x="2434335" y="5405170"/>
            <a:ext cx="735424" cy="1322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V="1">
            <a:off x="1235691" y="5415666"/>
            <a:ext cx="1855380" cy="1829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flipV="1">
            <a:off x="9620063" y="3308164"/>
            <a:ext cx="1038612" cy="2336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>
            <a:endCxn id="29" idx="4"/>
          </p:cNvCxnSpPr>
          <p:nvPr/>
        </p:nvCxnSpPr>
        <p:spPr>
          <a:xfrm flipV="1">
            <a:off x="10488670" y="3299135"/>
            <a:ext cx="176259" cy="269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>
            <a:endCxn id="27" idx="4"/>
          </p:cNvCxnSpPr>
          <p:nvPr/>
        </p:nvCxnSpPr>
        <p:spPr>
          <a:xfrm flipV="1">
            <a:off x="6655449" y="5276520"/>
            <a:ext cx="1734046" cy="2334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3240599" y="5397808"/>
            <a:ext cx="1379306" cy="2501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flipH="1" flipV="1">
            <a:off x="3170361" y="5507204"/>
            <a:ext cx="704" cy="1992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>
            <a:stCxn id="28" idx="4"/>
            <a:endCxn id="558" idx="1"/>
          </p:cNvCxnSpPr>
          <p:nvPr/>
        </p:nvCxnSpPr>
        <p:spPr>
          <a:xfrm>
            <a:off x="3169759" y="5405170"/>
            <a:ext cx="2207787" cy="2384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>
            <a:endCxn id="28" idx="4"/>
          </p:cNvCxnSpPr>
          <p:nvPr/>
        </p:nvCxnSpPr>
        <p:spPr>
          <a:xfrm flipV="1">
            <a:off x="449848" y="5405170"/>
            <a:ext cx="2719911" cy="212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>
            <a:endCxn id="556" idx="0"/>
          </p:cNvCxnSpPr>
          <p:nvPr/>
        </p:nvCxnSpPr>
        <p:spPr>
          <a:xfrm>
            <a:off x="3194055" y="5391059"/>
            <a:ext cx="823627" cy="1802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stCxn id="575" idx="0"/>
            <a:endCxn id="27" idx="4"/>
          </p:cNvCxnSpPr>
          <p:nvPr/>
        </p:nvCxnSpPr>
        <p:spPr>
          <a:xfrm flipH="1" flipV="1">
            <a:off x="8389495" y="5276520"/>
            <a:ext cx="485251" cy="2810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V="1">
            <a:off x="8269440" y="5266779"/>
            <a:ext cx="120055" cy="2752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>
            <a:endCxn id="27" idx="4"/>
          </p:cNvCxnSpPr>
          <p:nvPr/>
        </p:nvCxnSpPr>
        <p:spPr>
          <a:xfrm flipV="1">
            <a:off x="7720501" y="5276520"/>
            <a:ext cx="668994" cy="2827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flipV="1">
            <a:off x="7077083" y="5300937"/>
            <a:ext cx="1215727" cy="2835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1" name="Oval 440"/>
          <p:cNvSpPr/>
          <p:nvPr/>
        </p:nvSpPr>
        <p:spPr>
          <a:xfrm>
            <a:off x="4118752" y="3497884"/>
            <a:ext cx="567825" cy="506416"/>
          </a:xfrm>
          <a:prstGeom prst="ellipse">
            <a:avLst/>
          </a:prstGeom>
          <a:solidFill>
            <a:srgbClr val="E424B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" dirty="0">
                <a:solidFill>
                  <a:prstClr val="white"/>
                </a:solidFill>
                <a:latin typeface="Arial" panose="020B0604020202020204" pitchFamily="34" charset="0"/>
              </a:rPr>
              <a:t>GĐ SAO</a:t>
            </a:r>
            <a:endParaRPr lang="en-US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9" name="Oval 448"/>
          <p:cNvSpPr/>
          <p:nvPr/>
        </p:nvSpPr>
        <p:spPr>
          <a:xfrm>
            <a:off x="5498455" y="3494237"/>
            <a:ext cx="540256" cy="506416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000" dirty="0">
                <a:solidFill>
                  <a:prstClr val="white"/>
                </a:solidFill>
                <a:latin typeface="Arial" panose="020B0604020202020204" pitchFamily="34" charset="0"/>
              </a:rPr>
              <a:t>GĐ</a:t>
            </a:r>
            <a:endParaRPr lang="en-US" sz="1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7" name="Oval 466"/>
          <p:cNvSpPr/>
          <p:nvPr/>
        </p:nvSpPr>
        <p:spPr>
          <a:xfrm>
            <a:off x="6910394" y="3452899"/>
            <a:ext cx="488451" cy="511602"/>
          </a:xfrm>
          <a:prstGeom prst="ellipse">
            <a:avLst/>
          </a:prstGeom>
          <a:solidFill>
            <a:srgbClr val="E424B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" dirty="0">
                <a:solidFill>
                  <a:prstClr val="white"/>
                </a:solidFill>
                <a:latin typeface="Arial" panose="020B0604020202020204" pitchFamily="34" charset="0"/>
              </a:rPr>
              <a:t>GĐ S</a:t>
            </a:r>
            <a:endParaRPr lang="en-US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9" name="Oval 508"/>
          <p:cNvSpPr/>
          <p:nvPr/>
        </p:nvSpPr>
        <p:spPr>
          <a:xfrm>
            <a:off x="7998314" y="3482600"/>
            <a:ext cx="482545" cy="482912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" dirty="0">
                <a:solidFill>
                  <a:prstClr val="white"/>
                </a:solidFill>
                <a:latin typeface="Arial" panose="020B0604020202020204" pitchFamily="34" charset="0"/>
              </a:rPr>
              <a:t>GĐ</a:t>
            </a:r>
            <a:endParaRPr lang="en-US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0" name="Oval 509"/>
          <p:cNvSpPr/>
          <p:nvPr/>
        </p:nvSpPr>
        <p:spPr>
          <a:xfrm>
            <a:off x="8578511" y="3464681"/>
            <a:ext cx="487587" cy="511289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" dirty="0">
                <a:solidFill>
                  <a:prstClr val="white"/>
                </a:solidFill>
                <a:latin typeface="Arial" panose="020B0604020202020204" pitchFamily="34" charset="0"/>
              </a:rPr>
              <a:t>GĐ</a:t>
            </a:r>
            <a:endParaRPr lang="en-US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4" name="Oval 523"/>
          <p:cNvSpPr/>
          <p:nvPr/>
        </p:nvSpPr>
        <p:spPr>
          <a:xfrm>
            <a:off x="9257714" y="3482600"/>
            <a:ext cx="488451" cy="445698"/>
          </a:xfrm>
          <a:prstGeom prst="ellipse">
            <a:avLst/>
          </a:prstGeom>
          <a:solidFill>
            <a:srgbClr val="E424B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" dirty="0">
                <a:solidFill>
                  <a:prstClr val="white"/>
                </a:solidFill>
                <a:latin typeface="Arial" panose="020B0604020202020204" pitchFamily="34" charset="0"/>
              </a:rPr>
              <a:t>GĐ S</a:t>
            </a:r>
            <a:endParaRPr lang="en-US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5" name="Oval 524"/>
          <p:cNvSpPr/>
          <p:nvPr/>
        </p:nvSpPr>
        <p:spPr>
          <a:xfrm>
            <a:off x="9729248" y="3516283"/>
            <a:ext cx="488451" cy="449353"/>
          </a:xfrm>
          <a:prstGeom prst="ellipse">
            <a:avLst/>
          </a:prstGeom>
          <a:solidFill>
            <a:srgbClr val="E424B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" dirty="0">
                <a:solidFill>
                  <a:prstClr val="white"/>
                </a:solidFill>
                <a:latin typeface="Arial" panose="020B0604020202020204" pitchFamily="34" charset="0"/>
              </a:rPr>
              <a:t>GĐ S</a:t>
            </a:r>
            <a:endParaRPr lang="en-US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6" name="Oval 525"/>
          <p:cNvSpPr/>
          <p:nvPr/>
        </p:nvSpPr>
        <p:spPr>
          <a:xfrm>
            <a:off x="10201612" y="3535459"/>
            <a:ext cx="488451" cy="445881"/>
          </a:xfrm>
          <a:prstGeom prst="ellipse">
            <a:avLst/>
          </a:prstGeom>
          <a:solidFill>
            <a:srgbClr val="E424B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" dirty="0">
                <a:solidFill>
                  <a:prstClr val="white"/>
                </a:solidFill>
                <a:latin typeface="Arial" panose="020B0604020202020204" pitchFamily="34" charset="0"/>
              </a:rPr>
              <a:t>GĐ S</a:t>
            </a:r>
            <a:endParaRPr lang="en-US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2" name="Oval 531"/>
          <p:cNvSpPr/>
          <p:nvPr/>
        </p:nvSpPr>
        <p:spPr>
          <a:xfrm>
            <a:off x="11174272" y="3524363"/>
            <a:ext cx="482545" cy="44793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" dirty="0">
                <a:solidFill>
                  <a:prstClr val="white"/>
                </a:solidFill>
                <a:latin typeface="Arial" panose="020B0604020202020204" pitchFamily="34" charset="0"/>
              </a:rPr>
              <a:t>GĐ</a:t>
            </a:r>
            <a:endParaRPr lang="en-US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3" name="Oval 532"/>
          <p:cNvSpPr/>
          <p:nvPr/>
        </p:nvSpPr>
        <p:spPr>
          <a:xfrm>
            <a:off x="10701664" y="3520441"/>
            <a:ext cx="482545" cy="428086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" dirty="0">
                <a:solidFill>
                  <a:prstClr val="white"/>
                </a:solidFill>
                <a:latin typeface="Arial" panose="020B0604020202020204" pitchFamily="34" charset="0"/>
              </a:rPr>
              <a:t>GĐ</a:t>
            </a:r>
            <a:endParaRPr lang="en-US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4" name="Oval 543"/>
          <p:cNvSpPr/>
          <p:nvPr/>
        </p:nvSpPr>
        <p:spPr>
          <a:xfrm>
            <a:off x="1426424" y="5569429"/>
            <a:ext cx="586565" cy="586173"/>
          </a:xfrm>
          <a:prstGeom prst="ellipse">
            <a:avLst/>
          </a:prstGeom>
          <a:solidFill>
            <a:srgbClr val="E424B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" dirty="0">
                <a:solidFill>
                  <a:prstClr val="white"/>
                </a:solidFill>
                <a:latin typeface="Arial" panose="020B0604020202020204" pitchFamily="34" charset="0"/>
              </a:rPr>
              <a:t>GĐ S</a:t>
            </a:r>
            <a:endParaRPr lang="en-US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5" name="Oval 544"/>
          <p:cNvSpPr/>
          <p:nvPr/>
        </p:nvSpPr>
        <p:spPr>
          <a:xfrm>
            <a:off x="793446" y="5559366"/>
            <a:ext cx="585874" cy="557769"/>
          </a:xfrm>
          <a:prstGeom prst="ellipse">
            <a:avLst/>
          </a:prstGeom>
          <a:solidFill>
            <a:srgbClr val="E424B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" dirty="0">
                <a:solidFill>
                  <a:prstClr val="white"/>
                </a:solidFill>
                <a:latin typeface="Arial" panose="020B0604020202020204" pitchFamily="34" charset="0"/>
              </a:rPr>
              <a:t>GĐ S</a:t>
            </a:r>
            <a:endParaRPr lang="en-US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6" name="Oval 545"/>
          <p:cNvSpPr/>
          <p:nvPr/>
        </p:nvSpPr>
        <p:spPr>
          <a:xfrm>
            <a:off x="114543" y="5559366"/>
            <a:ext cx="600215" cy="596236"/>
          </a:xfrm>
          <a:prstGeom prst="ellipse">
            <a:avLst/>
          </a:prstGeom>
          <a:solidFill>
            <a:srgbClr val="E424B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" dirty="0">
                <a:solidFill>
                  <a:prstClr val="white"/>
                </a:solidFill>
                <a:latin typeface="Arial" panose="020B0604020202020204" pitchFamily="34" charset="0"/>
              </a:rPr>
              <a:t>GĐ S</a:t>
            </a:r>
            <a:endParaRPr lang="en-US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8" name="Oval 547"/>
          <p:cNvSpPr/>
          <p:nvPr/>
        </p:nvSpPr>
        <p:spPr>
          <a:xfrm>
            <a:off x="2143156" y="5551749"/>
            <a:ext cx="554761" cy="565387"/>
          </a:xfrm>
          <a:prstGeom prst="ellipse">
            <a:avLst/>
          </a:prstGeom>
          <a:solidFill>
            <a:srgbClr val="E424B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" dirty="0">
                <a:solidFill>
                  <a:prstClr val="white"/>
                </a:solidFill>
                <a:latin typeface="Arial" panose="020B0604020202020204" pitchFamily="34" charset="0"/>
              </a:rPr>
              <a:t>GĐ S</a:t>
            </a:r>
            <a:endParaRPr lang="en-US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6" name="Oval 555"/>
          <p:cNvSpPr/>
          <p:nvPr/>
        </p:nvSpPr>
        <p:spPr>
          <a:xfrm>
            <a:off x="3725428" y="5571349"/>
            <a:ext cx="584507" cy="548572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" dirty="0">
                <a:solidFill>
                  <a:prstClr val="white"/>
                </a:solidFill>
                <a:latin typeface="Arial" panose="020B0604020202020204" pitchFamily="34" charset="0"/>
              </a:rPr>
              <a:t>GĐ</a:t>
            </a:r>
            <a:endParaRPr lang="en-US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7" name="Oval 556"/>
          <p:cNvSpPr/>
          <p:nvPr/>
        </p:nvSpPr>
        <p:spPr>
          <a:xfrm>
            <a:off x="2931584" y="5578027"/>
            <a:ext cx="582424" cy="56793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" dirty="0">
                <a:solidFill>
                  <a:prstClr val="white"/>
                </a:solidFill>
                <a:latin typeface="Arial" panose="020B0604020202020204" pitchFamily="34" charset="0"/>
              </a:rPr>
              <a:t>GĐ</a:t>
            </a:r>
            <a:endParaRPr lang="en-US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8" name="Oval 557"/>
          <p:cNvSpPr/>
          <p:nvPr/>
        </p:nvSpPr>
        <p:spPr>
          <a:xfrm>
            <a:off x="5279643" y="5562378"/>
            <a:ext cx="668526" cy="554758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" dirty="0">
                <a:solidFill>
                  <a:prstClr val="white"/>
                </a:solidFill>
                <a:latin typeface="Arial" panose="020B0604020202020204" pitchFamily="34" charset="0"/>
              </a:rPr>
              <a:t>GĐ</a:t>
            </a:r>
            <a:endParaRPr lang="en-US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9" name="Oval 558"/>
          <p:cNvSpPr/>
          <p:nvPr/>
        </p:nvSpPr>
        <p:spPr>
          <a:xfrm>
            <a:off x="4464758" y="5569430"/>
            <a:ext cx="575686" cy="586692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" dirty="0">
                <a:solidFill>
                  <a:prstClr val="white"/>
                </a:solidFill>
                <a:latin typeface="Arial" panose="020B0604020202020204" pitchFamily="34" charset="0"/>
              </a:rPr>
              <a:t>GĐ</a:t>
            </a:r>
            <a:endParaRPr lang="en-US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4" name="Oval 563"/>
          <p:cNvSpPr/>
          <p:nvPr/>
        </p:nvSpPr>
        <p:spPr>
          <a:xfrm>
            <a:off x="9356127" y="5527256"/>
            <a:ext cx="487587" cy="524091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" dirty="0">
                <a:solidFill>
                  <a:prstClr val="white"/>
                </a:solidFill>
                <a:latin typeface="Arial" panose="020B0604020202020204" pitchFamily="34" charset="0"/>
              </a:rPr>
              <a:t>GĐ</a:t>
            </a:r>
            <a:endParaRPr lang="en-US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5" name="Oval 564"/>
          <p:cNvSpPr/>
          <p:nvPr/>
        </p:nvSpPr>
        <p:spPr>
          <a:xfrm>
            <a:off x="9921463" y="5553605"/>
            <a:ext cx="487587" cy="506611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" dirty="0">
                <a:solidFill>
                  <a:prstClr val="white"/>
                </a:solidFill>
                <a:latin typeface="Arial" panose="020B0604020202020204" pitchFamily="34" charset="0"/>
              </a:rPr>
              <a:t>GĐ</a:t>
            </a:r>
            <a:endParaRPr lang="en-US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6" name="Oval 565"/>
          <p:cNvSpPr/>
          <p:nvPr/>
        </p:nvSpPr>
        <p:spPr>
          <a:xfrm>
            <a:off x="10444604" y="5503971"/>
            <a:ext cx="487587" cy="524091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" dirty="0">
                <a:solidFill>
                  <a:prstClr val="white"/>
                </a:solidFill>
                <a:latin typeface="Arial" panose="020B0604020202020204" pitchFamily="34" charset="0"/>
              </a:rPr>
              <a:t>GĐ</a:t>
            </a:r>
            <a:endParaRPr lang="en-US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7" name="Oval 566"/>
          <p:cNvSpPr/>
          <p:nvPr/>
        </p:nvSpPr>
        <p:spPr>
          <a:xfrm>
            <a:off x="10974237" y="5558097"/>
            <a:ext cx="487587" cy="475102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" dirty="0">
                <a:solidFill>
                  <a:prstClr val="white"/>
                </a:solidFill>
                <a:latin typeface="Arial" panose="020B0604020202020204" pitchFamily="34" charset="0"/>
              </a:rPr>
              <a:t>GĐ</a:t>
            </a:r>
            <a:endParaRPr lang="en-US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8" name="Oval 567"/>
          <p:cNvSpPr/>
          <p:nvPr/>
        </p:nvSpPr>
        <p:spPr>
          <a:xfrm>
            <a:off x="11545454" y="5504585"/>
            <a:ext cx="487587" cy="51019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" dirty="0">
                <a:solidFill>
                  <a:prstClr val="white"/>
                </a:solidFill>
                <a:latin typeface="Arial" panose="020B0604020202020204" pitchFamily="34" charset="0"/>
              </a:rPr>
              <a:t>GĐ</a:t>
            </a:r>
            <a:endParaRPr lang="en-US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2" name="Oval 571"/>
          <p:cNvSpPr/>
          <p:nvPr/>
        </p:nvSpPr>
        <p:spPr>
          <a:xfrm>
            <a:off x="6765022" y="5505311"/>
            <a:ext cx="555637" cy="521275"/>
          </a:xfrm>
          <a:prstGeom prst="ellipse">
            <a:avLst/>
          </a:prstGeom>
          <a:solidFill>
            <a:srgbClr val="E424B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" dirty="0">
                <a:solidFill>
                  <a:prstClr val="white"/>
                </a:solidFill>
                <a:latin typeface="Arial" panose="020B0604020202020204" pitchFamily="34" charset="0"/>
              </a:rPr>
              <a:t>GĐ S</a:t>
            </a:r>
            <a:endParaRPr lang="en-US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3" name="Oval 572"/>
          <p:cNvSpPr/>
          <p:nvPr/>
        </p:nvSpPr>
        <p:spPr>
          <a:xfrm>
            <a:off x="6213434" y="5486660"/>
            <a:ext cx="524018" cy="528120"/>
          </a:xfrm>
          <a:prstGeom prst="ellipse">
            <a:avLst/>
          </a:prstGeom>
          <a:solidFill>
            <a:srgbClr val="E424B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" dirty="0">
                <a:solidFill>
                  <a:prstClr val="white"/>
                </a:solidFill>
                <a:latin typeface="Arial" panose="020B0604020202020204" pitchFamily="34" charset="0"/>
              </a:rPr>
              <a:t>GĐ S</a:t>
            </a:r>
            <a:endParaRPr lang="en-US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4" name="Oval 573"/>
          <p:cNvSpPr/>
          <p:nvPr/>
        </p:nvSpPr>
        <p:spPr>
          <a:xfrm>
            <a:off x="7962522" y="5559366"/>
            <a:ext cx="545375" cy="491981"/>
          </a:xfrm>
          <a:prstGeom prst="ellipse">
            <a:avLst/>
          </a:prstGeom>
          <a:solidFill>
            <a:srgbClr val="E424B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" dirty="0">
                <a:solidFill>
                  <a:prstClr val="white"/>
                </a:solidFill>
                <a:latin typeface="Arial" panose="020B0604020202020204" pitchFamily="34" charset="0"/>
              </a:rPr>
              <a:t>GĐ S</a:t>
            </a:r>
            <a:endParaRPr lang="en-US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5" name="Oval 574"/>
          <p:cNvSpPr/>
          <p:nvPr/>
        </p:nvSpPr>
        <p:spPr>
          <a:xfrm>
            <a:off x="8596316" y="5557545"/>
            <a:ext cx="556859" cy="497045"/>
          </a:xfrm>
          <a:prstGeom prst="ellipse">
            <a:avLst/>
          </a:prstGeom>
          <a:solidFill>
            <a:srgbClr val="E424B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" dirty="0">
                <a:solidFill>
                  <a:prstClr val="white"/>
                </a:solidFill>
                <a:latin typeface="Arial" panose="020B0604020202020204" pitchFamily="34" charset="0"/>
              </a:rPr>
              <a:t>GĐ S</a:t>
            </a:r>
            <a:endParaRPr lang="en-US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6" name="Oval 575"/>
          <p:cNvSpPr/>
          <p:nvPr/>
        </p:nvSpPr>
        <p:spPr>
          <a:xfrm>
            <a:off x="7366860" y="5533660"/>
            <a:ext cx="488451" cy="523977"/>
          </a:xfrm>
          <a:prstGeom prst="ellipse">
            <a:avLst/>
          </a:prstGeom>
          <a:solidFill>
            <a:srgbClr val="E424B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" dirty="0">
                <a:solidFill>
                  <a:prstClr val="white"/>
                </a:solidFill>
                <a:latin typeface="Arial" panose="020B0604020202020204" pitchFamily="34" charset="0"/>
              </a:rPr>
              <a:t>GĐ S</a:t>
            </a:r>
            <a:endParaRPr lang="en-US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1" name="TextBox 590">
            <a:extLst>
              <a:ext uri="{FF2B5EF4-FFF2-40B4-BE49-F238E27FC236}">
                <a16:creationId xmlns:a16="http://schemas.microsoft.com/office/drawing/2014/main" id="{2E05584C-D2C3-4962-BCF8-77B8C964ACE5}"/>
              </a:ext>
            </a:extLst>
          </p:cNvPr>
          <p:cNvSpPr txBox="1"/>
          <p:nvPr/>
        </p:nvSpPr>
        <p:spPr>
          <a:xfrm>
            <a:off x="443875" y="2262120"/>
            <a:ext cx="2198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b="1" dirty="0">
                <a:solidFill>
                  <a:prstClr val="black"/>
                </a:solidFill>
                <a:latin typeface="Arial" panose="020B0604020202020204" pitchFamily="34" charset="0"/>
              </a:rPr>
              <a:t>2 F1 trực tiếp lên TP không cần trong cùng 1 tháng.</a:t>
            </a:r>
            <a:endParaRPr lang="en-US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95" name="TextBox 594">
            <a:extLst>
              <a:ext uri="{FF2B5EF4-FFF2-40B4-BE49-F238E27FC236}">
                <a16:creationId xmlns:a16="http://schemas.microsoft.com/office/drawing/2014/main" id="{2E05584C-D2C3-4962-BCF8-77B8C964ACE5}"/>
              </a:ext>
            </a:extLst>
          </p:cNvPr>
          <p:cNvSpPr txBox="1"/>
          <p:nvPr/>
        </p:nvSpPr>
        <p:spPr>
          <a:xfrm>
            <a:off x="6350242" y="2136256"/>
            <a:ext cx="25216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Doanh số: </a:t>
            </a:r>
            <a:r>
              <a:rPr lang="vi-VN" sz="1200" b="1" dirty="0">
                <a:solidFill>
                  <a:prstClr val="black"/>
                </a:solidFill>
                <a:latin typeface="Arial" panose="020B0604020202020204" pitchFamily="34" charset="0"/>
              </a:rPr>
              <a:t>250.000 </a:t>
            </a:r>
            <a:r>
              <a:rPr lang="vi-VN" sz="1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pv ~ 250 lon</a:t>
            </a:r>
            <a:endParaRPr lang="vi-VN" sz="12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r>
              <a:rPr lang="vi-VN" sz="1200" b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</a:rPr>
              <a:t>Trong 4 đời</a:t>
            </a:r>
          </a:p>
          <a:p>
            <a:r>
              <a:rPr lang="vi-VN" sz="1400" b="1" dirty="0">
                <a:solidFill>
                  <a:srgbClr val="FF0000"/>
                </a:solidFill>
                <a:latin typeface="Arial" panose="020B0604020202020204" pitchFamily="34" charset="0"/>
              </a:rPr>
              <a:t>Thu nhập: ~ 15 đến 25 triệu</a:t>
            </a:r>
            <a:endParaRPr lang="en-US" sz="14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599" name="TextBox 598">
            <a:extLst>
              <a:ext uri="{FF2B5EF4-FFF2-40B4-BE49-F238E27FC236}">
                <a16:creationId xmlns:a16="http://schemas.microsoft.com/office/drawing/2014/main" id="{2E05584C-D2C3-4962-BCF8-77B8C964ACE5}"/>
              </a:ext>
            </a:extLst>
          </p:cNvPr>
          <p:cNvSpPr txBox="1"/>
          <p:nvPr/>
        </p:nvSpPr>
        <p:spPr>
          <a:xfrm>
            <a:off x="9332060" y="2186036"/>
            <a:ext cx="26194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Doanh </a:t>
            </a:r>
            <a:r>
              <a:rPr lang="vi-VN" sz="1200" b="1" dirty="0">
                <a:solidFill>
                  <a:prstClr val="black"/>
                </a:solidFill>
                <a:latin typeface="Arial" panose="020B0604020202020204" pitchFamily="34" charset="0"/>
              </a:rPr>
              <a:t>số</a:t>
            </a:r>
            <a:r>
              <a:rPr lang="vi-VN" sz="1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: </a:t>
            </a:r>
            <a:r>
              <a:rPr lang="vi-VN" sz="1200" b="1" dirty="0">
                <a:solidFill>
                  <a:prstClr val="black"/>
                </a:solidFill>
                <a:latin typeface="Arial" panose="020B0604020202020204" pitchFamily="34" charset="0"/>
              </a:rPr>
              <a:t>500.000 </a:t>
            </a:r>
            <a:r>
              <a:rPr lang="vi-VN" sz="1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pv ~ 500 lon</a:t>
            </a:r>
            <a:endParaRPr lang="vi-VN" sz="12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r>
              <a:rPr lang="vi-VN" sz="1200" b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</a:rPr>
              <a:t>Trong 5 đời</a:t>
            </a:r>
          </a:p>
          <a:p>
            <a:r>
              <a:rPr lang="vi-VN" sz="1400" b="1" dirty="0">
                <a:solidFill>
                  <a:srgbClr val="FF0000"/>
                </a:solidFill>
                <a:latin typeface="Arial" panose="020B0604020202020204" pitchFamily="34" charset="0"/>
              </a:rPr>
              <a:t>Thu nhập: ~ 20 đến 30  triệu</a:t>
            </a:r>
            <a:endParaRPr lang="en-US" sz="14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602" name="TextBox 601">
            <a:extLst>
              <a:ext uri="{FF2B5EF4-FFF2-40B4-BE49-F238E27FC236}">
                <a16:creationId xmlns:a16="http://schemas.microsoft.com/office/drawing/2014/main" id="{2E05584C-D2C3-4962-BCF8-77B8C964ACE5}"/>
              </a:ext>
            </a:extLst>
          </p:cNvPr>
          <p:cNvSpPr txBox="1"/>
          <p:nvPr/>
        </p:nvSpPr>
        <p:spPr>
          <a:xfrm>
            <a:off x="165878" y="4100153"/>
            <a:ext cx="28604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Doanh </a:t>
            </a:r>
            <a:r>
              <a:rPr lang="vi-VN" sz="1200" b="1" dirty="0">
                <a:solidFill>
                  <a:prstClr val="black"/>
                </a:solidFill>
                <a:latin typeface="Arial" panose="020B0604020202020204" pitchFamily="34" charset="0"/>
              </a:rPr>
              <a:t>số</a:t>
            </a:r>
            <a:r>
              <a:rPr lang="vi-VN" sz="1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: </a:t>
            </a:r>
            <a:r>
              <a:rPr lang="vi-VN" sz="1200" b="1" dirty="0">
                <a:solidFill>
                  <a:prstClr val="black"/>
                </a:solidFill>
                <a:latin typeface="Arial" panose="020B0604020202020204" pitchFamily="34" charset="0"/>
              </a:rPr>
              <a:t>750.000 </a:t>
            </a:r>
            <a:r>
              <a:rPr lang="vi-VN" sz="1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pv ~ 750 lon</a:t>
            </a:r>
            <a:endParaRPr lang="vi-VN" sz="12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r>
              <a:rPr lang="vi-VN" sz="1200" b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</a:rPr>
              <a:t>Trong 5 đời</a:t>
            </a:r>
          </a:p>
          <a:p>
            <a:r>
              <a:rPr lang="vi-VN" sz="1400" b="1" dirty="0">
                <a:solidFill>
                  <a:srgbClr val="FF0000"/>
                </a:solidFill>
                <a:latin typeface="Arial" panose="020B0604020202020204" pitchFamily="34" charset="0"/>
              </a:rPr>
              <a:t>Thu nhập: ~ 25 </a:t>
            </a:r>
            <a:r>
              <a:rPr lang="vi-VN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đế n </a:t>
            </a:r>
            <a:r>
              <a:rPr lang="vi-VN" sz="1400" b="1" dirty="0">
                <a:solidFill>
                  <a:srgbClr val="FF0000"/>
                </a:solidFill>
                <a:latin typeface="Arial" panose="020B0604020202020204" pitchFamily="34" charset="0"/>
              </a:rPr>
              <a:t>40  triệu</a:t>
            </a:r>
            <a:endParaRPr lang="en-US" sz="14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603" name="TextBox 602">
            <a:extLst>
              <a:ext uri="{FF2B5EF4-FFF2-40B4-BE49-F238E27FC236}">
                <a16:creationId xmlns:a16="http://schemas.microsoft.com/office/drawing/2014/main" id="{2E05584C-D2C3-4962-BCF8-77B8C964ACE5}"/>
              </a:ext>
            </a:extLst>
          </p:cNvPr>
          <p:cNvSpPr txBox="1"/>
          <p:nvPr/>
        </p:nvSpPr>
        <p:spPr>
          <a:xfrm>
            <a:off x="3372876" y="4072680"/>
            <a:ext cx="27414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Doanh số: 1.375.000 pv ~ 1375 lon</a:t>
            </a:r>
            <a:endParaRPr lang="vi-VN" sz="12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r>
              <a:rPr lang="vi-VN" sz="1200" b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</a:rPr>
              <a:t>Trong 6 đời</a:t>
            </a:r>
          </a:p>
          <a:p>
            <a:r>
              <a:rPr lang="vi-VN" sz="1400" b="1" dirty="0">
                <a:solidFill>
                  <a:srgbClr val="FF0000"/>
                </a:solidFill>
                <a:latin typeface="Arial" panose="020B0604020202020204" pitchFamily="34" charset="0"/>
              </a:rPr>
              <a:t>Thu nhập: ~ 40 đến 60  triệu</a:t>
            </a:r>
            <a:endParaRPr lang="en-US" sz="14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604" name="TextBox 603">
            <a:extLst>
              <a:ext uri="{FF2B5EF4-FFF2-40B4-BE49-F238E27FC236}">
                <a16:creationId xmlns:a16="http://schemas.microsoft.com/office/drawing/2014/main" id="{2E05584C-D2C3-4962-BCF8-77B8C964ACE5}"/>
              </a:ext>
            </a:extLst>
          </p:cNvPr>
          <p:cNvSpPr txBox="1"/>
          <p:nvPr/>
        </p:nvSpPr>
        <p:spPr>
          <a:xfrm>
            <a:off x="6381231" y="4029178"/>
            <a:ext cx="27633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Doanh số: </a:t>
            </a:r>
            <a:r>
              <a:rPr lang="vi-VN" sz="1200" b="1" dirty="0">
                <a:solidFill>
                  <a:prstClr val="black"/>
                </a:solidFill>
                <a:latin typeface="Arial" panose="020B0604020202020204" pitchFamily="34" charset="0"/>
              </a:rPr>
              <a:t>2.000.000 </a:t>
            </a:r>
            <a:r>
              <a:rPr lang="vi-VN" sz="1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pv ~ 2.000 lon </a:t>
            </a:r>
            <a:endParaRPr lang="vi-VN" sz="12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r>
              <a:rPr lang="vi-VN" sz="1200" b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</a:rPr>
              <a:t>Trong 6 đời</a:t>
            </a:r>
          </a:p>
          <a:p>
            <a:r>
              <a:rPr lang="vi-VN" sz="1400" b="1" dirty="0">
                <a:solidFill>
                  <a:srgbClr val="FF0000"/>
                </a:solidFill>
                <a:latin typeface="Arial" panose="020B0604020202020204" pitchFamily="34" charset="0"/>
              </a:rPr>
              <a:t>Thu nhập: ~ 60 đến 70  triệu</a:t>
            </a:r>
            <a:endParaRPr lang="en-US" sz="1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id="{2E05584C-D2C3-4962-BCF8-77B8C964ACE5}"/>
              </a:ext>
            </a:extLst>
          </p:cNvPr>
          <p:cNvSpPr txBox="1"/>
          <p:nvPr/>
        </p:nvSpPr>
        <p:spPr>
          <a:xfrm>
            <a:off x="9200284" y="4027475"/>
            <a:ext cx="27782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Doanh số : </a:t>
            </a:r>
            <a:r>
              <a:rPr lang="vi-VN" sz="1200" b="1" dirty="0">
                <a:solidFill>
                  <a:prstClr val="black"/>
                </a:solidFill>
                <a:latin typeface="Arial" panose="020B0604020202020204" pitchFamily="34" charset="0"/>
              </a:rPr>
              <a:t>3.000.000 </a:t>
            </a:r>
            <a:r>
              <a:rPr lang="vi-VN" sz="1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pv ~ 3.000 lon</a:t>
            </a:r>
            <a:endParaRPr lang="vi-VN" sz="12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r>
              <a:rPr lang="vi-VN" sz="1200" b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</a:rPr>
              <a:t>Trong 7 đời</a:t>
            </a:r>
          </a:p>
          <a:p>
            <a:r>
              <a:rPr lang="vi-VN" sz="1400" b="1" dirty="0">
                <a:solidFill>
                  <a:srgbClr val="FF0000"/>
                </a:solidFill>
                <a:latin typeface="Arial" panose="020B0604020202020204" pitchFamily="34" charset="0"/>
              </a:rPr>
              <a:t>Thu nhập: ~ 70 đến 100  triệu</a:t>
            </a:r>
            <a:endParaRPr lang="en-US" sz="14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606" name="TextBox 605">
            <a:extLst>
              <a:ext uri="{FF2B5EF4-FFF2-40B4-BE49-F238E27FC236}">
                <a16:creationId xmlns:a16="http://schemas.microsoft.com/office/drawing/2014/main" id="{2E05584C-D2C3-4962-BCF8-77B8C964ACE5}"/>
              </a:ext>
            </a:extLst>
          </p:cNvPr>
          <p:cNvSpPr txBox="1"/>
          <p:nvPr/>
        </p:nvSpPr>
        <p:spPr>
          <a:xfrm>
            <a:off x="6475443" y="6161102"/>
            <a:ext cx="362183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b="1" dirty="0">
                <a:solidFill>
                  <a:prstClr val="black"/>
                </a:solidFill>
                <a:latin typeface="Arial" panose="020B0604020202020204" pitchFamily="34" charset="0"/>
              </a:rPr>
              <a:t>Doanh số: </a:t>
            </a:r>
            <a:r>
              <a:rPr lang="vi-VN" sz="1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6.000.000 pv ~ 6.000 lon</a:t>
            </a:r>
            <a:endParaRPr lang="vi-VN" sz="12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r>
              <a:rPr lang="vi-VN" sz="1200" b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</a:rPr>
              <a:t>Trong 7 đời</a:t>
            </a:r>
          </a:p>
          <a:p>
            <a:r>
              <a:rPr lang="vi-VN" sz="1400" b="1" dirty="0">
                <a:solidFill>
                  <a:srgbClr val="FF0000"/>
                </a:solidFill>
                <a:latin typeface="Arial" panose="020B0604020202020204" pitchFamily="34" charset="0"/>
              </a:rPr>
              <a:t>Thu nhập: ~ 150 đến 200 </a:t>
            </a:r>
            <a:r>
              <a:rPr lang="vi-VN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triệu trở lên</a:t>
            </a:r>
            <a:endParaRPr lang="en-US" sz="1400" b="1" dirty="0">
              <a:solidFill>
                <a:srgbClr val="FF0000"/>
              </a:solidFill>
              <a:latin typeface="Calibri" panose="020F0502020204030204"/>
            </a:endParaRPr>
          </a:p>
          <a:p>
            <a:endParaRPr lang="en-US" sz="1200" b="1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US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07" name="TextBox 606">
            <a:extLst>
              <a:ext uri="{FF2B5EF4-FFF2-40B4-BE49-F238E27FC236}">
                <a16:creationId xmlns:a16="http://schemas.microsoft.com/office/drawing/2014/main" id="{2E05584C-D2C3-4962-BCF8-77B8C964ACE5}"/>
              </a:ext>
            </a:extLst>
          </p:cNvPr>
          <p:cNvSpPr txBox="1"/>
          <p:nvPr/>
        </p:nvSpPr>
        <p:spPr>
          <a:xfrm>
            <a:off x="470536" y="6113899"/>
            <a:ext cx="477152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b="1" dirty="0">
                <a:solidFill>
                  <a:prstClr val="black"/>
                </a:solidFill>
                <a:latin typeface="Arial" panose="020B0604020202020204" pitchFamily="34" charset="0"/>
              </a:rPr>
              <a:t>Doanh số: </a:t>
            </a:r>
            <a:r>
              <a:rPr lang="vi-VN" sz="1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4.000.000 pv ~ 4.000 lon</a:t>
            </a:r>
            <a:endParaRPr lang="vi-VN" sz="12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r>
              <a:rPr lang="vi-VN" sz="1200" b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</a:rPr>
              <a:t>Trong 7 đời</a:t>
            </a:r>
          </a:p>
          <a:p>
            <a:r>
              <a:rPr lang="vi-VN" sz="1400" b="1" dirty="0">
                <a:solidFill>
                  <a:srgbClr val="FF0000"/>
                </a:solidFill>
                <a:latin typeface="Arial" panose="020B0604020202020204" pitchFamily="34" charset="0"/>
              </a:rPr>
              <a:t>Thu nhập: ~ 100 đến 130 triệu</a:t>
            </a:r>
            <a:endParaRPr lang="en-US" sz="1400" b="1" dirty="0">
              <a:solidFill>
                <a:srgbClr val="FF0000"/>
              </a:solidFill>
              <a:latin typeface="Calibri" panose="020F0502020204030204"/>
            </a:endParaRPr>
          </a:p>
          <a:p>
            <a:endParaRPr lang="en-US" sz="1200" b="1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US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1" name="Content Placeholder 2"/>
          <p:cNvSpPr txBox="1">
            <a:spLocks/>
          </p:cNvSpPr>
          <p:nvPr/>
        </p:nvSpPr>
        <p:spPr>
          <a:xfrm>
            <a:off x="3225278" y="910055"/>
            <a:ext cx="2962235" cy="19584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1" name="Rectangle 480"/>
          <p:cNvSpPr/>
          <p:nvPr/>
        </p:nvSpPr>
        <p:spPr>
          <a:xfrm>
            <a:off x="3405939" y="2124480"/>
            <a:ext cx="28265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400" b="1" dirty="0" smtClean="0">
                <a:solidFill>
                  <a:prstClr val="black"/>
                </a:solidFill>
              </a:rPr>
              <a:t>Doanh </a:t>
            </a:r>
            <a:r>
              <a:rPr lang="vi-VN" sz="1400" b="1" dirty="0">
                <a:solidFill>
                  <a:prstClr val="black"/>
                </a:solidFill>
              </a:rPr>
              <a:t>số: </a:t>
            </a:r>
            <a:r>
              <a:rPr lang="vi-VN" sz="1400" b="1" dirty="0" smtClean="0">
                <a:solidFill>
                  <a:prstClr val="black"/>
                </a:solidFill>
              </a:rPr>
              <a:t> </a:t>
            </a:r>
            <a:r>
              <a:rPr lang="vi-VN" sz="1400" b="1" dirty="0">
                <a:solidFill>
                  <a:prstClr val="black"/>
                </a:solidFill>
              </a:rPr>
              <a:t>125.000 </a:t>
            </a:r>
            <a:r>
              <a:rPr lang="vi-VN" sz="1400" b="1" dirty="0" smtClean="0">
                <a:solidFill>
                  <a:prstClr val="black"/>
                </a:solidFill>
              </a:rPr>
              <a:t>pv ~ 125lon</a:t>
            </a:r>
            <a:endParaRPr lang="vi-VN" sz="1400" b="1" dirty="0">
              <a:solidFill>
                <a:prstClr val="black"/>
              </a:solidFill>
            </a:endParaRPr>
          </a:p>
          <a:p>
            <a:r>
              <a:rPr lang="vi-VN" sz="1400" b="1" dirty="0">
                <a:solidFill>
                  <a:srgbClr val="5B9BD5">
                    <a:lumMod val="75000"/>
                  </a:srgbClr>
                </a:solidFill>
              </a:rPr>
              <a:t>Trong 3 đời</a:t>
            </a:r>
          </a:p>
          <a:p>
            <a:r>
              <a:rPr lang="vi-VN" sz="1400" b="1" dirty="0">
                <a:solidFill>
                  <a:srgbClr val="FF0000"/>
                </a:solidFill>
              </a:rPr>
              <a:t>Thu nhập: ~ 10 đến 15 triệu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4206686" y="969216"/>
            <a:ext cx="826439" cy="429370"/>
          </a:xfrm>
          <a:prstGeom prst="ellipse">
            <a:avLst/>
          </a:prstGeom>
          <a:solidFill>
            <a:srgbClr val="E424B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prstClr val="white"/>
                </a:solidFill>
                <a:latin typeface="Calibri" panose="020F0502020204030204"/>
              </a:rPr>
              <a:t>GĐ</a:t>
            </a:r>
            <a:r>
              <a:rPr lang="en-US" sz="14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1200" b="1" dirty="0" err="1">
                <a:solidFill>
                  <a:prstClr val="white"/>
                </a:solidFill>
                <a:latin typeface="Arial" panose="020B0604020202020204" pitchFamily="34" charset="0"/>
              </a:rPr>
              <a:t>1</a:t>
            </a:r>
            <a:r>
              <a:rPr lang="en-US" sz="1400" b="1" dirty="0" err="1" smtClean="0">
                <a:solidFill>
                  <a:prstClr val="white"/>
                </a:solidFill>
                <a:latin typeface="Calibri" panose="020F0502020204030204"/>
              </a:rPr>
              <a:t>SAO</a:t>
            </a:r>
            <a:endParaRPr lang="en-US" sz="1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3695037" y="1560642"/>
            <a:ext cx="693793" cy="47695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prstClr val="white"/>
                </a:solidFill>
                <a:latin typeface="Arial" panose="020B0604020202020204" pitchFamily="34" charset="0"/>
              </a:rPr>
              <a:t>GĐ</a:t>
            </a:r>
            <a:endParaRPr lang="en-US" sz="1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4767088" y="1518829"/>
            <a:ext cx="693793" cy="48036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prstClr val="white"/>
                </a:solidFill>
                <a:latin typeface="Arial" panose="020B0604020202020204" pitchFamily="34" charset="0"/>
              </a:rPr>
              <a:t>GĐ</a:t>
            </a:r>
            <a:endParaRPr lang="en-US" sz="160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87" name="Straight Connector 186"/>
          <p:cNvCxnSpPr/>
          <p:nvPr/>
        </p:nvCxnSpPr>
        <p:spPr>
          <a:xfrm>
            <a:off x="4643803" y="1384830"/>
            <a:ext cx="255747" cy="1858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V="1">
            <a:off x="4217665" y="1373879"/>
            <a:ext cx="456279" cy="2171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2560579" y="153276"/>
            <a:ext cx="196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Chương đề 5</a:t>
            </a: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11669080" y="3526617"/>
            <a:ext cx="526717" cy="44793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" dirty="0">
                <a:solidFill>
                  <a:prstClr val="white"/>
                </a:solidFill>
                <a:latin typeface="Arial" panose="020B0604020202020204" pitchFamily="34" charset="0"/>
              </a:rPr>
              <a:t>GĐ</a:t>
            </a:r>
            <a:endParaRPr lang="en-US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03" name="Straight Connector 202"/>
          <p:cNvCxnSpPr>
            <a:stCxn id="564" idx="1"/>
          </p:cNvCxnSpPr>
          <p:nvPr/>
        </p:nvCxnSpPr>
        <p:spPr>
          <a:xfrm flipH="1" flipV="1">
            <a:off x="8434354" y="5269895"/>
            <a:ext cx="993178" cy="3341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>
            <a:endCxn id="27" idx="4"/>
          </p:cNvCxnSpPr>
          <p:nvPr/>
        </p:nvCxnSpPr>
        <p:spPr>
          <a:xfrm flipH="1" flipV="1">
            <a:off x="8389495" y="5276520"/>
            <a:ext cx="2787816" cy="2654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flipH="1" flipV="1">
            <a:off x="8459115" y="5266534"/>
            <a:ext cx="3259362" cy="322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>
            <a:endCxn id="27" idx="4"/>
          </p:cNvCxnSpPr>
          <p:nvPr/>
        </p:nvCxnSpPr>
        <p:spPr>
          <a:xfrm flipH="1" flipV="1">
            <a:off x="8389495" y="5276520"/>
            <a:ext cx="1718208" cy="2872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flipH="1" flipV="1">
            <a:off x="8269440" y="5285774"/>
            <a:ext cx="2245134" cy="2455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285805" y="86652"/>
            <a:ext cx="533002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n>
                  <a:solidFill>
                    <a:srgbClr val="10DA32"/>
                  </a:solidFill>
                </a:ln>
                <a:solidFill>
                  <a:srgbClr val="FF0000"/>
                </a:solidFill>
              </a:rPr>
              <a:t>10 DANH HIỆU CARE FOR .VN</a:t>
            </a:r>
            <a:endParaRPr lang="vi-VN" sz="2800" b="1" dirty="0">
              <a:ln>
                <a:solidFill>
                  <a:srgbClr val="10DA32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60" y="95707"/>
            <a:ext cx="164606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6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5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8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1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5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8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6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5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8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1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4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1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4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7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0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5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8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1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0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3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6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9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2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2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5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8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1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4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9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0" grpId="0" animBg="1"/>
      <p:bldP spid="52" grpId="0" animBg="1"/>
      <p:bldP spid="96" grpId="0" animBg="1"/>
      <p:bldP spid="441" grpId="0" animBg="1"/>
      <p:bldP spid="449" grpId="0" animBg="1"/>
      <p:bldP spid="467" grpId="0" animBg="1"/>
      <p:bldP spid="509" grpId="0" animBg="1"/>
      <p:bldP spid="510" grpId="0" animBg="1"/>
      <p:bldP spid="524" grpId="0" animBg="1"/>
      <p:bldP spid="525" grpId="0" animBg="1"/>
      <p:bldP spid="526" grpId="0" animBg="1"/>
      <p:bldP spid="532" grpId="0" animBg="1"/>
      <p:bldP spid="533" grpId="0" animBg="1"/>
      <p:bldP spid="544" grpId="0" animBg="1"/>
      <p:bldP spid="545" grpId="0" animBg="1"/>
      <p:bldP spid="546" grpId="0" animBg="1"/>
      <p:bldP spid="548" grpId="0" animBg="1"/>
      <p:bldP spid="556" grpId="0" animBg="1"/>
      <p:bldP spid="557" grpId="0" animBg="1"/>
      <p:bldP spid="558" grpId="0" animBg="1"/>
      <p:bldP spid="559" grpId="0" animBg="1"/>
      <p:bldP spid="564" grpId="0" animBg="1"/>
      <p:bldP spid="565" grpId="0" animBg="1"/>
      <p:bldP spid="566" grpId="0" animBg="1"/>
      <p:bldP spid="567" grpId="0" animBg="1"/>
      <p:bldP spid="568" grpId="0" animBg="1"/>
      <p:bldP spid="572" grpId="0" animBg="1"/>
      <p:bldP spid="573" grpId="0" animBg="1"/>
      <p:bldP spid="574" grpId="0" animBg="1"/>
      <p:bldP spid="575" grpId="0" animBg="1"/>
      <p:bldP spid="576" grpId="0" animBg="1"/>
      <p:bldP spid="591" grpId="0"/>
      <p:bldP spid="595" grpId="0"/>
      <p:bldP spid="599" grpId="0"/>
      <p:bldP spid="602" grpId="0"/>
      <p:bldP spid="603" grpId="0"/>
      <p:bldP spid="604" grpId="0"/>
      <p:bldP spid="605" grpId="0"/>
      <p:bldP spid="606" grpId="0"/>
      <p:bldP spid="607" grpId="0"/>
      <p:bldP spid="481" grpId="0"/>
      <p:bldP spid="184" grpId="0" animBg="1"/>
      <p:bldP spid="185" grpId="0" animBg="1"/>
      <p:bldP spid="186" grpId="0" animBg="1"/>
      <p:bldP spid="1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74000">
              <a:schemeClr val="bg1"/>
            </a:gs>
            <a:gs pos="100000">
              <a:srgbClr val="9FC89A"/>
            </a:gs>
            <a:gs pos="99000">
              <a:srgbClr val="10DA3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6646427-FED4-3D8B-2CF6-BEA899A233A7}"/>
              </a:ext>
            </a:extLst>
          </p:cNvPr>
          <p:cNvSpPr/>
          <p:nvPr/>
        </p:nvSpPr>
        <p:spPr>
          <a:xfrm>
            <a:off x="71120" y="2733039"/>
            <a:ext cx="1747520" cy="118255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/>
              <a:t>Cách làm</a:t>
            </a:r>
            <a:endParaRPr lang="en-US" sz="2000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27C91A-8642-8D59-E20A-2C267620F4A5}"/>
              </a:ext>
            </a:extLst>
          </p:cNvPr>
          <p:cNvCxnSpPr>
            <a:cxnSpLocks/>
          </p:cNvCxnSpPr>
          <p:nvPr/>
        </p:nvCxnSpPr>
        <p:spPr>
          <a:xfrm>
            <a:off x="1828800" y="477520"/>
            <a:ext cx="432" cy="46026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948BF2-1D74-BC64-B499-C321B5D9EBC8}"/>
              </a:ext>
            </a:extLst>
          </p:cNvPr>
          <p:cNvCxnSpPr>
            <a:cxnSpLocks/>
          </p:cNvCxnSpPr>
          <p:nvPr/>
        </p:nvCxnSpPr>
        <p:spPr>
          <a:xfrm>
            <a:off x="1818640" y="477520"/>
            <a:ext cx="4267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4714B67-D8EC-B802-D8D2-CB2EDA478FB2}"/>
              </a:ext>
            </a:extLst>
          </p:cNvPr>
          <p:cNvSpPr txBox="1"/>
          <p:nvPr/>
        </p:nvSpPr>
        <p:spPr>
          <a:xfrm>
            <a:off x="2255520" y="198120"/>
            <a:ext cx="8280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 NPP làm tốt 2 việc trong tháng: </a:t>
            </a:r>
            <a:r>
              <a:rPr lang="vi-VN" dirty="0">
                <a:solidFill>
                  <a:srgbClr val="00B050"/>
                </a:solidFill>
              </a:rPr>
              <a:t>- </a:t>
            </a:r>
            <a:r>
              <a:rPr lang="vi-VN" dirty="0" smtClean="0"/>
              <a:t>Tích </a:t>
            </a:r>
            <a:r>
              <a:rPr lang="vi-VN" dirty="0"/>
              <a:t>lũy 5 – 10 khách hàng sau 3 – 6 tháng</a:t>
            </a:r>
          </a:p>
          <a:p>
            <a:r>
              <a:rPr lang="vi-VN" dirty="0"/>
              <a:t>                                                      </a:t>
            </a:r>
            <a:r>
              <a:rPr lang="vi-VN" dirty="0" smtClean="0">
                <a:sym typeface="Wingdings" panose="05000000000000000000" pitchFamily="2" charset="2"/>
              </a:rPr>
              <a:t>- 30 </a:t>
            </a:r>
            <a:r>
              <a:rPr lang="vi-VN" dirty="0">
                <a:sym typeface="Wingdings" panose="05000000000000000000" pitchFamily="2" charset="2"/>
              </a:rPr>
              <a:t>khách hàng – CSKH  </a:t>
            </a:r>
            <a:r>
              <a:rPr lang="vi-VN" dirty="0" smtClean="0">
                <a:sym typeface="Wingdings" panose="05000000000000000000" pitchFamily="2" charset="2"/>
              </a:rPr>
              <a:t>(3lon</a:t>
            </a:r>
            <a:r>
              <a:rPr lang="vi-VN" dirty="0">
                <a:sym typeface="Wingdings" panose="05000000000000000000" pitchFamily="2" charset="2"/>
              </a:rPr>
              <a:t>)</a:t>
            </a:r>
          </a:p>
          <a:p>
            <a:r>
              <a:rPr lang="vi-VN" dirty="0">
                <a:sym typeface="Wingdings" panose="05000000000000000000" pitchFamily="2" charset="2"/>
              </a:rPr>
              <a:t>                                                      - </a:t>
            </a:r>
            <a:r>
              <a:rPr lang="vi-VN" dirty="0" smtClean="0">
                <a:sym typeface="Wingdings" panose="05000000000000000000" pitchFamily="2" charset="2"/>
              </a:rPr>
              <a:t>Tuyển </a:t>
            </a:r>
            <a:r>
              <a:rPr lang="vi-VN" dirty="0">
                <a:sym typeface="Wingdings" panose="05000000000000000000" pitchFamily="2" charset="2"/>
              </a:rPr>
              <a:t>dụng (nhân bản) 1 người / 1 tháng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04604AF-69FC-B18E-F91B-48A876B39F67}"/>
              </a:ext>
            </a:extLst>
          </p:cNvPr>
          <p:cNvCxnSpPr>
            <a:cxnSpLocks/>
          </p:cNvCxnSpPr>
          <p:nvPr/>
        </p:nvCxnSpPr>
        <p:spPr>
          <a:xfrm>
            <a:off x="1838960" y="1351280"/>
            <a:ext cx="4267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479952-C52A-5E07-39D0-599C3CC5A3F6}"/>
              </a:ext>
            </a:extLst>
          </p:cNvPr>
          <p:cNvCxnSpPr>
            <a:cxnSpLocks/>
            <a:endCxn id="57" idx="1"/>
          </p:cNvCxnSpPr>
          <p:nvPr/>
        </p:nvCxnSpPr>
        <p:spPr>
          <a:xfrm>
            <a:off x="2397760" y="1351280"/>
            <a:ext cx="8520821" cy="41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B44D26-4078-AB46-D90C-5A4D1ADD5B26}"/>
              </a:ext>
            </a:extLst>
          </p:cNvPr>
          <p:cNvSpPr txBox="1"/>
          <p:nvPr/>
        </p:nvSpPr>
        <p:spPr>
          <a:xfrm>
            <a:off x="3005699" y="106981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/>
              <a:t>t2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22CA1E-294F-EDD2-1217-ED34634C692E}"/>
              </a:ext>
            </a:extLst>
          </p:cNvPr>
          <p:cNvSpPr txBox="1"/>
          <p:nvPr/>
        </p:nvSpPr>
        <p:spPr>
          <a:xfrm>
            <a:off x="2357121" y="108477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/>
              <a:t>t1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30F908-A2F3-99EB-F9B9-9BB9EAA80FE3}"/>
              </a:ext>
            </a:extLst>
          </p:cNvPr>
          <p:cNvSpPr txBox="1"/>
          <p:nvPr/>
        </p:nvSpPr>
        <p:spPr>
          <a:xfrm>
            <a:off x="10140783" y="105965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/>
              <a:t>t12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D81595-1781-A835-AC14-1BCF0F498FC0}"/>
              </a:ext>
            </a:extLst>
          </p:cNvPr>
          <p:cNvSpPr txBox="1"/>
          <p:nvPr/>
        </p:nvSpPr>
        <p:spPr>
          <a:xfrm>
            <a:off x="3759200" y="105965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/>
              <a:t>t3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558E16-E04C-0746-2063-3B54FDE4B94D}"/>
              </a:ext>
            </a:extLst>
          </p:cNvPr>
          <p:cNvSpPr txBox="1"/>
          <p:nvPr/>
        </p:nvSpPr>
        <p:spPr>
          <a:xfrm>
            <a:off x="4412361" y="105965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/>
              <a:t>t4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AC4097-1AC3-E248-25CD-96E15537F434}"/>
              </a:ext>
            </a:extLst>
          </p:cNvPr>
          <p:cNvSpPr txBox="1"/>
          <p:nvPr/>
        </p:nvSpPr>
        <p:spPr>
          <a:xfrm>
            <a:off x="4984690" y="105965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/>
              <a:t>t5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43E628-E1FD-70D0-D652-B6D4F35B2726}"/>
              </a:ext>
            </a:extLst>
          </p:cNvPr>
          <p:cNvSpPr txBox="1"/>
          <p:nvPr/>
        </p:nvSpPr>
        <p:spPr>
          <a:xfrm>
            <a:off x="5651277" y="105965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/>
              <a:t>t6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661FE9-B335-059B-FBE9-F24412A5E89B}"/>
              </a:ext>
            </a:extLst>
          </p:cNvPr>
          <p:cNvSpPr txBox="1"/>
          <p:nvPr/>
        </p:nvSpPr>
        <p:spPr>
          <a:xfrm>
            <a:off x="6369217" y="105965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/>
              <a:t>t7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0E19A6-70C4-B75C-BF8F-ACF0A00CB8D5}"/>
              </a:ext>
            </a:extLst>
          </p:cNvPr>
          <p:cNvSpPr txBox="1"/>
          <p:nvPr/>
        </p:nvSpPr>
        <p:spPr>
          <a:xfrm>
            <a:off x="6993503" y="106981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/>
              <a:t>t8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4E45E2-1BD5-FD2D-08FB-E976DE09CC72}"/>
              </a:ext>
            </a:extLst>
          </p:cNvPr>
          <p:cNvSpPr txBox="1"/>
          <p:nvPr/>
        </p:nvSpPr>
        <p:spPr>
          <a:xfrm>
            <a:off x="7761136" y="106981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/>
              <a:t>t9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4CD269-3A2A-A61A-F90A-144549CB4226}"/>
              </a:ext>
            </a:extLst>
          </p:cNvPr>
          <p:cNvSpPr txBox="1"/>
          <p:nvPr/>
        </p:nvSpPr>
        <p:spPr>
          <a:xfrm>
            <a:off x="8544561" y="106981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/>
              <a:t>t10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083212-4519-8586-BA22-1CEC3D6AD424}"/>
              </a:ext>
            </a:extLst>
          </p:cNvPr>
          <p:cNvSpPr txBox="1"/>
          <p:nvPr/>
        </p:nvSpPr>
        <p:spPr>
          <a:xfrm>
            <a:off x="9357360" y="1059656"/>
            <a:ext cx="488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/>
              <a:t>t11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CC5A365-47CD-D8C8-F236-5368087F3449}"/>
              </a:ext>
            </a:extLst>
          </p:cNvPr>
          <p:cNvCxnSpPr>
            <a:cxnSpLocks/>
          </p:cNvCxnSpPr>
          <p:nvPr/>
        </p:nvCxnSpPr>
        <p:spPr>
          <a:xfrm>
            <a:off x="2854960" y="1059656"/>
            <a:ext cx="0" cy="738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B7D0F29-3B59-DCC1-E11D-955032A1839D}"/>
              </a:ext>
            </a:extLst>
          </p:cNvPr>
          <p:cNvCxnSpPr>
            <a:cxnSpLocks/>
          </p:cNvCxnSpPr>
          <p:nvPr/>
        </p:nvCxnSpPr>
        <p:spPr>
          <a:xfrm>
            <a:off x="3545840" y="1059656"/>
            <a:ext cx="0" cy="738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E9F8860-E3B7-6790-3D98-C93C00DD15FD}"/>
              </a:ext>
            </a:extLst>
          </p:cNvPr>
          <p:cNvCxnSpPr>
            <a:cxnSpLocks/>
          </p:cNvCxnSpPr>
          <p:nvPr/>
        </p:nvCxnSpPr>
        <p:spPr>
          <a:xfrm>
            <a:off x="4257040" y="1038780"/>
            <a:ext cx="0" cy="738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D516CD8-ACE8-FE1E-346B-07E8634E8FB6}"/>
              </a:ext>
            </a:extLst>
          </p:cNvPr>
          <p:cNvCxnSpPr>
            <a:cxnSpLocks/>
          </p:cNvCxnSpPr>
          <p:nvPr/>
        </p:nvCxnSpPr>
        <p:spPr>
          <a:xfrm>
            <a:off x="4876800" y="1038780"/>
            <a:ext cx="0" cy="738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8738795-DF26-C271-C342-42CEB8D230B3}"/>
              </a:ext>
            </a:extLst>
          </p:cNvPr>
          <p:cNvCxnSpPr>
            <a:cxnSpLocks/>
          </p:cNvCxnSpPr>
          <p:nvPr/>
        </p:nvCxnSpPr>
        <p:spPr>
          <a:xfrm>
            <a:off x="5486400" y="1038780"/>
            <a:ext cx="0" cy="738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5125FAE-EEF1-BF7C-BE94-A1871B7EBEAB}"/>
              </a:ext>
            </a:extLst>
          </p:cNvPr>
          <p:cNvCxnSpPr>
            <a:cxnSpLocks/>
          </p:cNvCxnSpPr>
          <p:nvPr/>
        </p:nvCxnSpPr>
        <p:spPr>
          <a:xfrm>
            <a:off x="6187440" y="1023818"/>
            <a:ext cx="0" cy="738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DEB65AD-67E9-4B8F-46F6-5021AA2DE705}"/>
              </a:ext>
            </a:extLst>
          </p:cNvPr>
          <p:cNvCxnSpPr>
            <a:cxnSpLocks/>
          </p:cNvCxnSpPr>
          <p:nvPr/>
        </p:nvCxnSpPr>
        <p:spPr>
          <a:xfrm>
            <a:off x="6858000" y="1039336"/>
            <a:ext cx="0" cy="738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D2A00BC-97BA-539D-FF21-85300531B914}"/>
              </a:ext>
            </a:extLst>
          </p:cNvPr>
          <p:cNvCxnSpPr>
            <a:cxnSpLocks/>
          </p:cNvCxnSpPr>
          <p:nvPr/>
        </p:nvCxnSpPr>
        <p:spPr>
          <a:xfrm>
            <a:off x="7538720" y="1038780"/>
            <a:ext cx="0" cy="738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EF777A0-ACC2-A612-1F0D-E6311DA19012}"/>
              </a:ext>
            </a:extLst>
          </p:cNvPr>
          <p:cNvCxnSpPr>
            <a:cxnSpLocks/>
          </p:cNvCxnSpPr>
          <p:nvPr/>
        </p:nvCxnSpPr>
        <p:spPr>
          <a:xfrm>
            <a:off x="8371840" y="1059656"/>
            <a:ext cx="0" cy="738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745DA8F-FD30-608F-1D8A-8105CD070AC5}"/>
              </a:ext>
            </a:extLst>
          </p:cNvPr>
          <p:cNvCxnSpPr>
            <a:cxnSpLocks/>
          </p:cNvCxnSpPr>
          <p:nvPr/>
        </p:nvCxnSpPr>
        <p:spPr>
          <a:xfrm>
            <a:off x="9215120" y="1047710"/>
            <a:ext cx="0" cy="738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20F282D-B5E3-59CC-7261-7D16F73D8948}"/>
              </a:ext>
            </a:extLst>
          </p:cNvPr>
          <p:cNvCxnSpPr>
            <a:cxnSpLocks/>
          </p:cNvCxnSpPr>
          <p:nvPr/>
        </p:nvCxnSpPr>
        <p:spPr>
          <a:xfrm>
            <a:off x="9966960" y="1025604"/>
            <a:ext cx="0" cy="738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75D0ACE-7E6B-A06B-2C23-1D9275029C78}"/>
              </a:ext>
            </a:extLst>
          </p:cNvPr>
          <p:cNvSpPr txBox="1"/>
          <p:nvPr/>
        </p:nvSpPr>
        <p:spPr>
          <a:xfrm>
            <a:off x="2286000" y="1408667"/>
            <a:ext cx="51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1N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324603F-DDFA-D693-9E34-36C293C491B9}"/>
              </a:ext>
            </a:extLst>
          </p:cNvPr>
          <p:cNvSpPr txBox="1"/>
          <p:nvPr/>
        </p:nvSpPr>
        <p:spPr>
          <a:xfrm>
            <a:off x="4338319" y="1428988"/>
            <a:ext cx="51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8N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4694A9F-6D04-4427-9CA9-3BA022C0D5E5}"/>
              </a:ext>
            </a:extLst>
          </p:cNvPr>
          <p:cNvSpPr txBox="1"/>
          <p:nvPr/>
        </p:nvSpPr>
        <p:spPr>
          <a:xfrm>
            <a:off x="2976879" y="1403309"/>
            <a:ext cx="51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2N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3722C13-F943-95A6-D936-D7D026966C2B}"/>
              </a:ext>
            </a:extLst>
          </p:cNvPr>
          <p:cNvSpPr txBox="1"/>
          <p:nvPr/>
        </p:nvSpPr>
        <p:spPr>
          <a:xfrm>
            <a:off x="3667759" y="1408390"/>
            <a:ext cx="51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4N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644DA33-D2CA-40A0-3E55-E5351F3814C6}"/>
              </a:ext>
            </a:extLst>
          </p:cNvPr>
          <p:cNvSpPr txBox="1"/>
          <p:nvPr/>
        </p:nvSpPr>
        <p:spPr>
          <a:xfrm>
            <a:off x="4897119" y="1428988"/>
            <a:ext cx="660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16N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3F3DF66-E3E9-55D7-D377-3334297FDF81}"/>
              </a:ext>
            </a:extLst>
          </p:cNvPr>
          <p:cNvSpPr txBox="1"/>
          <p:nvPr/>
        </p:nvSpPr>
        <p:spPr>
          <a:xfrm>
            <a:off x="5517979" y="1430556"/>
            <a:ext cx="63898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32N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DEC5933-A654-5EF8-F095-EECE0286D7B2}"/>
              </a:ext>
            </a:extLst>
          </p:cNvPr>
          <p:cNvSpPr txBox="1"/>
          <p:nvPr/>
        </p:nvSpPr>
        <p:spPr>
          <a:xfrm>
            <a:off x="10918581" y="1208484"/>
            <a:ext cx="86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2048N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47ACE8B-C08E-91B4-1EC4-476765380489}"/>
              </a:ext>
            </a:extLst>
          </p:cNvPr>
          <p:cNvSpPr txBox="1"/>
          <p:nvPr/>
        </p:nvSpPr>
        <p:spPr>
          <a:xfrm>
            <a:off x="5647216" y="2050534"/>
            <a:ext cx="3073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vi-VN" sz="1600" dirty="0" smtClean="0"/>
              <a:t>9N </a:t>
            </a:r>
            <a:r>
              <a:rPr lang="vi-VN" sz="1600" dirty="0"/>
              <a:t>X </a:t>
            </a:r>
            <a:r>
              <a:rPr lang="vi-VN" sz="1600" dirty="0" smtClean="0"/>
              <a:t>30 </a:t>
            </a:r>
            <a:r>
              <a:rPr lang="vi-VN" sz="1600" dirty="0"/>
              <a:t>lon = 279</a:t>
            </a:r>
            <a:r>
              <a:rPr lang="vi-VN" sz="1600" dirty="0" smtClean="0"/>
              <a:t> lon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vi-VN" sz="1600" dirty="0" smtClean="0"/>
              <a:t>DH</a:t>
            </a:r>
            <a:r>
              <a:rPr lang="vi-VN" sz="1600" dirty="0"/>
              <a:t>: 2 </a:t>
            </a:r>
            <a:r>
              <a:rPr lang="vi-VN" sz="1600" dirty="0" smtClean="0"/>
              <a:t>SAO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vi-VN" sz="1600" dirty="0" smtClean="0"/>
              <a:t>TN</a:t>
            </a:r>
            <a:r>
              <a:rPr lang="vi-VN" sz="1600" dirty="0"/>
              <a:t>: </a:t>
            </a:r>
            <a:r>
              <a:rPr lang="vi-VN" sz="1600" b="1" dirty="0">
                <a:solidFill>
                  <a:srgbClr val="FF0000"/>
                </a:solidFill>
              </a:rPr>
              <a:t>20 triệu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C27E8F6-39C1-DB02-5FBB-ACC92560B374}"/>
              </a:ext>
            </a:extLst>
          </p:cNvPr>
          <p:cNvCxnSpPr>
            <a:cxnSpLocks/>
            <a:stCxn id="52" idx="2"/>
          </p:cNvCxnSpPr>
          <p:nvPr/>
        </p:nvCxnSpPr>
        <p:spPr>
          <a:xfrm>
            <a:off x="5837470" y="1799888"/>
            <a:ext cx="0" cy="2991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D77BE956-2E65-7D97-8A89-82EA1FD64C16}"/>
              </a:ext>
            </a:extLst>
          </p:cNvPr>
          <p:cNvSpPr txBox="1"/>
          <p:nvPr/>
        </p:nvSpPr>
        <p:spPr>
          <a:xfrm>
            <a:off x="9490977" y="1994098"/>
            <a:ext cx="28678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vi-VN" sz="1600" dirty="0" smtClean="0"/>
              <a:t>33N </a:t>
            </a:r>
            <a:r>
              <a:rPr lang="vi-VN" sz="1600" dirty="0"/>
              <a:t>X </a:t>
            </a:r>
            <a:r>
              <a:rPr lang="vi-VN" sz="1600" dirty="0" smtClean="0"/>
              <a:t>30 </a:t>
            </a:r>
            <a:r>
              <a:rPr lang="vi-VN" sz="1600" dirty="0"/>
              <a:t>lon = 990</a:t>
            </a:r>
            <a:r>
              <a:rPr lang="vi-VN" sz="1600" dirty="0" smtClean="0"/>
              <a:t> </a:t>
            </a:r>
            <a:r>
              <a:rPr lang="vi-VN" sz="1600" dirty="0"/>
              <a:t>lon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vi-VN" sz="1600" dirty="0"/>
              <a:t>DH: 3 SAO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vi-VN" dirty="0"/>
              <a:t>TN</a:t>
            </a:r>
            <a:r>
              <a:rPr lang="vi-VN" b="1" dirty="0">
                <a:solidFill>
                  <a:srgbClr val="FF0000"/>
                </a:solidFill>
              </a:rPr>
              <a:t>: 40 triệu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B37895E-EFAD-4592-6568-DB7090F2255E}"/>
              </a:ext>
            </a:extLst>
          </p:cNvPr>
          <p:cNvCxnSpPr>
            <a:cxnSpLocks/>
          </p:cNvCxnSpPr>
          <p:nvPr/>
        </p:nvCxnSpPr>
        <p:spPr>
          <a:xfrm>
            <a:off x="1827584" y="2740659"/>
            <a:ext cx="4267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5A2C07C6-00D6-D88F-38FA-891897B2AAD5}"/>
              </a:ext>
            </a:extLst>
          </p:cNvPr>
          <p:cNvSpPr txBox="1"/>
          <p:nvPr/>
        </p:nvSpPr>
        <p:spPr>
          <a:xfrm>
            <a:off x="2195786" y="2553254"/>
            <a:ext cx="1140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Tháng 1</a:t>
            </a:r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C25F1F8-8571-D3D9-E4F6-172BE6E333FF}"/>
              </a:ext>
            </a:extLst>
          </p:cNvPr>
          <p:cNvSpPr/>
          <p:nvPr/>
        </p:nvSpPr>
        <p:spPr>
          <a:xfrm>
            <a:off x="3156114" y="2471980"/>
            <a:ext cx="716537" cy="694964"/>
          </a:xfrm>
          <a:prstGeom prst="ellipse">
            <a:avLst/>
          </a:prstGeom>
          <a:solidFill>
            <a:srgbClr val="10DA3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7F3B03E-35CF-0AE9-9D6C-916CC20FAB66}"/>
              </a:ext>
            </a:extLst>
          </p:cNvPr>
          <p:cNvCxnSpPr>
            <a:cxnSpLocks/>
          </p:cNvCxnSpPr>
          <p:nvPr/>
        </p:nvCxnSpPr>
        <p:spPr>
          <a:xfrm>
            <a:off x="3213641" y="2821140"/>
            <a:ext cx="7165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7FBD991-357C-796B-D55A-FFE93A2576FF}"/>
              </a:ext>
            </a:extLst>
          </p:cNvPr>
          <p:cNvSpPr txBox="1"/>
          <p:nvPr/>
        </p:nvSpPr>
        <p:spPr>
          <a:xfrm>
            <a:off x="2147915" y="2074894"/>
            <a:ext cx="828964" cy="369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u="sng" dirty="0"/>
              <a:t>Ví dụ</a:t>
            </a:r>
            <a:endParaRPr lang="en-US" u="sng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3332EDC-C4E3-58FE-A24F-8D770A047E15}"/>
              </a:ext>
            </a:extLst>
          </p:cNvPr>
          <p:cNvSpPr txBox="1"/>
          <p:nvPr/>
        </p:nvSpPr>
        <p:spPr>
          <a:xfrm>
            <a:off x="3329870" y="2584374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00" b="1" dirty="0">
                <a:solidFill>
                  <a:schemeClr val="bg1"/>
                </a:solidFill>
              </a:rPr>
              <a:t>HV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55C2AE8-EE2B-643B-4D24-B7B6AEA6C929}"/>
              </a:ext>
            </a:extLst>
          </p:cNvPr>
          <p:cNvSpPr txBox="1"/>
          <p:nvPr/>
        </p:nvSpPr>
        <p:spPr>
          <a:xfrm>
            <a:off x="3316730" y="279389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b="1" dirty="0" smtClean="0">
                <a:solidFill>
                  <a:schemeClr val="bg1"/>
                </a:solidFill>
              </a:rPr>
              <a:t>30 L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C7AC698-4DA4-305E-3938-C6C8584AA677}"/>
              </a:ext>
            </a:extLst>
          </p:cNvPr>
          <p:cNvSpPr txBox="1"/>
          <p:nvPr/>
        </p:nvSpPr>
        <p:spPr>
          <a:xfrm>
            <a:off x="4237737" y="2659063"/>
            <a:ext cx="2867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TP: </a:t>
            </a:r>
            <a:r>
              <a:rPr lang="vi-VN" dirty="0" smtClean="0"/>
              <a:t>1 lần</a:t>
            </a:r>
            <a:endParaRPr lang="vi-VN" dirty="0"/>
          </a:p>
          <a:p>
            <a:r>
              <a:rPr lang="vi-VN" dirty="0"/>
              <a:t>Cam kết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vi-VN" b="1" dirty="0"/>
              <a:t>TN</a:t>
            </a:r>
            <a:r>
              <a:rPr lang="vi-VN" dirty="0"/>
              <a:t>: </a:t>
            </a:r>
            <a:r>
              <a:rPr lang="vi-VN" b="1" dirty="0">
                <a:solidFill>
                  <a:srgbClr val="FF0000"/>
                </a:solidFill>
              </a:rPr>
              <a:t>2 triệu</a:t>
            </a:r>
          </a:p>
          <a:p>
            <a:r>
              <a:rPr lang="vi-VN" dirty="0"/>
              <a:t>Tích lũy 5 – 10 KH (5lon)</a:t>
            </a:r>
            <a:endParaRPr lang="en-US" dirty="0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D2EB57A-F28A-2F87-E76A-8B751C9742F7}"/>
              </a:ext>
            </a:extLst>
          </p:cNvPr>
          <p:cNvCxnSpPr>
            <a:cxnSpLocks/>
          </p:cNvCxnSpPr>
          <p:nvPr/>
        </p:nvCxnSpPr>
        <p:spPr>
          <a:xfrm>
            <a:off x="1818640" y="3562111"/>
            <a:ext cx="4267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9916A4C3-E50A-BEAC-AEE9-DFB3D19C117B}"/>
              </a:ext>
            </a:extLst>
          </p:cNvPr>
          <p:cNvSpPr txBox="1"/>
          <p:nvPr/>
        </p:nvSpPr>
        <p:spPr>
          <a:xfrm>
            <a:off x="2173739" y="3377445"/>
            <a:ext cx="1140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Tháng 2</a:t>
            </a:r>
            <a:endParaRPr lang="en-US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96B6E2-46B3-3663-CFA1-DA6BFDBD4C78}"/>
              </a:ext>
            </a:extLst>
          </p:cNvPr>
          <p:cNvSpPr/>
          <p:nvPr/>
        </p:nvSpPr>
        <p:spPr>
          <a:xfrm>
            <a:off x="3144829" y="3279876"/>
            <a:ext cx="729065" cy="712240"/>
          </a:xfrm>
          <a:prstGeom prst="ellipse">
            <a:avLst/>
          </a:prstGeom>
          <a:solidFill>
            <a:srgbClr val="10DA3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F2A963F-75EE-5063-96F4-FF6F17C77161}"/>
              </a:ext>
            </a:extLst>
          </p:cNvPr>
          <p:cNvCxnSpPr>
            <a:cxnSpLocks/>
            <a:stCxn id="77" idx="2"/>
            <a:endCxn id="77" idx="6"/>
          </p:cNvCxnSpPr>
          <p:nvPr/>
        </p:nvCxnSpPr>
        <p:spPr>
          <a:xfrm>
            <a:off x="3144829" y="3635996"/>
            <a:ext cx="72906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22A744F-A4F0-DD6C-70DF-D83F5344619D}"/>
              </a:ext>
            </a:extLst>
          </p:cNvPr>
          <p:cNvSpPr txBox="1"/>
          <p:nvPr/>
        </p:nvSpPr>
        <p:spPr>
          <a:xfrm>
            <a:off x="3272905" y="3314112"/>
            <a:ext cx="530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b="1" dirty="0" smtClean="0">
                <a:solidFill>
                  <a:schemeClr val="bg1"/>
                </a:solidFill>
              </a:rPr>
              <a:t>A TP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7A17140-8FE0-75C3-A5C6-03C6DCF9154E}"/>
              </a:ext>
            </a:extLst>
          </p:cNvPr>
          <p:cNvSpPr txBox="1"/>
          <p:nvPr/>
        </p:nvSpPr>
        <p:spPr>
          <a:xfrm>
            <a:off x="3314107" y="3610332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00" b="1" dirty="0">
                <a:solidFill>
                  <a:schemeClr val="bg1"/>
                </a:solidFill>
              </a:rPr>
              <a:t>2L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DEDA5EA-1601-EA0E-E94F-FABA8DBE435E}"/>
              </a:ext>
            </a:extLst>
          </p:cNvPr>
          <p:cNvSpPr/>
          <p:nvPr/>
        </p:nvSpPr>
        <p:spPr>
          <a:xfrm>
            <a:off x="3096800" y="4067436"/>
            <a:ext cx="750077" cy="614269"/>
          </a:xfrm>
          <a:prstGeom prst="ellipse">
            <a:avLst/>
          </a:prstGeom>
          <a:solidFill>
            <a:srgbClr val="10DA3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001DE8D-93A2-4C66-3A39-19751F2EB05B}"/>
              </a:ext>
            </a:extLst>
          </p:cNvPr>
          <p:cNvCxnSpPr>
            <a:cxnSpLocks/>
            <a:stCxn id="81" idx="2"/>
            <a:endCxn id="81" idx="6"/>
          </p:cNvCxnSpPr>
          <p:nvPr/>
        </p:nvCxnSpPr>
        <p:spPr>
          <a:xfrm>
            <a:off x="3096800" y="4374571"/>
            <a:ext cx="750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D1AEC4BD-06A0-972E-B61F-5BBACD012D4A}"/>
              </a:ext>
            </a:extLst>
          </p:cNvPr>
          <p:cNvSpPr txBox="1"/>
          <p:nvPr/>
        </p:nvSpPr>
        <p:spPr>
          <a:xfrm>
            <a:off x="3333969" y="4151907"/>
            <a:ext cx="474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dirty="0">
                <a:solidFill>
                  <a:schemeClr val="bg1"/>
                </a:solidFill>
              </a:rPr>
              <a:t>HV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5527AA2-F315-77A2-ED64-89D2474951F6}"/>
              </a:ext>
            </a:extLst>
          </p:cNvPr>
          <p:cNvSpPr txBox="1"/>
          <p:nvPr/>
        </p:nvSpPr>
        <p:spPr>
          <a:xfrm>
            <a:off x="3237290" y="4392466"/>
            <a:ext cx="764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b="1" dirty="0" smtClean="0">
                <a:solidFill>
                  <a:schemeClr val="bg1"/>
                </a:solidFill>
              </a:rPr>
              <a:t>30 L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EEBD3C8-3DED-A7C2-4AB6-43B85C9F6466}"/>
              </a:ext>
            </a:extLst>
          </p:cNvPr>
          <p:cNvCxnSpPr>
            <a:cxnSpLocks/>
            <a:endCxn id="81" idx="0"/>
          </p:cNvCxnSpPr>
          <p:nvPr/>
        </p:nvCxnSpPr>
        <p:spPr>
          <a:xfrm flipH="1">
            <a:off x="3471839" y="3937327"/>
            <a:ext cx="8484" cy="130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A572FFD-1B88-800B-41BE-FC95F2439E40}"/>
              </a:ext>
            </a:extLst>
          </p:cNvPr>
          <p:cNvSpPr txBox="1"/>
          <p:nvPr/>
        </p:nvSpPr>
        <p:spPr>
          <a:xfrm>
            <a:off x="4270216" y="3982396"/>
            <a:ext cx="4610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vi-VN" b="1" dirty="0"/>
              <a:t>TN: </a:t>
            </a:r>
            <a:r>
              <a:rPr lang="vi-VN" sz="2000" b="1" dirty="0">
                <a:solidFill>
                  <a:srgbClr val="FF0000"/>
                </a:solidFill>
              </a:rPr>
              <a:t>4 triệu</a:t>
            </a:r>
          </a:p>
          <a:p>
            <a:r>
              <a:rPr lang="vi-VN" dirty="0"/>
              <a:t>Tích lũy</a:t>
            </a:r>
            <a:r>
              <a:rPr lang="vi-VN" dirty="0">
                <a:solidFill>
                  <a:schemeClr val="accent2"/>
                </a:solidFill>
              </a:rPr>
              <a:t>: </a:t>
            </a:r>
            <a:r>
              <a:rPr lang="vi-VN" dirty="0"/>
              <a:t>5 KH mới + 5 KH </a:t>
            </a:r>
            <a:r>
              <a:rPr lang="vi-VN" dirty="0" smtClean="0"/>
              <a:t>cũ = </a:t>
            </a:r>
            <a:r>
              <a:rPr lang="vi-VN" dirty="0"/>
              <a:t>10 lon  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3AFDB5-E27D-8BB5-0FED-B19ED10097C0}"/>
              </a:ext>
            </a:extLst>
          </p:cNvPr>
          <p:cNvSpPr/>
          <p:nvPr/>
        </p:nvSpPr>
        <p:spPr>
          <a:xfrm>
            <a:off x="3184459" y="4866218"/>
            <a:ext cx="659402" cy="590494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1DC107-D96E-8F26-10D8-C3C74E9A783A}"/>
              </a:ext>
            </a:extLst>
          </p:cNvPr>
          <p:cNvCxnSpPr>
            <a:cxnSpLocks/>
            <a:stCxn id="12" idx="2"/>
            <a:endCxn id="12" idx="6"/>
          </p:cNvCxnSpPr>
          <p:nvPr/>
        </p:nvCxnSpPr>
        <p:spPr>
          <a:xfrm>
            <a:off x="3184459" y="5161465"/>
            <a:ext cx="659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E5775CB-AF82-A3C0-CF80-C82D300D69DF}"/>
              </a:ext>
            </a:extLst>
          </p:cNvPr>
          <p:cNvSpPr txBox="1"/>
          <p:nvPr/>
        </p:nvSpPr>
        <p:spPr>
          <a:xfrm>
            <a:off x="3230800" y="4917526"/>
            <a:ext cx="68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b="1" dirty="0" smtClean="0"/>
              <a:t>A </a:t>
            </a:r>
            <a:r>
              <a:rPr lang="vi-VN" sz="1200" b="1" dirty="0"/>
              <a:t>GD</a:t>
            </a:r>
            <a:endParaRPr lang="en-US" sz="1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812230-612C-9D9D-244E-475DA0BFE857}"/>
              </a:ext>
            </a:extLst>
          </p:cNvPr>
          <p:cNvSpPr txBox="1"/>
          <p:nvPr/>
        </p:nvSpPr>
        <p:spPr>
          <a:xfrm>
            <a:off x="3344000" y="5136057"/>
            <a:ext cx="666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 dirty="0"/>
              <a:t>2L</a:t>
            </a:r>
            <a:endParaRPr lang="en-US" sz="1600" b="1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7FF1B8-6D2F-5C1D-0497-5ED0D3021F86}"/>
              </a:ext>
            </a:extLst>
          </p:cNvPr>
          <p:cNvSpPr/>
          <p:nvPr/>
        </p:nvSpPr>
        <p:spPr>
          <a:xfrm>
            <a:off x="3062024" y="5861831"/>
            <a:ext cx="638692" cy="576924"/>
          </a:xfrm>
          <a:prstGeom prst="ellipse">
            <a:avLst/>
          </a:prstGeom>
          <a:solidFill>
            <a:srgbClr val="10DA32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69DDE16-3C23-D0F6-0304-E3E65DC25DF0}"/>
              </a:ext>
            </a:extLst>
          </p:cNvPr>
          <p:cNvCxnSpPr>
            <a:cxnSpLocks/>
            <a:stCxn id="32" idx="2"/>
            <a:endCxn id="32" idx="6"/>
          </p:cNvCxnSpPr>
          <p:nvPr/>
        </p:nvCxnSpPr>
        <p:spPr>
          <a:xfrm>
            <a:off x="3062024" y="6150293"/>
            <a:ext cx="6386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B9687CA2-82A1-DA19-2FA3-E0ADAB64C4B4}"/>
              </a:ext>
            </a:extLst>
          </p:cNvPr>
          <p:cNvSpPr txBox="1"/>
          <p:nvPr/>
        </p:nvSpPr>
        <p:spPr>
          <a:xfrm>
            <a:off x="3141538" y="5881052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b="1" dirty="0" smtClean="0"/>
              <a:t>A,TP</a:t>
            </a:r>
            <a:endParaRPr lang="en-US" sz="1200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17A0956-ECCB-BEC9-20F1-851C5880988C}"/>
              </a:ext>
            </a:extLst>
          </p:cNvPr>
          <p:cNvSpPr txBox="1"/>
          <p:nvPr/>
        </p:nvSpPr>
        <p:spPr>
          <a:xfrm>
            <a:off x="3200339" y="6126010"/>
            <a:ext cx="5052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00" b="1" dirty="0"/>
              <a:t>2</a:t>
            </a:r>
            <a:r>
              <a:rPr lang="vi-VN" sz="1100" dirty="0"/>
              <a:t>L</a:t>
            </a:r>
            <a:endParaRPr lang="en-US" sz="1100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10C3E0D-4AF7-3FA8-2E61-4963E958E615}"/>
              </a:ext>
            </a:extLst>
          </p:cNvPr>
          <p:cNvCxnSpPr>
            <a:cxnSpLocks/>
          </p:cNvCxnSpPr>
          <p:nvPr/>
        </p:nvCxnSpPr>
        <p:spPr>
          <a:xfrm flipH="1">
            <a:off x="3441682" y="5463766"/>
            <a:ext cx="84182" cy="402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9E7E138-5D61-923B-F336-7D243EB006C5}"/>
              </a:ext>
            </a:extLst>
          </p:cNvPr>
          <p:cNvCxnSpPr>
            <a:cxnSpLocks/>
          </p:cNvCxnSpPr>
          <p:nvPr/>
        </p:nvCxnSpPr>
        <p:spPr>
          <a:xfrm>
            <a:off x="1838960" y="5080202"/>
            <a:ext cx="4267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BD565660-899A-C069-B611-BD7BA61D26AC}"/>
              </a:ext>
            </a:extLst>
          </p:cNvPr>
          <p:cNvSpPr txBox="1"/>
          <p:nvPr/>
        </p:nvSpPr>
        <p:spPr>
          <a:xfrm>
            <a:off x="2154978" y="4906910"/>
            <a:ext cx="1140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Tháng 3</a:t>
            </a:r>
            <a:endParaRPr lang="en-US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B8A82773-1833-A485-5671-535FE62C5819}"/>
              </a:ext>
            </a:extLst>
          </p:cNvPr>
          <p:cNvSpPr/>
          <p:nvPr/>
        </p:nvSpPr>
        <p:spPr>
          <a:xfrm>
            <a:off x="2086970" y="6255201"/>
            <a:ext cx="729677" cy="581422"/>
          </a:xfrm>
          <a:prstGeom prst="ellipse">
            <a:avLst/>
          </a:prstGeom>
          <a:solidFill>
            <a:srgbClr val="10DA32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A4A7C44-3379-50B8-E8DC-BC2B4CB871EE}"/>
              </a:ext>
            </a:extLst>
          </p:cNvPr>
          <p:cNvCxnSpPr>
            <a:cxnSpLocks/>
            <a:stCxn id="93" idx="2"/>
            <a:endCxn id="93" idx="6"/>
          </p:cNvCxnSpPr>
          <p:nvPr/>
        </p:nvCxnSpPr>
        <p:spPr>
          <a:xfrm>
            <a:off x="2086970" y="6545912"/>
            <a:ext cx="7296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6EF68241-BBF8-1477-A650-EF3FE3893023}"/>
              </a:ext>
            </a:extLst>
          </p:cNvPr>
          <p:cNvSpPr txBox="1"/>
          <p:nvPr/>
        </p:nvSpPr>
        <p:spPr>
          <a:xfrm>
            <a:off x="2255520" y="6262057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dirty="0"/>
              <a:t>HV</a:t>
            </a:r>
            <a:endParaRPr lang="en-US" sz="12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B458BA9-3539-EAC3-6BAD-DADEAA5664E3}"/>
              </a:ext>
            </a:extLst>
          </p:cNvPr>
          <p:cNvSpPr txBox="1"/>
          <p:nvPr/>
        </p:nvSpPr>
        <p:spPr>
          <a:xfrm>
            <a:off x="2254304" y="6555707"/>
            <a:ext cx="5052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00" dirty="0" smtClean="0"/>
              <a:t>30 L</a:t>
            </a:r>
            <a:endParaRPr lang="en-US" sz="1100" dirty="0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0B2213ED-9CF3-2FF0-1A5E-426A36865B85}"/>
              </a:ext>
            </a:extLst>
          </p:cNvPr>
          <p:cNvSpPr/>
          <p:nvPr/>
        </p:nvSpPr>
        <p:spPr>
          <a:xfrm>
            <a:off x="3794481" y="5831674"/>
            <a:ext cx="629462" cy="641317"/>
          </a:xfrm>
          <a:prstGeom prst="ellipse">
            <a:avLst/>
          </a:prstGeom>
          <a:solidFill>
            <a:srgbClr val="10DA3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FE5F858-FAF7-7AEF-B600-E910A23B9A86}"/>
              </a:ext>
            </a:extLst>
          </p:cNvPr>
          <p:cNvCxnSpPr>
            <a:cxnSpLocks/>
            <a:stCxn id="97" idx="2"/>
            <a:endCxn id="97" idx="6"/>
          </p:cNvCxnSpPr>
          <p:nvPr/>
        </p:nvCxnSpPr>
        <p:spPr>
          <a:xfrm>
            <a:off x="3794481" y="6152333"/>
            <a:ext cx="6294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A9F132B6-16D8-AEF0-7DB9-2780264A187E}"/>
              </a:ext>
            </a:extLst>
          </p:cNvPr>
          <p:cNvSpPr txBox="1"/>
          <p:nvPr/>
        </p:nvSpPr>
        <p:spPr>
          <a:xfrm>
            <a:off x="3865357" y="5875333"/>
            <a:ext cx="561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dirty="0"/>
              <a:t> </a:t>
            </a:r>
            <a:r>
              <a:rPr lang="vi-VN" sz="1200" dirty="0" smtClean="0"/>
              <a:t> HV</a:t>
            </a:r>
            <a:endParaRPr lang="en-US" sz="1200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2D5D6BF-9252-4242-E987-23FA2D096FFA}"/>
              </a:ext>
            </a:extLst>
          </p:cNvPr>
          <p:cNvSpPr txBox="1"/>
          <p:nvPr/>
        </p:nvSpPr>
        <p:spPr>
          <a:xfrm>
            <a:off x="3941012" y="6080577"/>
            <a:ext cx="5052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00" dirty="0" smtClean="0"/>
              <a:t>30 L</a:t>
            </a:r>
            <a:endParaRPr lang="en-US" sz="110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613F92E2-39AB-80F5-9A39-2A1CBF13FA3F}"/>
              </a:ext>
            </a:extLst>
          </p:cNvPr>
          <p:cNvSpPr txBox="1"/>
          <p:nvPr/>
        </p:nvSpPr>
        <p:spPr>
          <a:xfrm>
            <a:off x="4216190" y="4966037"/>
            <a:ext cx="4610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vi-VN" b="1" dirty="0"/>
              <a:t>TN:</a:t>
            </a:r>
            <a:r>
              <a:rPr lang="vi-VN" dirty="0"/>
              <a:t> </a:t>
            </a:r>
            <a:r>
              <a:rPr lang="vi-VN" b="1" dirty="0">
                <a:solidFill>
                  <a:srgbClr val="FF0000"/>
                </a:solidFill>
              </a:rPr>
              <a:t>8 triệu</a:t>
            </a:r>
          </a:p>
          <a:p>
            <a:r>
              <a:rPr lang="vi-VN" dirty="0"/>
              <a:t>Tích lũy: 5 KH mới + 10 KH TSD= 15 lon  </a:t>
            </a:r>
            <a:endParaRPr lang="en-US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C4DB55D-9D87-65CB-25BB-64FF1B0C28D5}"/>
              </a:ext>
            </a:extLst>
          </p:cNvPr>
          <p:cNvSpPr txBox="1"/>
          <p:nvPr/>
        </p:nvSpPr>
        <p:spPr>
          <a:xfrm>
            <a:off x="4688370" y="5816654"/>
            <a:ext cx="5610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vi-VN" dirty="0">
                <a:sym typeface="Wingdings" panose="05000000000000000000" pitchFamily="2" charset="2"/>
              </a:rPr>
              <a:t>Sau 3 tháng bán được </a:t>
            </a:r>
            <a:r>
              <a:rPr lang="vi-VN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30 lon</a:t>
            </a:r>
            <a:endParaRPr lang="vi-VN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vi-VN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TẬP TRUNG + TÍCH LŨY + CSKH + NHÂN BẢN</a:t>
            </a:r>
            <a:r>
              <a:rPr lang="vi-VN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BF2387C5-C6C7-643E-4807-EF41FDFC1B84}"/>
              </a:ext>
            </a:extLst>
          </p:cNvPr>
          <p:cNvCxnSpPr>
            <a:cxnSpLocks/>
            <a:endCxn id="99" idx="0"/>
          </p:cNvCxnSpPr>
          <p:nvPr/>
        </p:nvCxnSpPr>
        <p:spPr>
          <a:xfrm>
            <a:off x="3532633" y="5456712"/>
            <a:ext cx="613392" cy="41862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227ABDAA-BEB1-93F6-7D5F-7AA337C0111B}"/>
              </a:ext>
            </a:extLst>
          </p:cNvPr>
          <p:cNvSpPr txBox="1"/>
          <p:nvPr/>
        </p:nvSpPr>
        <p:spPr>
          <a:xfrm>
            <a:off x="8547720" y="3230880"/>
            <a:ext cx="332417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- 6 tháng: </a:t>
            </a:r>
            <a:r>
              <a:rPr lang="vi-VN" dirty="0" smtClean="0">
                <a:solidFill>
                  <a:srgbClr val="C00000"/>
                </a:solidFill>
              </a:rPr>
              <a:t> </a:t>
            </a:r>
            <a:r>
              <a:rPr lang="vi-VN" dirty="0">
                <a:solidFill>
                  <a:srgbClr val="C00000"/>
                </a:solidFill>
              </a:rPr>
              <a:t>300 lon</a:t>
            </a:r>
          </a:p>
          <a:p>
            <a:r>
              <a:rPr lang="vi-VN" dirty="0"/>
              <a:t>- DH: </a:t>
            </a:r>
            <a:r>
              <a:rPr lang="vi-VN" dirty="0">
                <a:solidFill>
                  <a:srgbClr val="C00000"/>
                </a:solidFill>
              </a:rPr>
              <a:t>2 sao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vi-VN" b="1" dirty="0" smtClean="0"/>
              <a:t>TN</a:t>
            </a:r>
            <a:r>
              <a:rPr lang="vi-VN" b="1" dirty="0"/>
              <a:t>: </a:t>
            </a:r>
            <a:r>
              <a:rPr lang="vi-VN" sz="2000" b="1" dirty="0">
                <a:solidFill>
                  <a:srgbClr val="FF0000"/>
                </a:solidFill>
              </a:rPr>
              <a:t>20 </a:t>
            </a:r>
            <a:r>
              <a:rPr lang="vi-VN" sz="2000" b="1" dirty="0" smtClean="0">
                <a:solidFill>
                  <a:srgbClr val="FF0000"/>
                </a:solidFill>
              </a:rPr>
              <a:t>triệu/tháng</a:t>
            </a:r>
          </a:p>
          <a:p>
            <a:pPr marL="285750" indent="-285750">
              <a:buFontTx/>
              <a:buChar char="-"/>
            </a:pPr>
            <a:endParaRPr lang="vi-VN" dirty="0">
              <a:solidFill>
                <a:srgbClr val="C00000"/>
              </a:solidFill>
            </a:endParaRPr>
          </a:p>
          <a:p>
            <a:r>
              <a:rPr lang="vi-VN" dirty="0"/>
              <a:t>- 12 tháng: </a:t>
            </a:r>
            <a:r>
              <a:rPr lang="vi-VN" dirty="0" smtClean="0">
                <a:solidFill>
                  <a:srgbClr val="C00000"/>
                </a:solidFill>
              </a:rPr>
              <a:t>1000 </a:t>
            </a:r>
            <a:r>
              <a:rPr lang="vi-VN" dirty="0">
                <a:solidFill>
                  <a:srgbClr val="C00000"/>
                </a:solidFill>
              </a:rPr>
              <a:t>lon </a:t>
            </a:r>
          </a:p>
          <a:p>
            <a:r>
              <a:rPr lang="vi-VN" dirty="0"/>
              <a:t>- Danh hiệu: </a:t>
            </a:r>
            <a:r>
              <a:rPr lang="vi-VN" b="1" dirty="0">
                <a:solidFill>
                  <a:srgbClr val="FF0000"/>
                </a:solidFill>
              </a:rPr>
              <a:t>3 sao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vi-VN" dirty="0" smtClean="0"/>
              <a:t> </a:t>
            </a:r>
            <a:r>
              <a:rPr lang="vi-VN" b="1" dirty="0"/>
              <a:t>TN: </a:t>
            </a:r>
            <a:r>
              <a:rPr lang="vi-VN" sz="2000" b="1" dirty="0" smtClean="0">
                <a:solidFill>
                  <a:srgbClr val="FF0000"/>
                </a:solidFill>
              </a:rPr>
              <a:t>30 - 40 </a:t>
            </a:r>
            <a:r>
              <a:rPr lang="vi-VN" sz="2000" b="1" dirty="0">
                <a:solidFill>
                  <a:srgbClr val="FF0000"/>
                </a:solidFill>
              </a:rPr>
              <a:t>triệu/tháng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3F3DF66-E3E9-55D7-D377-3334297FDF81}"/>
              </a:ext>
            </a:extLst>
          </p:cNvPr>
          <p:cNvSpPr txBox="1"/>
          <p:nvPr/>
        </p:nvSpPr>
        <p:spPr>
          <a:xfrm>
            <a:off x="10035984" y="1453612"/>
            <a:ext cx="638981" cy="36933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vi-VN" dirty="0" smtClean="0">
                <a:solidFill>
                  <a:srgbClr val="FF0000"/>
                </a:solidFill>
              </a:rPr>
              <a:t>33N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157806" y="645914"/>
            <a:ext cx="1962356" cy="954107"/>
            <a:chOff x="251670" y="363846"/>
            <a:chExt cx="1962356" cy="813994"/>
          </a:xfrm>
        </p:grpSpPr>
        <p:sp>
          <p:nvSpPr>
            <p:cNvPr id="87" name="TextBox 86"/>
            <p:cNvSpPr txBox="1"/>
            <p:nvPr/>
          </p:nvSpPr>
          <p:spPr>
            <a:xfrm>
              <a:off x="251670" y="363846"/>
              <a:ext cx="1962356" cy="813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Chương đề 6</a:t>
              </a:r>
              <a:r>
                <a:rPr kumimoji="0" lang="vi-VN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vi-VN" dirty="0">
                <a:solidFill>
                  <a:prstClr val="black"/>
                </a:solidFill>
                <a:latin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CÁCH</a:t>
              </a:r>
              <a:r>
                <a:rPr kumimoji="0" lang="vi-VN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LÀM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396319" y="662730"/>
              <a:ext cx="126470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9" y="142189"/>
            <a:ext cx="1646063" cy="499915"/>
          </a:xfrm>
          <a:prstGeom prst="rect">
            <a:avLst/>
          </a:prstGeom>
        </p:spPr>
      </p:pic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BF2387C5-C6C7-643E-4807-EF41FDFC1B84}"/>
              </a:ext>
            </a:extLst>
          </p:cNvPr>
          <p:cNvCxnSpPr>
            <a:cxnSpLocks/>
          </p:cNvCxnSpPr>
          <p:nvPr/>
        </p:nvCxnSpPr>
        <p:spPr>
          <a:xfrm flipH="1">
            <a:off x="2771156" y="6387620"/>
            <a:ext cx="501749" cy="7984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0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46" grpId="0"/>
      <p:bldP spid="47" grpId="0"/>
      <p:bldP spid="48" grpId="0"/>
      <p:bldP spid="49" grpId="0"/>
      <p:bldP spid="51" grpId="0"/>
      <p:bldP spid="52" grpId="0" animBg="1"/>
      <p:bldP spid="57" grpId="0"/>
      <p:bldP spid="58" grpId="0"/>
      <p:bldP spid="62" grpId="0"/>
      <p:bldP spid="65" grpId="0"/>
      <p:bldP spid="66" grpId="0" animBg="1"/>
      <p:bldP spid="70" grpId="0"/>
      <p:bldP spid="72" grpId="0"/>
      <p:bldP spid="73" grpId="0"/>
      <p:bldP spid="74" grpId="0"/>
      <p:bldP spid="76" grpId="0"/>
      <p:bldP spid="77" grpId="0" animBg="1"/>
      <p:bldP spid="79" grpId="0"/>
      <p:bldP spid="80" grpId="0"/>
      <p:bldP spid="81" grpId="0" animBg="1"/>
      <p:bldP spid="83" grpId="0"/>
      <p:bldP spid="84" grpId="0"/>
      <p:bldP spid="11" grpId="0"/>
      <p:bldP spid="12" grpId="0" animBg="1"/>
      <p:bldP spid="17" grpId="0"/>
      <p:bldP spid="19" grpId="0"/>
      <p:bldP spid="32" grpId="0" animBg="1"/>
      <p:bldP spid="45" grpId="0"/>
      <p:bldP spid="60" grpId="0"/>
      <p:bldP spid="71" grpId="0"/>
      <p:bldP spid="93" grpId="0" animBg="1"/>
      <p:bldP spid="95" grpId="0"/>
      <p:bldP spid="96" grpId="0"/>
      <p:bldP spid="97" grpId="0" animBg="1"/>
      <p:bldP spid="99" grpId="0"/>
      <p:bldP spid="100" grpId="0"/>
      <p:bldP spid="112" grpId="0"/>
      <p:bldP spid="113" grpId="0"/>
      <p:bldP spid="117" grpId="0"/>
      <p:bldP spid="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73000">
              <a:schemeClr val="bg1"/>
            </a:gs>
            <a:gs pos="100000">
              <a:srgbClr val="9FC89A"/>
            </a:gs>
            <a:gs pos="99000">
              <a:srgbClr val="10DA3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8986" y="5581246"/>
            <a:ext cx="10556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/>
              <a:t>Lưu ý: </a:t>
            </a:r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không có kiến thức mà làm trở thành phá họa</a:t>
            </a:r>
            <a:r>
              <a:rPr lang="vi-VN" sz="3600" dirty="0" smtClean="0">
                <a:solidFill>
                  <a:srgbClr val="00B050"/>
                </a:solidFill>
                <a:latin typeface="+mj-lt"/>
              </a:rPr>
              <a:t>.</a:t>
            </a:r>
            <a:endParaRPr lang="vi-VN" sz="36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604" y="291867"/>
            <a:ext cx="10302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+mj-lt"/>
              </a:rPr>
              <a:t>Kể câu chuyện động viên </a:t>
            </a:r>
            <a:r>
              <a:rPr lang="vi-VN" sz="3600" dirty="0" smtClean="0">
                <a:solidFill>
                  <a:srgbClr val="00B050"/>
                </a:solidFill>
                <a:latin typeface="+mj-lt"/>
              </a:rPr>
              <a:t>dám làm hơn biết làm</a:t>
            </a:r>
            <a:endParaRPr lang="vi-VN" sz="36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986" y="1106018"/>
            <a:ext cx="10049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+mj-lt"/>
              </a:rPr>
              <a:t>1.Đào tạo,sao chép, nhân bản</a:t>
            </a:r>
          </a:p>
          <a:p>
            <a:r>
              <a:rPr lang="vi-VN" sz="3600" dirty="0" smtClean="0">
                <a:latin typeface="+mj-lt"/>
              </a:rPr>
              <a:t>2.Chuẩn hóa kiến thức </a:t>
            </a:r>
          </a:p>
          <a:p>
            <a:r>
              <a:rPr lang="vi-VN" sz="3600" dirty="0" smtClean="0">
                <a:latin typeface="+mj-lt"/>
              </a:rPr>
              <a:t>3.Tìm đúng người, đúng thời điểm,làm đúng việc.</a:t>
            </a:r>
            <a:endParaRPr lang="vi-VN" sz="36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986" y="3066633"/>
            <a:ext cx="97971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B050"/>
                </a:solidFill>
                <a:latin typeface="+mj-lt"/>
              </a:rPr>
              <a:t>HỌC </a:t>
            </a:r>
            <a:r>
              <a:rPr lang="vi-VN" sz="3600" dirty="0" smtClean="0">
                <a:latin typeface="+mj-lt"/>
              </a:rPr>
              <a:t>. Nhận từ chủ giảng về phải cho lại 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vi-VN" sz="3600" dirty="0" smtClean="0">
                <a:latin typeface="+mj-lt"/>
              </a:rPr>
              <a:t> để trao dồi kiến thức mới.</a:t>
            </a:r>
          </a:p>
          <a:p>
            <a:r>
              <a:rPr lang="vi-VN" sz="3600" dirty="0" smtClean="0">
                <a:latin typeface="+mj-lt"/>
              </a:rPr>
              <a:t>- Người chọn đối tác để làm việc họ sẻ chọn người lảnh đạo có cách làm...</a:t>
            </a:r>
            <a:endParaRPr lang="vi-VN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564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82000">
              <a:schemeClr val="bg1"/>
            </a:gs>
            <a:gs pos="100000">
              <a:srgbClr val="9FC89A"/>
            </a:gs>
            <a:gs pos="99000">
              <a:srgbClr val="10DA3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6CBC27-7704-6A0F-8A71-5461423E30F0}"/>
              </a:ext>
            </a:extLst>
          </p:cNvPr>
          <p:cNvSpPr txBox="1"/>
          <p:nvPr/>
        </p:nvSpPr>
        <p:spPr>
          <a:xfrm>
            <a:off x="4906306" y="120700"/>
            <a:ext cx="37693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prstMaterial="metal"/>
          </a:bodyPr>
          <a:lstStyle/>
          <a:p>
            <a:r>
              <a:rPr lang="vi-VN" sz="3200" b="1" dirty="0">
                <a:ln>
                  <a:gradFill>
                    <a:gsLst>
                      <a:gs pos="51000">
                        <a:srgbClr val="10DA32"/>
                      </a:gs>
                      <a:gs pos="87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0000"/>
                </a:solidFill>
                <a:latin typeface="+mj-lt"/>
              </a:rPr>
              <a:t>5 SỰ CHUẨN BỊ </a:t>
            </a:r>
            <a:endParaRPr lang="en-US" sz="3200" b="1" dirty="0">
              <a:ln>
                <a:gradFill>
                  <a:gsLst>
                    <a:gs pos="51000">
                      <a:srgbClr val="10DA32"/>
                    </a:gs>
                    <a:gs pos="8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ACB74FF-665A-916A-624D-3358FD76496B}"/>
              </a:ext>
            </a:extLst>
          </p:cNvPr>
          <p:cNvSpPr/>
          <p:nvPr/>
        </p:nvSpPr>
        <p:spPr>
          <a:xfrm>
            <a:off x="0" y="3059667"/>
            <a:ext cx="1544320" cy="15833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/>
              <a:t>5 sự chuẩn bị</a:t>
            </a:r>
            <a:endParaRPr lang="en-US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B87EF3-39A4-298D-B318-7D37FD27F1C6}"/>
              </a:ext>
            </a:extLst>
          </p:cNvPr>
          <p:cNvSpPr txBox="1"/>
          <p:nvPr/>
        </p:nvSpPr>
        <p:spPr>
          <a:xfrm>
            <a:off x="3168904" y="779394"/>
            <a:ext cx="8595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vi-VN" sz="2000" dirty="0"/>
              <a:t>Tài liệu: tờ rơi, cuốn kỷ yếu, sách sữa non, kẹp A4, </a:t>
            </a:r>
            <a:r>
              <a:rPr lang="vi-VN" sz="2000" dirty="0" err="1"/>
              <a:t>video</a:t>
            </a:r>
            <a:r>
              <a:rPr lang="vi-VN" sz="2000" dirty="0"/>
              <a:t> hình ảnh</a:t>
            </a:r>
          </a:p>
          <a:p>
            <a:r>
              <a:rPr lang="vi-VN" sz="2000" dirty="0"/>
              <a:t>Bộ trải nghiệm: </a:t>
            </a:r>
            <a:r>
              <a:rPr lang="vi-VN" sz="2000" dirty="0">
                <a:solidFill>
                  <a:srgbClr val="C00000"/>
                </a:solidFill>
              </a:rPr>
              <a:t>1 bình lắc, 1 lon sữa 1/3 lon </a:t>
            </a:r>
            <a:r>
              <a:rPr lang="vi-VN" sz="2000" dirty="0" smtClean="0">
                <a:solidFill>
                  <a:srgbClr val="C00000"/>
                </a:solidFill>
              </a:rPr>
              <a:t>3 </a:t>
            </a:r>
            <a:r>
              <a:rPr lang="vi-VN" sz="2000" dirty="0">
                <a:solidFill>
                  <a:srgbClr val="C00000"/>
                </a:solidFill>
              </a:rPr>
              <a:t>cốc minh họa + chanh, 1 bình lắc mới + 1 </a:t>
            </a:r>
            <a:r>
              <a:rPr lang="vi-VN" sz="2000" dirty="0" smtClean="0">
                <a:solidFill>
                  <a:srgbClr val="C00000"/>
                </a:solidFill>
              </a:rPr>
              <a:t>lon </a:t>
            </a:r>
            <a:r>
              <a:rPr lang="vi-VN" sz="2000" dirty="0">
                <a:solidFill>
                  <a:srgbClr val="C00000"/>
                </a:solidFill>
              </a:rPr>
              <a:t>sữa nguyên</a:t>
            </a:r>
            <a:r>
              <a:rPr lang="vi-VN" sz="2000" dirty="0" smtClean="0">
                <a:solidFill>
                  <a:srgbClr val="C00000"/>
                </a:solidFill>
              </a:rPr>
              <a:t>,( </a:t>
            </a:r>
            <a:r>
              <a:rPr lang="vi-VN" sz="2000" dirty="0">
                <a:solidFill>
                  <a:srgbClr val="C00000"/>
                </a:solidFill>
              </a:rPr>
              <a:t>bán khi khách </a:t>
            </a:r>
            <a:r>
              <a:rPr lang="vi-VN" sz="2000" dirty="0" smtClean="0">
                <a:solidFill>
                  <a:srgbClr val="C00000"/>
                </a:solidFill>
              </a:rPr>
              <a:t>mua)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685FD9-BB44-9116-A910-6A2414A7BB69}"/>
              </a:ext>
            </a:extLst>
          </p:cNvPr>
          <p:cNvCxnSpPr>
            <a:cxnSpLocks/>
            <a:stCxn id="5" idx="6"/>
            <a:endCxn id="10" idx="1"/>
          </p:cNvCxnSpPr>
          <p:nvPr/>
        </p:nvCxnSpPr>
        <p:spPr>
          <a:xfrm>
            <a:off x="1544320" y="3851344"/>
            <a:ext cx="0" cy="23140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F262E4-46A5-E06A-BD77-B96F5D99FA6C}"/>
              </a:ext>
            </a:extLst>
          </p:cNvPr>
          <p:cNvCxnSpPr>
            <a:cxnSpLocks/>
            <a:stCxn id="5" idx="6"/>
            <a:endCxn id="9" idx="1"/>
          </p:cNvCxnSpPr>
          <p:nvPr/>
        </p:nvCxnSpPr>
        <p:spPr>
          <a:xfrm>
            <a:off x="1544320" y="3851344"/>
            <a:ext cx="105736" cy="8261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69430C0-1EBB-A071-D1B8-5D37D9B090B5}"/>
              </a:ext>
            </a:extLst>
          </p:cNvPr>
          <p:cNvCxnSpPr>
            <a:cxnSpLocks/>
            <a:stCxn id="5" idx="6"/>
            <a:endCxn id="8" idx="1"/>
          </p:cNvCxnSpPr>
          <p:nvPr/>
        </p:nvCxnSpPr>
        <p:spPr>
          <a:xfrm flipV="1">
            <a:off x="1544320" y="3442249"/>
            <a:ext cx="176784" cy="4090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6945153-4F72-E7FA-E866-C19F48F96A6D}"/>
              </a:ext>
            </a:extLst>
          </p:cNvPr>
          <p:cNvCxnSpPr>
            <a:cxnSpLocks/>
            <a:stCxn id="5" idx="6"/>
            <a:endCxn id="7" idx="1"/>
          </p:cNvCxnSpPr>
          <p:nvPr/>
        </p:nvCxnSpPr>
        <p:spPr>
          <a:xfrm flipV="1">
            <a:off x="1544320" y="2398933"/>
            <a:ext cx="213360" cy="14524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3FD8459-F2F5-3B47-097A-47FE839E2E38}"/>
              </a:ext>
            </a:extLst>
          </p:cNvPr>
          <p:cNvCxnSpPr>
            <a:cxnSpLocks/>
            <a:stCxn id="5" idx="6"/>
            <a:endCxn id="6" idx="1"/>
          </p:cNvCxnSpPr>
          <p:nvPr/>
        </p:nvCxnSpPr>
        <p:spPr>
          <a:xfrm flipV="1">
            <a:off x="1544320" y="1221831"/>
            <a:ext cx="176784" cy="26295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CB51F58-CDC3-984C-8245-22A2E8665E8F}"/>
              </a:ext>
            </a:extLst>
          </p:cNvPr>
          <p:cNvSpPr txBox="1"/>
          <p:nvPr/>
        </p:nvSpPr>
        <p:spPr>
          <a:xfrm>
            <a:off x="3188208" y="2039042"/>
            <a:ext cx="4465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vi-VN" sz="2000" dirty="0"/>
              <a:t>Bán lẻ 1 – 2 thùng</a:t>
            </a:r>
          </a:p>
          <a:p>
            <a:r>
              <a:rPr lang="vi-VN" sz="2000" dirty="0"/>
              <a:t>Chuyên</a:t>
            </a:r>
            <a:r>
              <a:rPr lang="vi-VN" sz="2000" dirty="0" smtClean="0"/>
              <a:t> </a:t>
            </a:r>
            <a:r>
              <a:rPr lang="vi-VN" sz="2000" dirty="0"/>
              <a:t>nghiệp: </a:t>
            </a:r>
            <a:r>
              <a:rPr lang="vi-VN" sz="2000" dirty="0" smtClean="0"/>
              <a:t>lên </a:t>
            </a:r>
            <a:r>
              <a:rPr lang="vi-VN" sz="2000" dirty="0"/>
              <a:t>TP tháng đầu</a:t>
            </a:r>
            <a:endParaRPr lang="en-US" sz="2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5B953C-2965-D550-7FF4-DA81374ECEBC}"/>
              </a:ext>
            </a:extLst>
          </p:cNvPr>
          <p:cNvSpPr txBox="1"/>
          <p:nvPr/>
        </p:nvSpPr>
        <p:spPr>
          <a:xfrm>
            <a:off x="3275435" y="2894163"/>
            <a:ext cx="8884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vi-VN" sz="2000" dirty="0" smtClean="0"/>
              <a:t>Học. </a:t>
            </a:r>
            <a:r>
              <a:rPr lang="vi-VN" sz="2000" dirty="0" smtClean="0">
                <a:solidFill>
                  <a:srgbClr val="C00000"/>
                </a:solidFill>
              </a:rPr>
              <a:t>biết - hiểu – làm – đào tạo – làm gương.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vi-VN" sz="2000" dirty="0" smtClean="0"/>
              <a:t>Học. </a:t>
            </a:r>
            <a:r>
              <a:rPr lang="vi-VN" sz="2000" dirty="0"/>
              <a:t>sản phẩm, chính sách (</a:t>
            </a:r>
            <a:r>
              <a:rPr lang="vi-VN" sz="2000" dirty="0">
                <a:latin typeface="+mj-lt"/>
              </a:rPr>
              <a:t>HP1)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vi-VN" sz="2000" dirty="0" smtClean="0"/>
              <a:t>Học. kỷ năng </a:t>
            </a:r>
            <a:r>
              <a:rPr lang="vi-VN" sz="2000" dirty="0" smtClean="0">
                <a:sym typeface="Wingdings" panose="05000000000000000000" pitchFamily="2" charset="2"/>
              </a:rPr>
              <a:t> </a:t>
            </a:r>
            <a:r>
              <a:rPr lang="vi-VN" sz="2000" dirty="0">
                <a:sym typeface="Wingdings" panose="05000000000000000000" pitchFamily="2" charset="2"/>
              </a:rPr>
              <a:t>trực tiếp thứ </a:t>
            </a:r>
            <a:r>
              <a:rPr lang="vi-VN" sz="2000" dirty="0" smtClean="0">
                <a:sym typeface="Wingdings" panose="05000000000000000000" pitchFamily="2" charset="2"/>
              </a:rPr>
              <a:t>3 và thứ 7 </a:t>
            </a:r>
            <a:r>
              <a:rPr lang="vi-VN" sz="2000" dirty="0">
                <a:sym typeface="Wingdings" panose="05000000000000000000" pitchFamily="2" charset="2"/>
              </a:rPr>
              <a:t>tại văn </a:t>
            </a:r>
            <a:r>
              <a:rPr lang="vi-VN" sz="2000" dirty="0" smtClean="0">
                <a:sym typeface="Wingdings" panose="05000000000000000000" pitchFamily="2" charset="2"/>
              </a:rPr>
              <a:t>phòng ...</a:t>
            </a:r>
            <a:endParaRPr lang="vi-VN" sz="2000" dirty="0">
              <a:sym typeface="Wingdings" panose="05000000000000000000" pitchFamily="2" charset="2"/>
            </a:endParaRPr>
          </a:p>
          <a:p>
            <a:r>
              <a:rPr lang="vi-VN" sz="2000" dirty="0">
                <a:sym typeface="Wingdings" panose="05000000000000000000" pitchFamily="2" charset="2"/>
              </a:rPr>
              <a:t>                        qua zoom thứ </a:t>
            </a:r>
            <a:r>
              <a:rPr lang="vi-VN" sz="2000" dirty="0" smtClean="0">
                <a:sym typeface="Wingdings" panose="05000000000000000000" pitchFamily="2" charset="2"/>
              </a:rPr>
              <a:t>2 và thứ 4</a:t>
            </a:r>
            <a:endParaRPr lang="en-US" sz="2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C01976C-CE42-2670-4837-D821F83321D7}"/>
              </a:ext>
            </a:extLst>
          </p:cNvPr>
          <p:cNvSpPr txBox="1"/>
          <p:nvPr/>
        </p:nvSpPr>
        <p:spPr>
          <a:xfrm>
            <a:off x="3275435" y="4380910"/>
            <a:ext cx="8107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vi-VN" sz="2000" dirty="0"/>
              <a:t>Lập danh sách 30 người trước </a:t>
            </a:r>
            <a:r>
              <a:rPr lang="vi-VN" sz="2000" dirty="0">
                <a:sym typeface="Wingdings" panose="05000000000000000000" pitchFamily="2" charset="2"/>
              </a:rPr>
              <a:t> </a:t>
            </a:r>
            <a:r>
              <a:rPr lang="vi-VN" sz="2000" dirty="0">
                <a:solidFill>
                  <a:srgbClr val="C00000"/>
                </a:solidFill>
                <a:sym typeface="Wingdings" panose="05000000000000000000" pitchFamily="2" charset="2"/>
              </a:rPr>
              <a:t>10 người chia sẽ kinh doanh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vi-VN" sz="2000" dirty="0">
                <a:sym typeface="Wingdings" panose="05000000000000000000" pitchFamily="2" charset="2"/>
              </a:rPr>
              <a:t>                                                   </a:t>
            </a:r>
            <a:r>
              <a:rPr lang="vi-VN" sz="2000" dirty="0">
                <a:solidFill>
                  <a:srgbClr val="FF0000"/>
                </a:solidFill>
                <a:sym typeface="Wingdings" panose="05000000000000000000" pitchFamily="2" charset="2"/>
              </a:rPr>
              <a:t>20 người chia sẽ sản phẩm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37921D-D7FF-1880-8201-1ED6F0D1BE10}"/>
              </a:ext>
            </a:extLst>
          </p:cNvPr>
          <p:cNvSpPr txBox="1"/>
          <p:nvPr/>
        </p:nvSpPr>
        <p:spPr>
          <a:xfrm>
            <a:off x="3168904" y="5657536"/>
            <a:ext cx="9197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vi-VN" sz="2000" dirty="0"/>
              <a:t>Để có các cuộc </a:t>
            </a:r>
            <a:r>
              <a:rPr lang="vi-VN" sz="2000" dirty="0" smtClean="0"/>
              <a:t>hẹn </a:t>
            </a:r>
            <a:r>
              <a:rPr lang="vi-VN" sz="2000" dirty="0"/>
              <a:t>mục tiêu </a:t>
            </a:r>
            <a:r>
              <a:rPr lang="vi-VN" sz="2000" dirty="0">
                <a:sym typeface="Wingdings" panose="05000000000000000000" pitchFamily="2" charset="2"/>
              </a:rPr>
              <a:t> </a:t>
            </a:r>
            <a:r>
              <a:rPr lang="vi-VN" sz="2000" dirty="0">
                <a:solidFill>
                  <a:srgbClr val="C00000"/>
                </a:solidFill>
                <a:sym typeface="Wingdings" panose="05000000000000000000" pitchFamily="2" charset="2"/>
              </a:rPr>
              <a:t>H</a:t>
            </a:r>
            <a:r>
              <a:rPr lang="vi-VN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ọc </a:t>
            </a:r>
            <a:r>
              <a:rPr lang="vi-VN" sz="2000" dirty="0">
                <a:solidFill>
                  <a:srgbClr val="C00000"/>
                </a:solidFill>
                <a:sym typeface="Wingdings" panose="05000000000000000000" pitchFamily="2" charset="2"/>
              </a:rPr>
              <a:t>thực hành kinh nghiệm bán hàng tuyển dụng</a:t>
            </a:r>
          </a:p>
          <a:p>
            <a:r>
              <a:rPr lang="vi-VN" sz="2000" dirty="0">
                <a:sym typeface="Wingdings" panose="05000000000000000000" pitchFamily="2" charset="2"/>
              </a:rPr>
              <a:t>                                           </a:t>
            </a:r>
            <a:r>
              <a:rPr lang="vi-VN" sz="2000" dirty="0" smtClean="0">
                <a:sym typeface="Wingdings" panose="05000000000000000000" pitchFamily="2" charset="2"/>
              </a:rPr>
              <a:t>         </a:t>
            </a:r>
            <a:r>
              <a:rPr lang="vi-VN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  Bán </a:t>
            </a:r>
            <a:r>
              <a:rPr lang="vi-VN" sz="2000" dirty="0">
                <a:solidFill>
                  <a:srgbClr val="C00000"/>
                </a:solidFill>
                <a:sym typeface="Wingdings" panose="05000000000000000000" pitchFamily="2" charset="2"/>
              </a:rPr>
              <a:t>hàng + tuyển dụng</a:t>
            </a:r>
            <a:endParaRPr lang="en-US" sz="2000" dirty="0">
              <a:solidFill>
                <a:srgbClr val="C0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77817" y="166077"/>
            <a:ext cx="1962356" cy="369332"/>
            <a:chOff x="251670" y="363846"/>
            <a:chExt cx="1962356" cy="315095"/>
          </a:xfrm>
        </p:grpSpPr>
        <p:sp>
          <p:nvSpPr>
            <p:cNvPr id="26" name="TextBox 25"/>
            <p:cNvSpPr txBox="1"/>
            <p:nvPr/>
          </p:nvSpPr>
          <p:spPr>
            <a:xfrm>
              <a:off x="251670" y="363846"/>
              <a:ext cx="1962356" cy="315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Chương đề 7:</a:t>
              </a: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396319" y="662730"/>
              <a:ext cx="126470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D1854AC-A94B-2AD7-DAB3-B3B05C4F4045}"/>
              </a:ext>
            </a:extLst>
          </p:cNvPr>
          <p:cNvSpPr txBox="1"/>
          <p:nvPr/>
        </p:nvSpPr>
        <p:spPr>
          <a:xfrm>
            <a:off x="1544320" y="5503649"/>
            <a:ext cx="1361258" cy="1323439"/>
          </a:xfrm>
          <a:prstGeom prst="rect">
            <a:avLst/>
          </a:prstGeom>
          <a:gradFill>
            <a:gsLst>
              <a:gs pos="100000">
                <a:srgbClr val="92D050"/>
              </a:gs>
              <a:gs pos="0">
                <a:schemeClr val="bg1"/>
              </a:gs>
              <a:gs pos="100000">
                <a:srgbClr val="9FC89A"/>
              </a:gs>
              <a:gs pos="99000">
                <a:srgbClr val="10DA32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/>
              <a:t>THIẾT LẬP CUỘC HẸN</a:t>
            </a:r>
            <a:endParaRPr lang="en-US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9E088F-17AE-B2EE-6C96-9DD0BD873069}"/>
              </a:ext>
            </a:extLst>
          </p:cNvPr>
          <p:cNvSpPr txBox="1"/>
          <p:nvPr/>
        </p:nvSpPr>
        <p:spPr>
          <a:xfrm>
            <a:off x="1721104" y="3088306"/>
            <a:ext cx="1203960" cy="707886"/>
          </a:xfrm>
          <a:prstGeom prst="rect">
            <a:avLst/>
          </a:prstGeom>
          <a:gradFill>
            <a:gsLst>
              <a:gs pos="100000">
                <a:srgbClr val="92D050"/>
              </a:gs>
              <a:gs pos="0">
                <a:schemeClr val="bg1"/>
              </a:gs>
              <a:gs pos="100000">
                <a:srgbClr val="9FC89A"/>
              </a:gs>
              <a:gs pos="99000">
                <a:srgbClr val="10DA32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/>
              <a:t>HỌC</a:t>
            </a:r>
          </a:p>
          <a:p>
            <a:pPr algn="ctr"/>
            <a:endParaRPr lang="en-US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B2921A-6486-6E9C-D32F-25A85C956665}"/>
              </a:ext>
            </a:extLst>
          </p:cNvPr>
          <p:cNvSpPr txBox="1"/>
          <p:nvPr/>
        </p:nvSpPr>
        <p:spPr>
          <a:xfrm>
            <a:off x="1757680" y="2044990"/>
            <a:ext cx="1167384" cy="707886"/>
          </a:xfrm>
          <a:prstGeom prst="rect">
            <a:avLst/>
          </a:prstGeom>
          <a:gradFill>
            <a:gsLst>
              <a:gs pos="100000">
                <a:srgbClr val="92D050"/>
              </a:gs>
              <a:gs pos="0">
                <a:schemeClr val="bg1"/>
              </a:gs>
              <a:gs pos="100000">
                <a:srgbClr val="9FC89A"/>
              </a:gs>
              <a:gs pos="99000">
                <a:srgbClr val="10DA32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/>
              <a:t>HÀNG HÓA</a:t>
            </a:r>
            <a:endParaRPr lang="en-US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63DEEA-5E1F-901D-73FE-40498542D4DD}"/>
              </a:ext>
            </a:extLst>
          </p:cNvPr>
          <p:cNvSpPr txBox="1"/>
          <p:nvPr/>
        </p:nvSpPr>
        <p:spPr>
          <a:xfrm>
            <a:off x="1721104" y="713999"/>
            <a:ext cx="1238018" cy="1015663"/>
          </a:xfrm>
          <a:prstGeom prst="rect">
            <a:avLst/>
          </a:prstGeom>
          <a:gradFill>
            <a:gsLst>
              <a:gs pos="100000">
                <a:srgbClr val="92D050"/>
              </a:gs>
              <a:gs pos="0">
                <a:schemeClr val="bg1"/>
              </a:gs>
              <a:gs pos="100000">
                <a:srgbClr val="9FC89A"/>
              </a:gs>
              <a:gs pos="99000">
                <a:srgbClr val="10DA32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vi-VN" sz="2000" b="1" dirty="0" smtClean="0"/>
              <a:t>CÔNG CỤ LÀM VIỆC</a:t>
            </a:r>
            <a:endParaRPr lang="en-US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01CCA9-A099-E2DC-A050-BDDB3B36A2B0}"/>
              </a:ext>
            </a:extLst>
          </p:cNvPr>
          <p:cNvSpPr txBox="1"/>
          <p:nvPr/>
        </p:nvSpPr>
        <p:spPr>
          <a:xfrm>
            <a:off x="1650056" y="4015777"/>
            <a:ext cx="1255522" cy="1323439"/>
          </a:xfrm>
          <a:prstGeom prst="rect">
            <a:avLst/>
          </a:prstGeom>
          <a:gradFill>
            <a:gsLst>
              <a:gs pos="100000">
                <a:srgbClr val="92D050"/>
              </a:gs>
              <a:gs pos="0">
                <a:schemeClr val="bg1"/>
              </a:gs>
              <a:gs pos="100000">
                <a:srgbClr val="9FC89A"/>
              </a:gs>
              <a:gs pos="99000">
                <a:srgbClr val="10DA32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vi-VN" sz="2000" b="1" dirty="0" smtClean="0"/>
              <a:t>DANH SÁCH KHÁCH HÀNG</a:t>
            </a:r>
            <a:endParaRPr lang="en-US" sz="2000" b="1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17" y="150229"/>
            <a:ext cx="164606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4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5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50000"/>
              </a:schemeClr>
            </a:gs>
            <a:gs pos="61000">
              <a:schemeClr val="bg1"/>
            </a:gs>
            <a:gs pos="100000">
              <a:srgbClr val="BDD9BA"/>
            </a:gs>
            <a:gs pos="100000">
              <a:srgbClr val="B19E64"/>
            </a:gs>
            <a:gs pos="98000">
              <a:srgbClr val="10DA3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2041" y="798342"/>
            <a:ext cx="27611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Vạch Xuất Phát</a:t>
            </a:r>
            <a:endParaRPr lang="vi-VN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0630" y="1215997"/>
            <a:ext cx="10806659" cy="1147454"/>
            <a:chOff x="418013" y="1998264"/>
            <a:chExt cx="9627325" cy="1038851"/>
          </a:xfrm>
        </p:grpSpPr>
        <p:sp>
          <p:nvSpPr>
            <p:cNvPr id="13" name="TextBox 12"/>
            <p:cNvSpPr txBox="1"/>
            <p:nvPr/>
          </p:nvSpPr>
          <p:spPr>
            <a:xfrm flipH="1">
              <a:off x="1746513" y="2170180"/>
              <a:ext cx="25603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 smtClean="0"/>
                <a:t>Con đường</a:t>
              </a:r>
              <a:endParaRPr lang="vi-VN" sz="2800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18013" y="1998264"/>
              <a:ext cx="9627325" cy="1038851"/>
              <a:chOff x="248196" y="1972138"/>
              <a:chExt cx="9627325" cy="1038851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248196" y="2214154"/>
                <a:ext cx="862148" cy="79683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dirty="0" smtClean="0">
                    <a:solidFill>
                      <a:srgbClr val="FF0000"/>
                    </a:solidFill>
                  </a:rPr>
                  <a:t>A</a:t>
                </a:r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9013373" y="2089702"/>
                <a:ext cx="862148" cy="79683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dirty="0">
                    <a:solidFill>
                      <a:srgbClr val="FF0000"/>
                    </a:solidFill>
                  </a:rPr>
                  <a:t>B</a:t>
                </a: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110345" y="1972138"/>
                <a:ext cx="7903028" cy="849086"/>
                <a:chOff x="1110344" y="1985554"/>
                <a:chExt cx="7903028" cy="849086"/>
              </a:xfrm>
            </p:grpSpPr>
            <p:cxnSp>
              <p:nvCxnSpPr>
                <p:cNvPr id="6" name="Straight Arrow Connector 5"/>
                <p:cNvCxnSpPr/>
                <p:nvPr/>
              </p:nvCxnSpPr>
              <p:spPr>
                <a:xfrm flipV="1">
                  <a:off x="1110344" y="2566850"/>
                  <a:ext cx="7903028" cy="9144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xtBox 10"/>
                <p:cNvSpPr txBox="1"/>
                <p:nvPr/>
              </p:nvSpPr>
              <p:spPr>
                <a:xfrm>
                  <a:off x="4238898" y="1985554"/>
                  <a:ext cx="738051" cy="8490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dirty="0"/>
                    <a:t>?</a:t>
                  </a: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 flipH="1">
                <a:off x="4663442" y="2028276"/>
                <a:ext cx="4519809" cy="473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dirty="0" smtClean="0"/>
                  <a:t>Xây dựng sự nghiệp KD </a:t>
                </a:r>
                <a:r>
                  <a:rPr lang="vi-VN" sz="2400" dirty="0" smtClean="0"/>
                  <a:t>MLM</a:t>
                </a:r>
                <a:endParaRPr lang="vi-VN" sz="2400" dirty="0"/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836022" y="2318306"/>
            <a:ext cx="3122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Bắt đầu 1 lon sp</a:t>
            </a:r>
            <a:endParaRPr lang="vi-VN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30630" y="3067917"/>
            <a:ext cx="8830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Ghi chú : Đã có kết quả chia sẻ bản thân, kết quả đạc được</a:t>
            </a:r>
            <a:endParaRPr lang="vi-VN" sz="28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58539" y="3682226"/>
            <a:ext cx="7602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Thay đổi tư duy thay đổi vận mệnh của chúng ta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01784" y="4693447"/>
            <a:ext cx="98363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B050"/>
                </a:solidFill>
                <a:latin typeface="+mj-lt"/>
              </a:rPr>
              <a:t>-</a:t>
            </a:r>
            <a:r>
              <a:rPr lang="vi-VN" sz="2800" dirty="0" smtClean="0">
                <a:solidFill>
                  <a:srgbClr val="0070C0"/>
                </a:solidFill>
                <a:latin typeface="+mj-lt"/>
              </a:rPr>
              <a:t>Làm doanh nghiệp tự làm chủ hoạt động kinh doanh của mình </a:t>
            </a:r>
          </a:p>
          <a:p>
            <a:r>
              <a:rPr lang="vi-VN" sz="2800" dirty="0" smtClean="0">
                <a:solidFill>
                  <a:srgbClr val="0070C0"/>
                </a:solidFill>
                <a:latin typeface="+mj-lt"/>
              </a:rPr>
              <a:t>-Mã Số ID là mã số doanh nghiệp</a:t>
            </a:r>
            <a:endParaRPr lang="vi-VN" sz="28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94" y="91350"/>
            <a:ext cx="164606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4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50"/>
            </a:gs>
            <a:gs pos="69000">
              <a:schemeClr val="bg1"/>
            </a:gs>
            <a:gs pos="99000">
              <a:schemeClr val="accent6">
                <a:lumMod val="50000"/>
              </a:schemeClr>
            </a:gs>
            <a:gs pos="95000">
              <a:srgbClr val="10DA3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404286-BCB8-0B07-5F39-ADFC02EC4888}"/>
              </a:ext>
            </a:extLst>
          </p:cNvPr>
          <p:cNvSpPr txBox="1"/>
          <p:nvPr/>
        </p:nvSpPr>
        <p:spPr>
          <a:xfrm>
            <a:off x="3318831" y="-57174"/>
            <a:ext cx="7003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gradFill>
                  <a:gsLst>
                    <a:gs pos="100000">
                      <a:srgbClr val="FF0000"/>
                    </a:gs>
                    <a:gs pos="0">
                      <a:schemeClr val="bg1"/>
                    </a:gs>
                    <a:gs pos="53000">
                      <a:srgbClr val="9FC89A"/>
                    </a:gs>
                    <a:gs pos="18000">
                      <a:srgbClr val="10DA32"/>
                    </a:gs>
                  </a:gsLst>
                  <a:lin ang="5400000" scaled="1"/>
                </a:gradFill>
                <a:latin typeface="+mj-lt"/>
              </a:rPr>
              <a:t>CON ĐƯỜNG DOANH NGHIỆP</a:t>
            </a:r>
            <a:endParaRPr lang="en-US" sz="3600" b="1" dirty="0">
              <a:gradFill>
                <a:gsLst>
                  <a:gs pos="100000">
                    <a:srgbClr val="FF0000"/>
                  </a:gs>
                  <a:gs pos="0">
                    <a:schemeClr val="bg1"/>
                  </a:gs>
                  <a:gs pos="53000">
                    <a:srgbClr val="9FC89A"/>
                  </a:gs>
                  <a:gs pos="18000">
                    <a:srgbClr val="10DA32"/>
                  </a:gs>
                </a:gsLst>
                <a:lin ang="5400000" scaled="1"/>
              </a:gradFill>
              <a:latin typeface="+mj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683D38-A20A-71EF-A7CE-C080348F5C47}"/>
              </a:ext>
            </a:extLst>
          </p:cNvPr>
          <p:cNvCxnSpPr>
            <a:cxnSpLocks/>
          </p:cNvCxnSpPr>
          <p:nvPr/>
        </p:nvCxnSpPr>
        <p:spPr>
          <a:xfrm>
            <a:off x="5984240" y="1329729"/>
            <a:ext cx="0" cy="5528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B84932-6C5D-14AE-28DF-522625DEC6AB}"/>
              </a:ext>
            </a:extLst>
          </p:cNvPr>
          <p:cNvCxnSpPr>
            <a:cxnSpLocks/>
          </p:cNvCxnSpPr>
          <p:nvPr/>
        </p:nvCxnSpPr>
        <p:spPr>
          <a:xfrm>
            <a:off x="0" y="1269385"/>
            <a:ext cx="12192000" cy="45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07C04FE-5430-4252-30CD-302033BCC025}"/>
              </a:ext>
            </a:extLst>
          </p:cNvPr>
          <p:cNvSpPr txBox="1"/>
          <p:nvPr/>
        </p:nvSpPr>
        <p:spPr>
          <a:xfrm>
            <a:off x="54083" y="1369719"/>
            <a:ext cx="599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vi-VN" dirty="0"/>
              <a:t>Con đường đi 3-5 năm cần làm </a:t>
            </a:r>
            <a:r>
              <a:rPr lang="vi-VN" dirty="0" smtClean="0"/>
              <a:t> </a:t>
            </a:r>
            <a:r>
              <a:rPr lang="vi-VN" dirty="0" smtClean="0">
                <a:sym typeface="Wingdings" panose="05000000000000000000" pitchFamily="2" charset="2"/>
              </a:rPr>
              <a:t>+ </a:t>
            </a:r>
            <a:r>
              <a:rPr lang="vi-VN" dirty="0">
                <a:sym typeface="Wingdings" panose="05000000000000000000" pitchFamily="2" charset="2"/>
              </a:rPr>
              <a:t>C</a:t>
            </a:r>
            <a:r>
              <a:rPr lang="vi-VN" dirty="0" smtClean="0">
                <a:sym typeface="Wingdings" panose="05000000000000000000" pitchFamily="2" charset="2"/>
              </a:rPr>
              <a:t>on </a:t>
            </a:r>
            <a:r>
              <a:rPr lang="vi-VN" dirty="0">
                <a:sym typeface="Wingdings" panose="05000000000000000000" pitchFamily="2" charset="2"/>
              </a:rPr>
              <a:t>người</a:t>
            </a:r>
          </a:p>
          <a:p>
            <a:r>
              <a:rPr lang="vi-VN" dirty="0">
                <a:sym typeface="Wingdings" panose="05000000000000000000" pitchFamily="2" charset="2"/>
              </a:rPr>
              <a:t>                                                    </a:t>
            </a:r>
            <a:r>
              <a:rPr lang="vi-VN" dirty="0" smtClean="0">
                <a:sym typeface="Wingdings" panose="05000000000000000000" pitchFamily="2" charset="2"/>
              </a:rPr>
              <a:t>    +Tích </a:t>
            </a:r>
            <a:r>
              <a:rPr lang="vi-VN" dirty="0">
                <a:sym typeface="Wingdings" panose="05000000000000000000" pitchFamily="2" charset="2"/>
              </a:rPr>
              <a:t>lũy 20-30 KH </a:t>
            </a:r>
          </a:p>
          <a:p>
            <a:r>
              <a:rPr lang="vi-VN" dirty="0">
                <a:sym typeface="Wingdings" panose="05000000000000000000" pitchFamily="2" charset="2"/>
              </a:rPr>
              <a:t>                                                    </a:t>
            </a:r>
            <a:r>
              <a:rPr lang="vi-VN" dirty="0" smtClean="0">
                <a:sym typeface="Wingdings" panose="05000000000000000000" pitchFamily="2" charset="2"/>
              </a:rPr>
              <a:t>    + </a:t>
            </a:r>
            <a:r>
              <a:rPr lang="vi-VN" dirty="0">
                <a:sym typeface="Wingdings" panose="05000000000000000000" pitchFamily="2" charset="2"/>
              </a:rPr>
              <a:t>biết bán </a:t>
            </a:r>
            <a:r>
              <a:rPr lang="vi-VN" dirty="0" smtClean="0">
                <a:sym typeface="Wingdings" panose="05000000000000000000" pitchFamily="2" charset="2"/>
              </a:rPr>
              <a:t>30 </a:t>
            </a:r>
            <a:r>
              <a:rPr lang="vi-VN" dirty="0">
                <a:sym typeface="Wingdings" panose="05000000000000000000" pitchFamily="2" charset="2"/>
              </a:rPr>
              <a:t>lon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FABFEF0-26AC-2686-6C71-E8BEEA63E454}"/>
              </a:ext>
            </a:extLst>
          </p:cNvPr>
          <p:cNvSpPr/>
          <p:nvPr/>
        </p:nvSpPr>
        <p:spPr>
          <a:xfrm>
            <a:off x="861592" y="2331248"/>
            <a:ext cx="995680" cy="47752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300L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DA45C35-F755-660B-49D4-C3F69D77028C}"/>
              </a:ext>
            </a:extLst>
          </p:cNvPr>
          <p:cNvSpPr/>
          <p:nvPr/>
        </p:nvSpPr>
        <p:spPr>
          <a:xfrm>
            <a:off x="2868402" y="2314403"/>
            <a:ext cx="995680" cy="47752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10N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0BAA23C-353F-61FD-8E9D-D68FF0009825}"/>
              </a:ext>
            </a:extLst>
          </p:cNvPr>
          <p:cNvCxnSpPr>
            <a:cxnSpLocks/>
          </p:cNvCxnSpPr>
          <p:nvPr/>
        </p:nvCxnSpPr>
        <p:spPr>
          <a:xfrm flipV="1">
            <a:off x="1783661" y="2776339"/>
            <a:ext cx="1173290" cy="93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7EFC329-364C-B765-F326-7391361F0FD5}"/>
              </a:ext>
            </a:extLst>
          </p:cNvPr>
          <p:cNvSpPr txBox="1"/>
          <p:nvPr/>
        </p:nvSpPr>
        <p:spPr>
          <a:xfrm>
            <a:off x="1839652" y="2357112"/>
            <a:ext cx="1381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00" dirty="0"/>
              <a:t>TN</a:t>
            </a:r>
            <a:r>
              <a:rPr lang="vi-VN" sz="1100" dirty="0">
                <a:solidFill>
                  <a:srgbClr val="FF0000"/>
                </a:solidFill>
              </a:rPr>
              <a:t> </a:t>
            </a:r>
            <a:r>
              <a:rPr lang="vi-VN" sz="1100" b="1" dirty="0">
                <a:solidFill>
                  <a:srgbClr val="FF0000"/>
                </a:solidFill>
              </a:rPr>
              <a:t>25 triệu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04FEDE-D88C-B3DB-869F-C2ACEA8990B7}"/>
              </a:ext>
            </a:extLst>
          </p:cNvPr>
          <p:cNvSpPr txBox="1"/>
          <p:nvPr/>
        </p:nvSpPr>
        <p:spPr>
          <a:xfrm>
            <a:off x="-24657" y="2383189"/>
            <a:ext cx="924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Năm 1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2D6685-9864-CB26-BE4C-224BC548EF04}"/>
              </a:ext>
            </a:extLst>
          </p:cNvPr>
          <p:cNvSpPr txBox="1"/>
          <p:nvPr/>
        </p:nvSpPr>
        <p:spPr>
          <a:xfrm>
            <a:off x="3930687" y="2374987"/>
            <a:ext cx="2016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X biết bán </a:t>
            </a:r>
            <a:r>
              <a:rPr lang="vi-VN" dirty="0" smtClean="0"/>
              <a:t>30 </a:t>
            </a:r>
            <a:r>
              <a:rPr lang="vi-VN" dirty="0"/>
              <a:t>lon</a:t>
            </a:r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69032C5-22DA-FBD4-3309-9631B283C318}"/>
              </a:ext>
            </a:extLst>
          </p:cNvPr>
          <p:cNvSpPr/>
          <p:nvPr/>
        </p:nvSpPr>
        <p:spPr>
          <a:xfrm>
            <a:off x="841862" y="3195128"/>
            <a:ext cx="995680" cy="47752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400" b="1" dirty="0"/>
              <a:t>1000L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E4D34F3-E8F4-7568-56C7-9D7D251BCE60}"/>
              </a:ext>
            </a:extLst>
          </p:cNvPr>
          <p:cNvSpPr/>
          <p:nvPr/>
        </p:nvSpPr>
        <p:spPr>
          <a:xfrm>
            <a:off x="2995227" y="3234002"/>
            <a:ext cx="995680" cy="47752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35N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151104A-DB36-6F13-E8CA-06D0AA47E727}"/>
              </a:ext>
            </a:extLst>
          </p:cNvPr>
          <p:cNvCxnSpPr>
            <a:cxnSpLocks/>
          </p:cNvCxnSpPr>
          <p:nvPr/>
        </p:nvCxnSpPr>
        <p:spPr>
          <a:xfrm flipV="1">
            <a:off x="1848789" y="3610657"/>
            <a:ext cx="1146438" cy="79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762F2D3-1E8D-8264-7B1B-E3A20AEB14C3}"/>
              </a:ext>
            </a:extLst>
          </p:cNvPr>
          <p:cNvSpPr txBox="1"/>
          <p:nvPr/>
        </p:nvSpPr>
        <p:spPr>
          <a:xfrm>
            <a:off x="1838961" y="3314753"/>
            <a:ext cx="1381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00" dirty="0"/>
              <a:t>TN </a:t>
            </a:r>
            <a:r>
              <a:rPr lang="vi-VN" sz="1100" b="1" dirty="0">
                <a:solidFill>
                  <a:srgbClr val="FF0000"/>
                </a:solidFill>
              </a:rPr>
              <a:t>40-50 triệu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60B0B9E-5507-25C9-78BE-D2C0940E9C3C}"/>
              </a:ext>
            </a:extLst>
          </p:cNvPr>
          <p:cNvSpPr txBox="1"/>
          <p:nvPr/>
        </p:nvSpPr>
        <p:spPr>
          <a:xfrm>
            <a:off x="22862" y="3269557"/>
            <a:ext cx="924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Năm 2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24C1A9-025E-80FB-5695-5F2362EC900F}"/>
              </a:ext>
            </a:extLst>
          </p:cNvPr>
          <p:cNvSpPr txBox="1"/>
          <p:nvPr/>
        </p:nvSpPr>
        <p:spPr>
          <a:xfrm>
            <a:off x="3966062" y="3293437"/>
            <a:ext cx="2016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X biết bán </a:t>
            </a:r>
            <a:r>
              <a:rPr lang="vi-VN" dirty="0" smtClean="0"/>
              <a:t>30 </a:t>
            </a:r>
            <a:r>
              <a:rPr lang="vi-VN" dirty="0"/>
              <a:t>lon</a:t>
            </a:r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1066BF0-969A-4C98-EC54-99C5E6634470}"/>
              </a:ext>
            </a:extLst>
          </p:cNvPr>
          <p:cNvSpPr/>
          <p:nvPr/>
        </p:nvSpPr>
        <p:spPr>
          <a:xfrm>
            <a:off x="825028" y="4085167"/>
            <a:ext cx="995680" cy="47752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200" b="1" dirty="0"/>
              <a:t>3000</a:t>
            </a:r>
            <a:r>
              <a:rPr lang="vi-VN" sz="1400" b="1" dirty="0"/>
              <a:t>L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CB4B3CB-593B-C06F-D4FC-059A1A811A09}"/>
              </a:ext>
            </a:extLst>
          </p:cNvPr>
          <p:cNvSpPr/>
          <p:nvPr/>
        </p:nvSpPr>
        <p:spPr>
          <a:xfrm>
            <a:off x="2927863" y="4174939"/>
            <a:ext cx="995680" cy="47752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600" dirty="0"/>
              <a:t>100N</a:t>
            </a:r>
            <a:endParaRPr lang="vi-VN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E7EEAE7-C7E8-D8AB-0016-AC226F57A91B}"/>
              </a:ext>
            </a:extLst>
          </p:cNvPr>
          <p:cNvCxnSpPr>
            <a:cxnSpLocks/>
          </p:cNvCxnSpPr>
          <p:nvPr/>
        </p:nvCxnSpPr>
        <p:spPr>
          <a:xfrm>
            <a:off x="1789945" y="4535962"/>
            <a:ext cx="1127757" cy="57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981B2B7-8C57-642E-6082-F72FF6281151}"/>
              </a:ext>
            </a:extLst>
          </p:cNvPr>
          <p:cNvSpPr txBox="1"/>
          <p:nvPr/>
        </p:nvSpPr>
        <p:spPr>
          <a:xfrm>
            <a:off x="1825727" y="4183551"/>
            <a:ext cx="1381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00" dirty="0"/>
              <a:t>TN </a:t>
            </a:r>
            <a:r>
              <a:rPr lang="vi-VN" sz="1100" b="1" dirty="0">
                <a:solidFill>
                  <a:srgbClr val="FF0000"/>
                </a:solidFill>
              </a:rPr>
              <a:t>80 triệu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156C0EF-3128-10D3-CEA5-BCBAC0FB7CCA}"/>
              </a:ext>
            </a:extLst>
          </p:cNvPr>
          <p:cNvSpPr txBox="1"/>
          <p:nvPr/>
        </p:nvSpPr>
        <p:spPr>
          <a:xfrm>
            <a:off x="-15238" y="4189937"/>
            <a:ext cx="924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Năm </a:t>
            </a:r>
            <a:r>
              <a:rPr lang="vi-VN" dirty="0" smtClean="0"/>
              <a:t>3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71D1B7E-B383-F6E4-E6D6-671ED7A6644B}"/>
              </a:ext>
            </a:extLst>
          </p:cNvPr>
          <p:cNvSpPr txBox="1"/>
          <p:nvPr/>
        </p:nvSpPr>
        <p:spPr>
          <a:xfrm>
            <a:off x="4029724" y="4256666"/>
            <a:ext cx="2016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X biết bán </a:t>
            </a:r>
            <a:r>
              <a:rPr lang="vi-VN" dirty="0" smtClean="0"/>
              <a:t>30 </a:t>
            </a:r>
            <a:r>
              <a:rPr lang="vi-VN" dirty="0"/>
              <a:t>lon</a:t>
            </a:r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3ED073B-108C-1622-DADA-9A55B28E25BD}"/>
              </a:ext>
            </a:extLst>
          </p:cNvPr>
          <p:cNvSpPr/>
          <p:nvPr/>
        </p:nvSpPr>
        <p:spPr>
          <a:xfrm>
            <a:off x="816810" y="5135675"/>
            <a:ext cx="995680" cy="47752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solidFill>
                  <a:schemeClr val="tx1"/>
                </a:solidFill>
              </a:rPr>
              <a:t>6000 L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64A4361-1FEB-C174-8EB5-29E69FF9CD24}"/>
              </a:ext>
            </a:extLst>
          </p:cNvPr>
          <p:cNvSpPr/>
          <p:nvPr/>
        </p:nvSpPr>
        <p:spPr>
          <a:xfrm>
            <a:off x="2935007" y="5156318"/>
            <a:ext cx="995680" cy="47752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600" dirty="0"/>
              <a:t>200N</a:t>
            </a:r>
            <a:endParaRPr lang="vi-VN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C12C526-DEA9-06E3-6EB9-0E564EF0C05B}"/>
              </a:ext>
            </a:extLst>
          </p:cNvPr>
          <p:cNvCxnSpPr>
            <a:cxnSpLocks/>
          </p:cNvCxnSpPr>
          <p:nvPr/>
        </p:nvCxnSpPr>
        <p:spPr>
          <a:xfrm>
            <a:off x="1714439" y="5589960"/>
            <a:ext cx="1235060" cy="55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7A5B439-3975-3138-4843-DA7FFC8FBFA4}"/>
              </a:ext>
            </a:extLst>
          </p:cNvPr>
          <p:cNvSpPr txBox="1"/>
          <p:nvPr/>
        </p:nvSpPr>
        <p:spPr>
          <a:xfrm>
            <a:off x="1820708" y="5219880"/>
            <a:ext cx="1381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00" dirty="0"/>
              <a:t>TN </a:t>
            </a:r>
            <a:r>
              <a:rPr lang="vi-VN" sz="1100" b="1" dirty="0" smtClean="0">
                <a:solidFill>
                  <a:srgbClr val="FF0000"/>
                </a:solidFill>
              </a:rPr>
              <a:t>150 </a:t>
            </a:r>
            <a:r>
              <a:rPr lang="vi-VN" sz="1100" b="1" dirty="0">
                <a:solidFill>
                  <a:srgbClr val="FF0000"/>
                </a:solidFill>
              </a:rPr>
              <a:t>triệu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CF27106-2E11-3E48-04FC-71C28B1CF3BC}"/>
              </a:ext>
            </a:extLst>
          </p:cNvPr>
          <p:cNvSpPr txBox="1"/>
          <p:nvPr/>
        </p:nvSpPr>
        <p:spPr>
          <a:xfrm>
            <a:off x="-35756" y="5226140"/>
            <a:ext cx="924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Năm </a:t>
            </a:r>
            <a:r>
              <a:rPr lang="vi-VN" dirty="0" smtClean="0"/>
              <a:t>4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6875831-34B6-D7AF-4E85-B81A8E2EAA8B}"/>
              </a:ext>
            </a:extLst>
          </p:cNvPr>
          <p:cNvSpPr txBox="1"/>
          <p:nvPr/>
        </p:nvSpPr>
        <p:spPr>
          <a:xfrm>
            <a:off x="3963992" y="5200755"/>
            <a:ext cx="2016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X biết bán </a:t>
            </a:r>
            <a:r>
              <a:rPr lang="vi-VN" dirty="0" smtClean="0"/>
              <a:t>30 </a:t>
            </a:r>
            <a:r>
              <a:rPr lang="vi-VN" dirty="0"/>
              <a:t>lon</a:t>
            </a:r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5B26FB4-4706-E732-2AF3-A425EFE4C3B0}"/>
              </a:ext>
            </a:extLst>
          </p:cNvPr>
          <p:cNvSpPr/>
          <p:nvPr/>
        </p:nvSpPr>
        <p:spPr>
          <a:xfrm>
            <a:off x="792322" y="6067480"/>
            <a:ext cx="1051559" cy="47752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200" b="1" dirty="0"/>
              <a:t>10.000L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FE56D17-0B18-8DE4-8C42-47FEFF634864}"/>
              </a:ext>
            </a:extLst>
          </p:cNvPr>
          <p:cNvSpPr/>
          <p:nvPr/>
        </p:nvSpPr>
        <p:spPr>
          <a:xfrm>
            <a:off x="2995227" y="6091646"/>
            <a:ext cx="995680" cy="47752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600" dirty="0"/>
              <a:t>350N</a:t>
            </a:r>
            <a:endParaRPr lang="vi-VN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AD722FF-1415-2307-99E7-AB304F235023}"/>
              </a:ext>
            </a:extLst>
          </p:cNvPr>
          <p:cNvCxnSpPr>
            <a:cxnSpLocks/>
          </p:cNvCxnSpPr>
          <p:nvPr/>
        </p:nvCxnSpPr>
        <p:spPr>
          <a:xfrm flipV="1">
            <a:off x="1857272" y="6543094"/>
            <a:ext cx="1130977" cy="56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5E2CA3D9-4F92-A61B-A2EA-41D02F5A5892}"/>
              </a:ext>
            </a:extLst>
          </p:cNvPr>
          <p:cNvSpPr txBox="1"/>
          <p:nvPr/>
        </p:nvSpPr>
        <p:spPr>
          <a:xfrm>
            <a:off x="1963605" y="6048053"/>
            <a:ext cx="8839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00" dirty="0"/>
              <a:t>TN </a:t>
            </a:r>
            <a:r>
              <a:rPr lang="vi-VN" sz="1100" b="1" dirty="0" smtClean="0">
                <a:solidFill>
                  <a:srgbClr val="FF0000"/>
                </a:solidFill>
              </a:rPr>
              <a:t>200 tr</a:t>
            </a:r>
            <a:endParaRPr lang="vi-VN" sz="1100" b="1" dirty="0">
              <a:solidFill>
                <a:srgbClr val="FF0000"/>
              </a:solidFill>
            </a:endParaRPr>
          </a:p>
          <a:p>
            <a:r>
              <a:rPr lang="vi-VN" sz="1100" b="1" dirty="0">
                <a:solidFill>
                  <a:srgbClr val="FF0000"/>
                </a:solidFill>
              </a:rPr>
              <a:t>-500 triệu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196B058-81F7-13EE-552C-5632E018E294}"/>
              </a:ext>
            </a:extLst>
          </p:cNvPr>
          <p:cNvSpPr txBox="1"/>
          <p:nvPr/>
        </p:nvSpPr>
        <p:spPr>
          <a:xfrm>
            <a:off x="-35756" y="6157969"/>
            <a:ext cx="924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Năm </a:t>
            </a:r>
            <a:r>
              <a:rPr lang="vi-VN" dirty="0" smtClean="0"/>
              <a:t>5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19D1C6E-0D83-A1DE-05C9-7503F537086B}"/>
              </a:ext>
            </a:extLst>
          </p:cNvPr>
          <p:cNvSpPr txBox="1"/>
          <p:nvPr/>
        </p:nvSpPr>
        <p:spPr>
          <a:xfrm>
            <a:off x="4036702" y="6173762"/>
            <a:ext cx="19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X biết bán </a:t>
            </a:r>
            <a:r>
              <a:rPr lang="vi-VN" dirty="0" smtClean="0"/>
              <a:t>30 </a:t>
            </a:r>
            <a:r>
              <a:rPr lang="vi-VN" dirty="0"/>
              <a:t>lon</a:t>
            </a:r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10682118" y="3740955"/>
            <a:ext cx="1229360" cy="1267295"/>
            <a:chOff x="10109199" y="3179463"/>
            <a:chExt cx="1229360" cy="1267295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DE8A3D-F54E-8235-0E99-7C3CB8780BEA}"/>
                </a:ext>
              </a:extLst>
            </p:cNvPr>
            <p:cNvSpPr/>
            <p:nvPr/>
          </p:nvSpPr>
          <p:spPr>
            <a:xfrm>
              <a:off x="10119360" y="3179463"/>
              <a:ext cx="1219199" cy="126729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8E06D19-DB4A-A6B6-B4F7-8FADCE0AAF71}"/>
                </a:ext>
              </a:extLst>
            </p:cNvPr>
            <p:cNvCxnSpPr>
              <a:cxnSpLocks/>
            </p:cNvCxnSpPr>
            <p:nvPr/>
          </p:nvCxnSpPr>
          <p:spPr>
            <a:xfrm>
              <a:off x="10109199" y="3813110"/>
              <a:ext cx="12191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960F1B7-C828-F3E9-E4F3-C33842C488BC}"/>
                </a:ext>
              </a:extLst>
            </p:cNvPr>
            <p:cNvCxnSpPr>
              <a:cxnSpLocks/>
              <a:stCxn id="75" idx="4"/>
            </p:cNvCxnSpPr>
            <p:nvPr/>
          </p:nvCxnSpPr>
          <p:spPr>
            <a:xfrm flipH="1" flipV="1">
              <a:off x="10728959" y="3179463"/>
              <a:ext cx="1" cy="12672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333A0BB-D3D3-5B0F-9D05-02B491099AAD}"/>
                </a:ext>
              </a:extLst>
            </p:cNvPr>
            <p:cNvCxnSpPr>
              <a:cxnSpLocks/>
              <a:stCxn id="75" idx="1"/>
              <a:endCxn id="75" idx="5"/>
            </p:cNvCxnSpPr>
            <p:nvPr/>
          </p:nvCxnSpPr>
          <p:spPr>
            <a:xfrm>
              <a:off x="10297908" y="3365054"/>
              <a:ext cx="862103" cy="8961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709FE4A-713F-5E26-FA05-DEF61B3915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87747" y="3309718"/>
              <a:ext cx="862103" cy="8961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1820708" y="111660"/>
            <a:ext cx="196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Chương đề 8: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9245" y="451210"/>
            <a:ext cx="12487002" cy="923330"/>
            <a:chOff x="131037" y="405198"/>
            <a:chExt cx="12487002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28AD8E1-A4CE-5F22-0C4F-2DE3E2527AA2}"/>
                </a:ext>
              </a:extLst>
            </p:cNvPr>
            <p:cNvSpPr txBox="1"/>
            <p:nvPr/>
          </p:nvSpPr>
          <p:spPr>
            <a:xfrm>
              <a:off x="131037" y="405198"/>
              <a:ext cx="124870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/>
                <a:t>Doanh nghiệp của bạn được xây dựng từ sản phẩm chiến lược từ 1 lon   </a:t>
              </a:r>
              <a:r>
                <a:rPr lang="vi-VN" dirty="0" smtClean="0">
                  <a:solidFill>
                    <a:srgbClr val="C00000"/>
                  </a:solidFill>
                  <a:sym typeface="Wingdings" panose="05000000000000000000" pitchFamily="2" charset="2"/>
                </a:rPr>
                <a:t></a:t>
              </a:r>
              <a:r>
                <a:rPr lang="vi-VN" dirty="0" smtClean="0">
                  <a:sym typeface="Wingdings" panose="05000000000000000000" pitchFamily="2" charset="2"/>
                </a:rPr>
                <a:t> </a:t>
              </a:r>
              <a:r>
                <a:rPr lang="vi-VN" dirty="0" smtClean="0">
                  <a:solidFill>
                    <a:srgbClr val="C00000"/>
                  </a:solidFill>
                  <a:sym typeface="Wingdings" panose="05000000000000000000" pitchFamily="2" charset="2"/>
                </a:rPr>
                <a:t>4.000 lon </a:t>
              </a:r>
              <a:r>
                <a:rPr lang="vi-VN" b="1" dirty="0" smtClean="0">
                  <a:sym typeface="Wingdings" panose="05000000000000000000" pitchFamily="2" charset="2"/>
                </a:rPr>
                <a:t>GIÁ TRỊ </a:t>
              </a:r>
              <a:r>
                <a:rPr lang="vi-VN" dirty="0" smtClean="0">
                  <a:solidFill>
                    <a:srgbClr val="C00000"/>
                  </a:solidFill>
                  <a:sym typeface="Wingdings" panose="05000000000000000000" pitchFamily="2" charset="2"/>
                </a:rPr>
                <a:t>: </a:t>
              </a:r>
              <a:r>
                <a:rPr lang="vi-VN" dirty="0" smtClean="0">
                  <a:sym typeface="Wingdings" panose="05000000000000000000" pitchFamily="2" charset="2"/>
                </a:rPr>
                <a:t>Thu nhập </a:t>
              </a:r>
              <a:r>
                <a:rPr lang="vi-VN" dirty="0" smtClean="0">
                  <a:solidFill>
                    <a:srgbClr val="C00000"/>
                  </a:solidFill>
                  <a:sym typeface="Wingdings" panose="05000000000000000000" pitchFamily="2" charset="2"/>
                </a:rPr>
                <a:t>2 tỷ  /năm</a:t>
              </a:r>
              <a:endParaRPr lang="vi-VN" dirty="0">
                <a:solidFill>
                  <a:srgbClr val="C00000"/>
                </a:solidFill>
                <a:sym typeface="Wingdings" panose="05000000000000000000" pitchFamily="2" charset="2"/>
              </a:endParaRPr>
            </a:p>
            <a:p>
              <a:r>
                <a:rPr lang="vi-VN" dirty="0">
                  <a:solidFill>
                    <a:srgbClr val="C00000"/>
                  </a:solidFill>
                  <a:sym typeface="Wingdings" panose="05000000000000000000" pitchFamily="2" charset="2"/>
                </a:rPr>
                <a:t>                                                                                                                   </a:t>
              </a:r>
              <a:r>
                <a:rPr lang="vi-VN" dirty="0" smtClean="0">
                  <a:solidFill>
                    <a:srgbClr val="C00000"/>
                  </a:solidFill>
                  <a:sym typeface="Wingdings" panose="05000000000000000000" pitchFamily="2" charset="2"/>
                </a:rPr>
                <a:t>   </a:t>
              </a:r>
              <a:r>
                <a:rPr lang="vi-VN" dirty="0">
                  <a:solidFill>
                    <a:srgbClr val="C00000"/>
                  </a:solidFill>
                  <a:sym typeface="Wingdings" panose="05000000000000000000" pitchFamily="2" charset="2"/>
                </a:rPr>
                <a:t>10.000 lon </a:t>
              </a:r>
              <a:r>
                <a:rPr lang="vi-VN" dirty="0" smtClean="0">
                  <a:solidFill>
                    <a:srgbClr val="C00000"/>
                  </a:solidFill>
                  <a:sym typeface="Wingdings" panose="05000000000000000000" pitchFamily="2" charset="2"/>
                </a:rPr>
                <a:t>  </a:t>
              </a:r>
              <a:r>
                <a:rPr lang="vi-VN" dirty="0">
                  <a:sym typeface="Wingdings" panose="05000000000000000000" pitchFamily="2" charset="2"/>
                </a:rPr>
                <a:t> </a:t>
              </a:r>
              <a:r>
                <a:rPr lang="vi-VN" dirty="0" smtClean="0">
                  <a:sym typeface="Wingdings" panose="05000000000000000000" pitchFamily="2" charset="2"/>
                </a:rPr>
                <a:t>            Du </a:t>
              </a:r>
              <a:r>
                <a:rPr lang="vi-VN" dirty="0">
                  <a:sym typeface="Wingdings" panose="05000000000000000000" pitchFamily="2" charset="2"/>
                </a:rPr>
                <a:t>lịch 3 lần/năm</a:t>
              </a:r>
            </a:p>
            <a:p>
              <a:r>
                <a:rPr lang="vi-VN" dirty="0">
                  <a:sym typeface="Wingdings" panose="05000000000000000000" pitchFamily="2" charset="2"/>
                </a:rPr>
                <a:t>                                                                                                                                           </a:t>
              </a:r>
              <a:r>
                <a:rPr lang="vi-VN" dirty="0" smtClean="0">
                  <a:sym typeface="Wingdings" panose="05000000000000000000" pitchFamily="2" charset="2"/>
                </a:rPr>
                <a:t>               Kế </a:t>
              </a:r>
              <a:r>
                <a:rPr lang="vi-VN" dirty="0">
                  <a:sym typeface="Wingdings" panose="05000000000000000000" pitchFamily="2" charset="2"/>
                </a:rPr>
                <a:t>thừa giúp đỡ</a:t>
              </a:r>
              <a:endParaRPr lang="en-US" dirty="0"/>
            </a:p>
          </p:txBody>
        </p:sp>
        <p:sp>
          <p:nvSpPr>
            <p:cNvPr id="12" name="Right Brace 11"/>
            <p:cNvSpPr/>
            <p:nvPr/>
          </p:nvSpPr>
          <p:spPr>
            <a:xfrm>
              <a:off x="7440805" y="502728"/>
              <a:ext cx="171143" cy="416151"/>
            </a:xfrm>
            <a:prstGeom prst="rightBrace">
              <a:avLst/>
            </a:prstGeom>
            <a:ln w="31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6590700" y="1445611"/>
            <a:ext cx="531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vi-VN" b="1" dirty="0" smtClean="0"/>
              <a:t>BỨC TRANH TÀI CHÍNH 4 LOẠI TIỀN /NĂM</a:t>
            </a:r>
            <a:endParaRPr lang="vi-VN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5959598" y="1776791"/>
            <a:ext cx="6622007" cy="376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vi-VN" b="1" dirty="0" smtClean="0"/>
              <a:t>TIỀN THÁNG</a:t>
            </a:r>
            <a:r>
              <a:rPr lang="vi-VN" dirty="0" smtClean="0"/>
              <a:t>:( DSố  từ 1 – 30 tây) TN </a:t>
            </a:r>
            <a:r>
              <a:rPr lang="vi-VN" dirty="0" smtClean="0">
                <a:solidFill>
                  <a:srgbClr val="C00000"/>
                </a:solidFill>
              </a:rPr>
              <a:t>15 tây mỗi tháng </a:t>
            </a:r>
            <a:endParaRPr lang="vi-VN" dirty="0">
              <a:solidFill>
                <a:srgbClr val="C0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969126" y="2174300"/>
            <a:ext cx="6761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2</a:t>
            </a:r>
            <a:r>
              <a:rPr lang="vi-VN" dirty="0" smtClean="0"/>
              <a:t> . </a:t>
            </a:r>
            <a:r>
              <a:rPr lang="vi-VN" b="1" dirty="0" smtClean="0"/>
              <a:t>TIỀN THƯỞNG QUÝ</a:t>
            </a:r>
            <a:r>
              <a:rPr lang="vi-VN" dirty="0" smtClean="0"/>
              <a:t>: Điều kiện 1 sao trở lên </a:t>
            </a:r>
          </a:p>
          <a:p>
            <a:r>
              <a:rPr lang="vi-VN" dirty="0" smtClean="0"/>
              <a:t> </a:t>
            </a:r>
            <a:r>
              <a:rPr lang="vi-VN" b="1" dirty="0" smtClean="0">
                <a:solidFill>
                  <a:srgbClr val="FF0000"/>
                </a:solidFill>
              </a:rPr>
              <a:t>Q1</a:t>
            </a:r>
            <a:r>
              <a:rPr lang="vi-VN" dirty="0" smtClean="0"/>
              <a:t> (tháng 1,2,3,4) T6$ +T7 </a:t>
            </a:r>
            <a:r>
              <a:rPr lang="vi-VN" dirty="0" smtClean="0">
                <a:solidFill>
                  <a:srgbClr val="C00000"/>
                </a:solidFill>
              </a:rPr>
              <a:t>du lịch</a:t>
            </a:r>
            <a:endParaRPr lang="vi-VN" dirty="0">
              <a:solidFill>
                <a:srgbClr val="C0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913700" y="3348757"/>
            <a:ext cx="606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3</a:t>
            </a:r>
            <a:r>
              <a:rPr lang="vi-VN" dirty="0" smtClean="0"/>
              <a:t>. </a:t>
            </a:r>
            <a:r>
              <a:rPr lang="vi-VN" b="1" dirty="0" smtClean="0"/>
              <a:t>TIỀN THƯỞNG NĂM</a:t>
            </a:r>
            <a:r>
              <a:rPr lang="vi-VN" dirty="0" smtClean="0"/>
              <a:t>: DH </a:t>
            </a:r>
            <a:r>
              <a:rPr lang="vi-VN" dirty="0" smtClean="0">
                <a:solidFill>
                  <a:srgbClr val="C00000"/>
                </a:solidFill>
              </a:rPr>
              <a:t>5SV(05%) T1 nhận </a:t>
            </a:r>
            <a:endParaRPr lang="vi-VN" dirty="0">
              <a:solidFill>
                <a:srgbClr val="C0000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043064" y="2743799"/>
            <a:ext cx="4288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solidFill>
                  <a:srgbClr val="FF0000"/>
                </a:solidFill>
              </a:rPr>
              <a:t>Q2</a:t>
            </a:r>
            <a:r>
              <a:rPr lang="vi-VN" dirty="0" smtClean="0"/>
              <a:t> ( tháng 5,6,7,8)     T,</a:t>
            </a:r>
            <a:r>
              <a:rPr lang="vi-VN" dirty="0" smtClean="0">
                <a:solidFill>
                  <a:srgbClr val="C00000"/>
                </a:solidFill>
              </a:rPr>
              <a:t>10$</a:t>
            </a:r>
            <a:r>
              <a:rPr lang="vi-VN" dirty="0" smtClean="0"/>
              <a:t> +T11 </a:t>
            </a:r>
            <a:r>
              <a:rPr lang="vi-VN" dirty="0" smtClean="0">
                <a:solidFill>
                  <a:srgbClr val="C00000"/>
                </a:solidFill>
              </a:rPr>
              <a:t>du lịch</a:t>
            </a:r>
          </a:p>
          <a:p>
            <a:r>
              <a:rPr lang="vi-VN" b="1" dirty="0" smtClean="0">
                <a:solidFill>
                  <a:srgbClr val="FF0000"/>
                </a:solidFill>
              </a:rPr>
              <a:t>Q3</a:t>
            </a:r>
            <a:r>
              <a:rPr lang="vi-VN" dirty="0" smtClean="0"/>
              <a:t>(tháng 9,10,11,12)  T,</a:t>
            </a:r>
            <a:r>
              <a:rPr lang="vi-VN" dirty="0" smtClean="0">
                <a:solidFill>
                  <a:srgbClr val="C00000"/>
                </a:solidFill>
              </a:rPr>
              <a:t>1$  </a:t>
            </a:r>
            <a:r>
              <a:rPr lang="vi-VN" dirty="0" smtClean="0"/>
              <a:t>+ T3  </a:t>
            </a:r>
            <a:r>
              <a:rPr lang="vi-VN" dirty="0" smtClean="0">
                <a:solidFill>
                  <a:srgbClr val="C00000"/>
                </a:solidFill>
              </a:rPr>
              <a:t>du lich </a:t>
            </a:r>
            <a:endParaRPr lang="vi-VN" dirty="0">
              <a:solidFill>
                <a:srgbClr val="C0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994402" y="3782716"/>
            <a:ext cx="2021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u="sng" dirty="0" smtClean="0"/>
              <a:t>DS VN x 0,5%</a:t>
            </a:r>
          </a:p>
          <a:p>
            <a:r>
              <a:rPr lang="vi-VN" dirty="0" smtClean="0"/>
              <a:t>=  5sv (7 đời.)      </a:t>
            </a:r>
            <a:endParaRPr lang="vi-VN" dirty="0"/>
          </a:p>
        </p:txBody>
      </p:sp>
      <p:sp>
        <p:nvSpPr>
          <p:cNvPr id="115" name="TextBox 114"/>
          <p:cNvSpPr txBox="1"/>
          <p:nvPr/>
        </p:nvSpPr>
        <p:spPr>
          <a:xfrm>
            <a:off x="7711609" y="3669262"/>
            <a:ext cx="84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ví dụ</a:t>
            </a:r>
            <a:endParaRPr lang="vi-VN" dirty="0"/>
          </a:p>
        </p:txBody>
      </p:sp>
      <p:sp>
        <p:nvSpPr>
          <p:cNvPr id="117" name="TextBox 116"/>
          <p:cNvSpPr txBox="1"/>
          <p:nvPr/>
        </p:nvSpPr>
        <p:spPr>
          <a:xfrm>
            <a:off x="5947446" y="5119649"/>
            <a:ext cx="6934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4.TIỀN THƯỞNG KIM CƯƠNG DIAMOND </a:t>
            </a:r>
          </a:p>
          <a:p>
            <a:r>
              <a:rPr lang="vi-VN" dirty="0" smtClean="0">
                <a:solidFill>
                  <a:srgbClr val="C00000"/>
                </a:solidFill>
              </a:rPr>
              <a:t>  (tháng 3 hàng năm)</a:t>
            </a:r>
            <a:endParaRPr lang="vi-VN" dirty="0">
              <a:solidFill>
                <a:srgbClr val="C0000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051604" y="6172709"/>
            <a:ext cx="6064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vi-VN" dirty="0" smtClean="0"/>
              <a:t>Duy trì </a:t>
            </a:r>
            <a:r>
              <a:rPr lang="vi-VN" dirty="0" smtClean="0">
                <a:solidFill>
                  <a:srgbClr val="FFFF00"/>
                </a:solidFill>
              </a:rPr>
              <a:t>: 6 tháng – 11 tháng  từ 7000-15.000 đô NZL</a:t>
            </a:r>
          </a:p>
          <a:p>
            <a:r>
              <a:rPr lang="vi-VN" dirty="0" smtClean="0">
                <a:solidFill>
                  <a:srgbClr val="FFFF00"/>
                </a:solidFill>
              </a:rPr>
              <a:t>                 12 tháng từ 30.000-120.000 đô NZL 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013528" y="5757992"/>
            <a:ext cx="3107430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dirty="0" smtClean="0"/>
              <a:t>Điều kiện 5 sao 5 sao vàng    </a:t>
            </a:r>
            <a:endParaRPr lang="vi-VN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51BBE4B1-A2A3-656E-990A-07C7A54644E4}"/>
              </a:ext>
            </a:extLst>
          </p:cNvPr>
          <p:cNvSpPr txBox="1"/>
          <p:nvPr/>
        </p:nvSpPr>
        <p:spPr>
          <a:xfrm>
            <a:off x="9647354" y="4288816"/>
            <a:ext cx="924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dirty="0" smtClean="0"/>
              <a:t>Miến bánh</a:t>
            </a:r>
            <a:endParaRPr lang="en-US" sz="1200" dirty="0"/>
          </a:p>
        </p:txBody>
      </p:sp>
      <p:grpSp>
        <p:nvGrpSpPr>
          <p:cNvPr id="164" name="Group 163"/>
          <p:cNvGrpSpPr/>
          <p:nvPr/>
        </p:nvGrpSpPr>
        <p:grpSpPr>
          <a:xfrm>
            <a:off x="8227521" y="3700063"/>
            <a:ext cx="1583981" cy="1409308"/>
            <a:chOff x="8119091" y="3787881"/>
            <a:chExt cx="1583981" cy="1409308"/>
          </a:xfrm>
        </p:grpSpPr>
        <p:grpSp>
          <p:nvGrpSpPr>
            <p:cNvPr id="163" name="Group 162"/>
            <p:cNvGrpSpPr/>
            <p:nvPr/>
          </p:nvGrpSpPr>
          <p:grpSpPr>
            <a:xfrm>
              <a:off x="8119091" y="3787881"/>
              <a:ext cx="1374624" cy="1409308"/>
              <a:chOff x="8119091" y="3787881"/>
              <a:chExt cx="1374624" cy="1409308"/>
            </a:xfrm>
          </p:grpSpPr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5DA45C35-F755-660B-49D4-C3F69D77028C}"/>
                  </a:ext>
                </a:extLst>
              </p:cNvPr>
              <p:cNvSpPr/>
              <p:nvPr/>
            </p:nvSpPr>
            <p:spPr>
              <a:xfrm>
                <a:off x="8119491" y="3787881"/>
                <a:ext cx="1374224" cy="1409308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cxnSp>
            <p:nvCxnSpPr>
              <p:cNvPr id="158" name="Straight Connector 157"/>
              <p:cNvCxnSpPr/>
              <p:nvPr/>
            </p:nvCxnSpPr>
            <p:spPr>
              <a:xfrm>
                <a:off x="8119091" y="4481207"/>
                <a:ext cx="1374224" cy="226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51BBE4B1-A2A3-656E-990A-07C7A54644E4}"/>
                </a:ext>
              </a:extLst>
            </p:cNvPr>
            <p:cNvSpPr txBox="1"/>
            <p:nvPr/>
          </p:nvSpPr>
          <p:spPr>
            <a:xfrm>
              <a:off x="8256501" y="4062836"/>
              <a:ext cx="14465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>
                  <a:solidFill>
                    <a:srgbClr val="C00000"/>
                  </a:solidFill>
                </a:rPr>
                <a:t>4000 TỶ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51BBE4B1-A2A3-656E-990A-07C7A54644E4}"/>
                </a:ext>
              </a:extLst>
            </p:cNvPr>
            <p:cNvSpPr txBox="1"/>
            <p:nvPr/>
          </p:nvSpPr>
          <p:spPr>
            <a:xfrm>
              <a:off x="8264694" y="4568007"/>
              <a:ext cx="1350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>
                  <a:solidFill>
                    <a:srgbClr val="C00000"/>
                  </a:solidFill>
                </a:rPr>
                <a:t>50 người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5" y="-7846"/>
            <a:ext cx="164606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9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1" grpId="0" animBg="1"/>
      <p:bldP spid="28" grpId="0"/>
      <p:bldP spid="29" grpId="0"/>
      <p:bldP spid="30" grpId="0"/>
      <p:bldP spid="31" grpId="0" animBg="1"/>
      <p:bldP spid="32" grpId="0" animBg="1"/>
      <p:bldP spid="34" grpId="0"/>
      <p:bldP spid="35" grpId="0"/>
      <p:bldP spid="36" grpId="0"/>
      <p:bldP spid="37" grpId="0" animBg="1"/>
      <p:bldP spid="38" grpId="0" animBg="1"/>
      <p:bldP spid="40" grpId="0"/>
      <p:bldP spid="41" grpId="0"/>
      <p:bldP spid="43" grpId="0" animBg="1"/>
      <p:bldP spid="44" grpId="0" animBg="1"/>
      <p:bldP spid="46" grpId="0"/>
      <p:bldP spid="47" grpId="0"/>
      <p:bldP spid="48" grpId="0"/>
      <p:bldP spid="49" grpId="0" animBg="1"/>
      <p:bldP spid="50" grpId="0" animBg="1"/>
      <p:bldP spid="52" grpId="0"/>
      <p:bldP spid="53" grpId="0"/>
      <p:bldP spid="54" grpId="0"/>
      <p:bldP spid="103" grpId="0"/>
      <p:bldP spid="104" grpId="0"/>
      <p:bldP spid="105" grpId="0"/>
      <p:bldP spid="106" grpId="0"/>
      <p:bldP spid="108" grpId="0"/>
      <p:bldP spid="114" grpId="0"/>
      <p:bldP spid="115" grpId="0"/>
      <p:bldP spid="117" grpId="0"/>
      <p:bldP spid="118" grpId="0"/>
      <p:bldP spid="119" grpId="0" animBg="1"/>
      <p:bldP spid="1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76000">
              <a:schemeClr val="bg1"/>
            </a:gs>
            <a:gs pos="100000">
              <a:srgbClr val="9FC89A"/>
            </a:gs>
            <a:gs pos="99000">
              <a:srgbClr val="10DA3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3840480" y="1566046"/>
            <a:ext cx="3135085" cy="29783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FF00"/>
                </a:solidFill>
                <a:latin typeface="+mj-lt"/>
              </a:rPr>
              <a:t>Người Têìm Năn</a:t>
            </a:r>
            <a:r>
              <a:rPr lang="vi-VN" sz="2400" b="1" dirty="0" smtClean="0">
                <a:solidFill>
                  <a:srgbClr val="FFFF00"/>
                </a:solidFill>
                <a:latin typeface="+mj-lt"/>
              </a:rPr>
              <a:t>g</a:t>
            </a:r>
            <a:endParaRPr lang="vi-VN" sz="2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40480" y="138861"/>
            <a:ext cx="4062548" cy="875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latin typeface="+mj-lt"/>
              </a:rPr>
              <a:t>Khát kháo kiếm tiền</a:t>
            </a:r>
            <a:endParaRPr lang="vi-VN" sz="3200" dirty="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116385" y="630893"/>
            <a:ext cx="3783878" cy="875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latin typeface="+mj-lt"/>
              </a:rPr>
              <a:t>Khả năng giao tiếp</a:t>
            </a:r>
            <a:endParaRPr lang="vi-VN" sz="32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63393" y="2171732"/>
            <a:ext cx="4219304" cy="875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latin typeface="+mj-lt"/>
              </a:rPr>
              <a:t>Đạo đức + nhanh nhẹn</a:t>
            </a:r>
            <a:endParaRPr lang="vi-VN" sz="3200" dirty="0"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58296" y="3669167"/>
            <a:ext cx="4502334" cy="875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latin typeface="+mj-lt"/>
              </a:rPr>
              <a:t>Không dị ứng đa cấp</a:t>
            </a:r>
            <a:endParaRPr lang="vi-VN" sz="3200" dirty="0"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16385" y="5509773"/>
            <a:ext cx="4027714" cy="875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latin typeface="+mj-lt"/>
              </a:rPr>
              <a:t>Tài chính + sức khỏe</a:t>
            </a:r>
            <a:endParaRPr lang="vi-VN" sz="3200" dirty="0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566" y="5509773"/>
            <a:ext cx="4011388" cy="875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latin typeface="+mj-lt"/>
              </a:rPr>
              <a:t>Uy tín, mối quan hệ.</a:t>
            </a:r>
            <a:endParaRPr lang="vi-VN" sz="3200" dirty="0"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17570" y="5727926"/>
            <a:ext cx="2708368" cy="875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latin typeface="+mj-lt"/>
              </a:rPr>
              <a:t>Gần mình</a:t>
            </a:r>
            <a:endParaRPr lang="vi-VN" sz="3200" dirty="0"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7566" y="1128440"/>
            <a:ext cx="4011388" cy="875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latin typeface="+mj-lt"/>
              </a:rPr>
              <a:t>Người từng KD HT</a:t>
            </a:r>
            <a:endParaRPr lang="vi-VN" sz="3200" dirty="0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252" y="2703773"/>
            <a:ext cx="3605348" cy="875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latin typeface="+mj-lt"/>
              </a:rPr>
              <a:t> Vợ chồng cùng làm</a:t>
            </a:r>
            <a:endParaRPr lang="vi-VN" sz="3200" dirty="0"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71205" y="4106773"/>
            <a:ext cx="3640183" cy="875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latin typeface="+mj-lt"/>
              </a:rPr>
              <a:t>Tuổi </a:t>
            </a:r>
            <a:r>
              <a:rPr lang="vi-VN" sz="3200" dirty="0">
                <a:latin typeface="+mj-lt"/>
              </a:rPr>
              <a:t>30</a:t>
            </a:r>
            <a:r>
              <a:rPr lang="vi-VN" sz="3200" dirty="0" smtClean="0">
                <a:latin typeface="+mj-lt"/>
              </a:rPr>
              <a:t> – </a:t>
            </a:r>
            <a:r>
              <a:rPr lang="vi-VN" sz="3200" dirty="0">
                <a:latin typeface="+mj-lt"/>
              </a:rPr>
              <a:t>55</a:t>
            </a:r>
            <a:r>
              <a:rPr lang="vi-VN" sz="3200" dirty="0" smtClean="0">
                <a:latin typeface="+mj-lt"/>
              </a:rPr>
              <a:t> tuổi</a:t>
            </a:r>
            <a:endParaRPr lang="vi-VN" sz="32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6" y="145827"/>
            <a:ext cx="164606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5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70000">
              <a:schemeClr val="bg1"/>
            </a:gs>
            <a:gs pos="100000">
              <a:srgbClr val="9FC89A"/>
            </a:gs>
            <a:gs pos="99000">
              <a:srgbClr val="10DA3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864848" y="188189"/>
            <a:ext cx="6021432" cy="73152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/>
              <a:t>1.Tâm thái, tư duy, người làm chủ</a:t>
            </a:r>
            <a:endParaRPr lang="vi-VN" sz="28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1873019" y="5310847"/>
            <a:ext cx="8809498" cy="73152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/>
              <a:t>6. Đặc hẹn. tự hoc,thực chiến cùng tuyến trên</a:t>
            </a:r>
            <a:endParaRPr lang="vi-VN" sz="28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53192" y="3369851"/>
            <a:ext cx="3039351" cy="73152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/>
              <a:t>5. quyết tâm</a:t>
            </a:r>
            <a:endParaRPr lang="vi-VN" sz="28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7495065" y="4024350"/>
            <a:ext cx="4189806" cy="73152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/>
              <a:t>4 .Khả năng học tập</a:t>
            </a:r>
            <a:endParaRPr lang="vi-VN" sz="28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6630424" y="1510643"/>
            <a:ext cx="5223805" cy="73152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/>
              <a:t>3. Đạo đức, nghị lực, trí tuệ</a:t>
            </a:r>
            <a:endParaRPr lang="vi-VN" sz="28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453192" y="1496163"/>
            <a:ext cx="4614466" cy="73152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/>
              <a:t>2. Điều tiết cảm xúc</a:t>
            </a:r>
            <a:endParaRPr lang="vi-VN" sz="2800" b="1" dirty="0"/>
          </a:p>
        </p:txBody>
      </p:sp>
      <p:grpSp>
        <p:nvGrpSpPr>
          <p:cNvPr id="35" name="Group 34"/>
          <p:cNvGrpSpPr/>
          <p:nvPr/>
        </p:nvGrpSpPr>
        <p:grpSpPr>
          <a:xfrm>
            <a:off x="3579767" y="1302335"/>
            <a:ext cx="4591594" cy="3892730"/>
            <a:chOff x="3579768" y="1377513"/>
            <a:chExt cx="4591594" cy="3892730"/>
          </a:xfrm>
        </p:grpSpPr>
        <p:sp>
          <p:nvSpPr>
            <p:cNvPr id="29" name="5-Point Star 28"/>
            <p:cNvSpPr/>
            <p:nvPr/>
          </p:nvSpPr>
          <p:spPr>
            <a:xfrm>
              <a:off x="3579768" y="1377513"/>
              <a:ext cx="4591594" cy="3892730"/>
            </a:xfrm>
            <a:prstGeom prst="star5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0" name="TextBox 29"/>
            <p:cNvSpPr txBox="1"/>
            <p:nvPr/>
          </p:nvSpPr>
          <p:spPr>
            <a:xfrm rot="18498435">
              <a:off x="4728440" y="4003720"/>
              <a:ext cx="9561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 smtClean="0">
                  <a:solidFill>
                    <a:schemeClr val="bg2"/>
                  </a:solidFill>
                  <a:latin typeface="+mj-lt"/>
                </a:rPr>
                <a:t>LĐ</a:t>
              </a:r>
              <a:endParaRPr lang="vi-VN" sz="32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16554645">
              <a:off x="5061481" y="2267253"/>
              <a:ext cx="1476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 smtClean="0">
                  <a:solidFill>
                    <a:schemeClr val="bg2"/>
                  </a:solidFill>
                  <a:latin typeface="+mj-lt"/>
                </a:rPr>
                <a:t>Chân</a:t>
              </a:r>
              <a:endParaRPr lang="vi-VN" sz="32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860714">
              <a:off x="4399577" y="3004421"/>
              <a:ext cx="12094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2"/>
                  </a:solidFill>
                  <a:latin typeface="+mj-lt"/>
                </a:rPr>
                <a:t>Dung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 rot="2623516">
              <a:off x="5883014" y="4139643"/>
              <a:ext cx="14037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2"/>
                  </a:solidFill>
                  <a:latin typeface="+mj-lt"/>
                </a:rPr>
                <a:t>5sao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20719364">
              <a:off x="6167992" y="2891578"/>
              <a:ext cx="1476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2"/>
                  </a:solidFill>
                  <a:latin typeface="+mj-lt"/>
                </a:rPr>
                <a:t>Người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236469" y="6273932"/>
            <a:ext cx="9239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Liên tục học tập. Ngừng học tập doanh nghiệp chết. Đi học mà kg học chết nhanh hơn.</a:t>
            </a:r>
            <a:endParaRPr lang="vi-VN" sz="2400" dirty="0">
              <a:solidFill>
                <a:srgbClr val="FF0000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8" y="353995"/>
            <a:ext cx="164606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7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0">
              <a:schemeClr val="bg1"/>
            </a:gs>
            <a:gs pos="100000">
              <a:srgbClr val="9FC89A"/>
            </a:gs>
            <a:gs pos="99000">
              <a:srgbClr val="10DA3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9708" y="203997"/>
            <a:ext cx="7703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chemeClr val="accent2"/>
                </a:solidFill>
              </a:rPr>
              <a:t>CHIA SẺ KINH NGHIÊM VẬN DỤNG KHÁCH HÀNG TIM NĂNG</a:t>
            </a:r>
            <a:endParaRPr lang="vi-VN" dirty="0">
              <a:solidFill>
                <a:schemeClr val="accent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333372" y="2248276"/>
            <a:ext cx="3356615" cy="2713738"/>
            <a:chOff x="41009" y="3942950"/>
            <a:chExt cx="3369933" cy="29150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009" y="3942950"/>
              <a:ext cx="3369933" cy="291505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21069836">
              <a:off x="2310797" y="4367681"/>
              <a:ext cx="1013971" cy="1289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>
                  <a:solidFill>
                    <a:schemeClr val="accent2"/>
                  </a:solidFill>
                  <a:latin typeface="+mj-lt"/>
                </a:rPr>
                <a:t>Chủ doanh nghiệp họ nghỉ</a:t>
              </a:r>
              <a:endParaRPr lang="vi-VN" dirty="0">
                <a:solidFill>
                  <a:schemeClr val="accent2"/>
                </a:solidFill>
                <a:latin typeface="+mj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 rot="21196827">
            <a:off x="357281" y="378607"/>
            <a:ext cx="1443429" cy="2194621"/>
            <a:chOff x="1082484" y="822754"/>
            <a:chExt cx="1443429" cy="2194621"/>
          </a:xfrm>
        </p:grpSpPr>
        <p:sp>
          <p:nvSpPr>
            <p:cNvPr id="15" name="Oval Callout 14"/>
            <p:cNvSpPr/>
            <p:nvPr/>
          </p:nvSpPr>
          <p:spPr>
            <a:xfrm rot="1089648">
              <a:off x="1082484" y="822754"/>
              <a:ext cx="1443429" cy="2194621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829751">
              <a:off x="1379460" y="1126346"/>
              <a:ext cx="102703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>
                  <a:solidFill>
                    <a:srgbClr val="0070C0"/>
                  </a:solidFill>
                  <a:latin typeface="+mj-lt"/>
                </a:rPr>
                <a:t>1.Đa cấp lừa đảo</a:t>
              </a:r>
            </a:p>
            <a:p>
              <a:r>
                <a:rPr lang="vi-VN" dirty="0" smtClean="0">
                  <a:solidFill>
                    <a:srgbClr val="0070C0"/>
                  </a:solidFill>
                  <a:latin typeface="+mj-lt"/>
                </a:rPr>
                <a:t>2.Đa cấp không đáng để tôi làm</a:t>
              </a:r>
              <a:endParaRPr lang="vi-VN" dirty="0">
                <a:solidFill>
                  <a:srgbClr val="0070C0"/>
                </a:solidFill>
                <a:latin typeface="+mj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641239" y="643783"/>
            <a:ext cx="6229358" cy="4182621"/>
            <a:chOff x="4641239" y="643783"/>
            <a:chExt cx="6229358" cy="4182621"/>
          </a:xfrm>
        </p:grpSpPr>
        <p:grpSp>
          <p:nvGrpSpPr>
            <p:cNvPr id="41" name="Group 40"/>
            <p:cNvGrpSpPr/>
            <p:nvPr/>
          </p:nvGrpSpPr>
          <p:grpSpPr>
            <a:xfrm>
              <a:off x="4641239" y="643783"/>
              <a:ext cx="6229358" cy="4182621"/>
              <a:chOff x="3175536" y="935197"/>
              <a:chExt cx="6069599" cy="3890769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3175536" y="935197"/>
                <a:ext cx="6069599" cy="3890769"/>
                <a:chOff x="3175536" y="935197"/>
                <a:chExt cx="6069599" cy="3890769"/>
              </a:xfrm>
            </p:grpSpPr>
            <p:grpSp>
              <p:nvGrpSpPr>
                <p:cNvPr id="39" name="Group 38"/>
                <p:cNvGrpSpPr/>
                <p:nvPr/>
              </p:nvGrpSpPr>
              <p:grpSpPr>
                <a:xfrm>
                  <a:off x="3175536" y="935197"/>
                  <a:ext cx="6069599" cy="3890769"/>
                  <a:chOff x="3175536" y="935197"/>
                  <a:chExt cx="6069599" cy="3890769"/>
                </a:xfrm>
              </p:grpSpPr>
              <p:grpSp>
                <p:nvGrpSpPr>
                  <p:cNvPr id="30" name="Group 29"/>
                  <p:cNvGrpSpPr/>
                  <p:nvPr/>
                </p:nvGrpSpPr>
                <p:grpSpPr>
                  <a:xfrm>
                    <a:off x="3175536" y="935197"/>
                    <a:ext cx="6069599" cy="3890769"/>
                    <a:chOff x="3183404" y="938774"/>
                    <a:chExt cx="6069599" cy="3890769"/>
                  </a:xfrm>
                </p:grpSpPr>
                <p:pic>
                  <p:nvPicPr>
                    <p:cNvPr id="24" name="Picture 23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3183404" y="938774"/>
                      <a:ext cx="6069599" cy="3890769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8" name="TextBox 27"/>
                    <p:cNvSpPr txBox="1"/>
                    <p:nvPr/>
                  </p:nvSpPr>
                  <p:spPr>
                    <a:xfrm rot="21276525">
                      <a:off x="4153615" y="1353859"/>
                      <a:ext cx="1194216" cy="111657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vi-VN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4.Tại sao nên kinh doanh  đa cấp</a:t>
                      </a:r>
                    </a:p>
                  </p:txBody>
                </p:sp>
              </p:grp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3603438" y="2801953"/>
                    <a:ext cx="1005551" cy="8589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 dirty="0">
                        <a:solidFill>
                          <a:schemeClr val="tx2"/>
                        </a:solidFill>
                        <a:latin typeface="+mj-lt"/>
                      </a:rPr>
                      <a:t>3</a:t>
                    </a:r>
                    <a:r>
                      <a:rPr lang="vi-VN" dirty="0" smtClean="0">
                        <a:solidFill>
                          <a:schemeClr val="tx2"/>
                        </a:solidFill>
                        <a:latin typeface="+mj-lt"/>
                      </a:rPr>
                      <a:t>.Đa cấp có tốt không</a:t>
                    </a:r>
                  </a:p>
                </p:txBody>
              </p:sp>
            </p:grpSp>
            <p:sp>
              <p:nvSpPr>
                <p:cNvPr id="34" name="TextBox 33"/>
                <p:cNvSpPr txBox="1"/>
                <p:nvPr/>
              </p:nvSpPr>
              <p:spPr>
                <a:xfrm rot="18823498">
                  <a:off x="7395112" y="1230762"/>
                  <a:ext cx="96067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dirty="0">
                      <a:solidFill>
                        <a:srgbClr val="00B0F0"/>
                      </a:solidFill>
                      <a:latin typeface="+mj-lt"/>
                    </a:rPr>
                    <a:t>6</a:t>
                  </a:r>
                  <a:r>
                    <a:rPr lang="vi-VN" dirty="0" smtClean="0">
                      <a:solidFill>
                        <a:srgbClr val="00B0F0"/>
                      </a:solidFill>
                      <a:latin typeface="+mj-lt"/>
                    </a:rPr>
                    <a:t>.Làm như thế   nào</a:t>
                  </a: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 rot="19977143">
                <a:off x="7820945" y="2978000"/>
                <a:ext cx="1166499" cy="773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600" dirty="0">
                    <a:solidFill>
                      <a:srgbClr val="7030A0"/>
                    </a:solidFill>
                    <a:latin typeface="+mj-lt"/>
                  </a:rPr>
                  <a:t>7</a:t>
                </a:r>
                <a:r>
                  <a:rPr lang="vi-VN" sz="1600" dirty="0" smtClean="0">
                    <a:solidFill>
                      <a:srgbClr val="7030A0"/>
                    </a:solidFill>
                    <a:latin typeface="+mj-lt"/>
                  </a:rPr>
                  <a:t>.Tại sao nên kd cùng Carefor VN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 rot="21025860">
              <a:off x="7239196" y="887223"/>
              <a:ext cx="1238374" cy="955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srgbClr val="00B050"/>
                  </a:solidFill>
                  <a:latin typeface="+mj-lt"/>
                </a:rPr>
                <a:t>5</a:t>
              </a:r>
              <a:r>
                <a:rPr lang="vi-VN" dirty="0" smtClean="0">
                  <a:solidFill>
                    <a:srgbClr val="00B050"/>
                  </a:solidFill>
                  <a:latin typeface="+mj-lt"/>
                </a:rPr>
                <a:t>.A/C làm công việc gì?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678805" y="5997046"/>
            <a:ext cx="5199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00B0F0"/>
                </a:solidFill>
              </a:rPr>
              <a:t>Câu hỏi 7: </a:t>
            </a:r>
            <a:r>
              <a:rPr lang="vi-VN" dirty="0" smtClean="0"/>
              <a:t>chai sẻ b4, ưu thế ,b8 con đường doanh nghiệp</a:t>
            </a:r>
            <a:endParaRPr lang="vi-VN" dirty="0"/>
          </a:p>
        </p:txBody>
      </p:sp>
      <p:sp>
        <p:nvSpPr>
          <p:cNvPr id="26" name="TextBox 25"/>
          <p:cNvSpPr txBox="1"/>
          <p:nvPr/>
        </p:nvSpPr>
        <p:spPr>
          <a:xfrm>
            <a:off x="132791" y="5627714"/>
            <a:ext cx="6169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00B0F0"/>
                </a:solidFill>
              </a:rPr>
              <a:t>Câu hỏi 2: </a:t>
            </a:r>
            <a:r>
              <a:rPr lang="vi-VN" dirty="0" smtClean="0"/>
              <a:t>chia sẻ b3,Tìm năng ngành công nghiệp SK</a:t>
            </a:r>
            <a:endParaRPr lang="vi-VN" dirty="0"/>
          </a:p>
        </p:txBody>
      </p:sp>
      <p:sp>
        <p:nvSpPr>
          <p:cNvPr id="32" name="TextBox 31"/>
          <p:cNvSpPr txBox="1"/>
          <p:nvPr/>
        </p:nvSpPr>
        <p:spPr>
          <a:xfrm>
            <a:off x="132791" y="5042393"/>
            <a:ext cx="6169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00B0F0"/>
                </a:solidFill>
              </a:rPr>
              <a:t>Câu hỏi 1: </a:t>
            </a:r>
            <a:r>
              <a:rPr lang="vi-VN" dirty="0" smtClean="0"/>
              <a:t>chai sẻ pháp lý + mô hình phân phối hàng hóa</a:t>
            </a:r>
            <a:endParaRPr lang="vi-VN" dirty="0"/>
          </a:p>
        </p:txBody>
      </p:sp>
      <p:sp>
        <p:nvSpPr>
          <p:cNvPr id="33" name="TextBox 32"/>
          <p:cNvSpPr txBox="1"/>
          <p:nvPr/>
        </p:nvSpPr>
        <p:spPr>
          <a:xfrm>
            <a:off x="132791" y="6170335"/>
            <a:ext cx="6169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00B0F0"/>
                </a:solidFill>
              </a:rPr>
              <a:t>Câu hỏi 3 và 4:</a:t>
            </a:r>
            <a:r>
              <a:rPr lang="vi-VN" dirty="0" smtClean="0"/>
              <a:t> chia sẻ b2,tại sao nên kd đa cấp,so sánh  </a:t>
            </a:r>
            <a:endParaRPr lang="vi-VN" dirty="0"/>
          </a:p>
        </p:txBody>
      </p:sp>
      <p:sp>
        <p:nvSpPr>
          <p:cNvPr id="36" name="TextBox 35"/>
          <p:cNvSpPr txBox="1"/>
          <p:nvPr/>
        </p:nvSpPr>
        <p:spPr>
          <a:xfrm>
            <a:off x="6508437" y="5044013"/>
            <a:ext cx="5683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00B0F0"/>
                </a:solidFill>
              </a:rPr>
              <a:t>Câu hỏi 5</a:t>
            </a:r>
            <a:r>
              <a:rPr lang="vi-VN" dirty="0" smtClean="0"/>
              <a:t> </a:t>
            </a:r>
            <a:r>
              <a:rPr lang="vi-VN" dirty="0" smtClean="0">
                <a:solidFill>
                  <a:srgbClr val="00B0F0"/>
                </a:solidFill>
              </a:rPr>
              <a:t>và 6: </a:t>
            </a:r>
            <a:r>
              <a:rPr lang="vi-VN" dirty="0" smtClean="0"/>
              <a:t>chai sẻ b2 so sánh+b5 cách làm.b7 5 sự chuẩn bị.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0426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84000">
              <a:schemeClr val="bg1"/>
            </a:gs>
            <a:gs pos="100000">
              <a:srgbClr val="9FC89A"/>
            </a:gs>
            <a:gs pos="97000">
              <a:srgbClr val="10DA32">
                <a:lumMod val="78000"/>
                <a:lumOff val="22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415B3A-4D22-99E5-AEC5-367CE43C4B4D}"/>
              </a:ext>
            </a:extLst>
          </p:cNvPr>
          <p:cNvSpPr txBox="1"/>
          <p:nvPr/>
        </p:nvSpPr>
        <p:spPr>
          <a:xfrm>
            <a:off x="3349330" y="120965"/>
            <a:ext cx="6663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F0000"/>
                    </a:gs>
                    <a:gs pos="0">
                      <a:schemeClr val="bg1"/>
                    </a:gs>
                    <a:gs pos="100000">
                      <a:srgbClr val="9FC89A"/>
                    </a:gs>
                    <a:gs pos="22000">
                      <a:srgbClr val="10DA32"/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 HÌNH PHÂN PHỐI HÀNG HÓA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FF0000"/>
                  </a:gs>
                  <a:gs pos="0">
                    <a:schemeClr val="bg1"/>
                  </a:gs>
                  <a:gs pos="100000">
                    <a:srgbClr val="9FC89A"/>
                  </a:gs>
                  <a:gs pos="22000">
                    <a:srgbClr val="10DA32"/>
                  </a:gs>
                </a:gsLst>
                <a:lin ang="5400000" scaled="1"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B61A30-00AA-F8AD-0045-BED2FA3734DF}"/>
              </a:ext>
            </a:extLst>
          </p:cNvPr>
          <p:cNvSpPr/>
          <p:nvPr/>
        </p:nvSpPr>
        <p:spPr>
          <a:xfrm>
            <a:off x="443219" y="1474847"/>
            <a:ext cx="914400" cy="91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Tổng đại lý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374454-8163-9ADD-91D7-BD7FF07C854F}"/>
              </a:ext>
            </a:extLst>
          </p:cNvPr>
          <p:cNvSpPr/>
          <p:nvPr/>
        </p:nvSpPr>
        <p:spPr>
          <a:xfrm>
            <a:off x="1930400" y="1483360"/>
            <a:ext cx="1117600" cy="914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Đại lý khu vực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A7319E-1127-ED8B-5F3F-43FB4EEB382C}"/>
              </a:ext>
            </a:extLst>
          </p:cNvPr>
          <p:cNvSpPr/>
          <p:nvPr/>
        </p:nvSpPr>
        <p:spPr>
          <a:xfrm>
            <a:off x="3660769" y="1505382"/>
            <a:ext cx="914400" cy="91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Bán buôn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85875B-A81B-E29F-28E8-0C5301071CD7}"/>
              </a:ext>
            </a:extLst>
          </p:cNvPr>
          <p:cNvSpPr/>
          <p:nvPr/>
        </p:nvSpPr>
        <p:spPr>
          <a:xfrm>
            <a:off x="5201174" y="1515122"/>
            <a:ext cx="1178560" cy="9144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Bán lẻ tạp hóa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F71EFD-C731-998B-AD86-62FDF15AF1C2}"/>
              </a:ext>
            </a:extLst>
          </p:cNvPr>
          <p:cNvSpPr/>
          <p:nvPr/>
        </p:nvSpPr>
        <p:spPr>
          <a:xfrm>
            <a:off x="6451134" y="2723251"/>
            <a:ext cx="914400" cy="91440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Người tiêu dùng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44AC42-30B0-9232-FCA6-384C50FC3A41}"/>
              </a:ext>
            </a:extLst>
          </p:cNvPr>
          <p:cNvSpPr/>
          <p:nvPr/>
        </p:nvSpPr>
        <p:spPr>
          <a:xfrm>
            <a:off x="163526" y="2901750"/>
            <a:ext cx="1158240" cy="9144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Nhà máy sản xuất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2ABC08-CC1F-85EF-FF63-776EEE4373DD}"/>
              </a:ext>
            </a:extLst>
          </p:cNvPr>
          <p:cNvSpPr/>
          <p:nvPr/>
        </p:nvSpPr>
        <p:spPr>
          <a:xfrm>
            <a:off x="105634" y="4566468"/>
            <a:ext cx="2301823" cy="216535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 smtClean="0">
                <a:solidFill>
                  <a:prstClr val="white"/>
                </a:solidFill>
                <a:latin typeface="Arial" panose="020B0604020202020204" pitchFamily="34" charset="0"/>
              </a:rPr>
              <a:t>(CARE FOR) </a:t>
            </a: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VN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 TRUNG TÂM PP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HCM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HÀ NỘI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ĐÀ NẴNG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CẦN THƠ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AB48B87-51C7-A4B1-6019-919CC7D4340D}"/>
              </a:ext>
            </a:extLst>
          </p:cNvPr>
          <p:cNvCxnSpPr>
            <a:cxnSpLocks/>
          </p:cNvCxnSpPr>
          <p:nvPr/>
        </p:nvCxnSpPr>
        <p:spPr>
          <a:xfrm>
            <a:off x="1324995" y="1932047"/>
            <a:ext cx="6054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2BAD488-B00D-5B21-7F60-B459EC9435FB}"/>
              </a:ext>
            </a:extLst>
          </p:cNvPr>
          <p:cNvCxnSpPr>
            <a:cxnSpLocks/>
          </p:cNvCxnSpPr>
          <p:nvPr/>
        </p:nvCxnSpPr>
        <p:spPr>
          <a:xfrm flipV="1">
            <a:off x="3048000" y="1931239"/>
            <a:ext cx="655460" cy="19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5F5347-6922-8064-6D7E-E39B2C1834E2}"/>
              </a:ext>
            </a:extLst>
          </p:cNvPr>
          <p:cNvCxnSpPr>
            <a:cxnSpLocks/>
          </p:cNvCxnSpPr>
          <p:nvPr/>
        </p:nvCxnSpPr>
        <p:spPr>
          <a:xfrm flipV="1">
            <a:off x="4505651" y="1987088"/>
            <a:ext cx="850530" cy="19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AC5B3D2-78A3-2545-BFB3-252018E34BF1}"/>
              </a:ext>
            </a:extLst>
          </p:cNvPr>
          <p:cNvCxnSpPr>
            <a:cxnSpLocks/>
          </p:cNvCxnSpPr>
          <p:nvPr/>
        </p:nvCxnSpPr>
        <p:spPr>
          <a:xfrm flipV="1">
            <a:off x="1260090" y="3348238"/>
            <a:ext cx="5256363" cy="1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3F94F84-50B7-A9D3-5B1B-8DF46E3FE371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742646" y="2396819"/>
            <a:ext cx="7285" cy="504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36BEED9-3773-05F0-7F79-9954E2694DED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742646" y="3816150"/>
            <a:ext cx="0" cy="750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88985E1-4895-61B3-2BDC-CFF15D779490}"/>
              </a:ext>
            </a:extLst>
          </p:cNvPr>
          <p:cNvCxnSpPr>
            <a:cxnSpLocks/>
          </p:cNvCxnSpPr>
          <p:nvPr/>
        </p:nvCxnSpPr>
        <p:spPr>
          <a:xfrm flipH="1">
            <a:off x="2465350" y="3637651"/>
            <a:ext cx="4302427" cy="1961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94ED8AE-8CE0-430B-3BED-7C9EEB981023}"/>
              </a:ext>
            </a:extLst>
          </p:cNvPr>
          <p:cNvCxnSpPr>
            <a:cxnSpLocks/>
          </p:cNvCxnSpPr>
          <p:nvPr/>
        </p:nvCxnSpPr>
        <p:spPr>
          <a:xfrm flipV="1">
            <a:off x="2459087" y="5442623"/>
            <a:ext cx="4616170" cy="18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E47F210-BFDE-7D48-E450-9C94725900DC}"/>
              </a:ext>
            </a:extLst>
          </p:cNvPr>
          <p:cNvCxnSpPr>
            <a:cxnSpLocks/>
          </p:cNvCxnSpPr>
          <p:nvPr/>
        </p:nvCxnSpPr>
        <p:spPr>
          <a:xfrm flipV="1">
            <a:off x="7044581" y="3656788"/>
            <a:ext cx="7179" cy="1791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67E8B3E-42FA-3068-26FF-C367FF2603F4}"/>
              </a:ext>
            </a:extLst>
          </p:cNvPr>
          <p:cNvSpPr/>
          <p:nvPr/>
        </p:nvSpPr>
        <p:spPr>
          <a:xfrm>
            <a:off x="4328471" y="5535624"/>
            <a:ext cx="1338073" cy="914400"/>
          </a:xfrm>
          <a:prstGeom prst="triangle">
            <a:avLst/>
          </a:prstGeom>
          <a:solidFill>
            <a:srgbClr val="00B05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NPP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123DF9-E70B-6D1E-0930-D54648A645B8}"/>
              </a:ext>
            </a:extLst>
          </p:cNvPr>
          <p:cNvSpPr txBox="1"/>
          <p:nvPr/>
        </p:nvSpPr>
        <p:spPr>
          <a:xfrm>
            <a:off x="2662268" y="866573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60%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</a:t>
            </a: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70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%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379734" y="1799874"/>
            <a:ext cx="701786" cy="904240"/>
            <a:chOff x="6379734" y="1799874"/>
            <a:chExt cx="701786" cy="904240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0948F9F-67ED-ADE2-1179-1158EE0F067D}"/>
                </a:ext>
              </a:extLst>
            </p:cNvPr>
            <p:cNvCxnSpPr>
              <a:cxnSpLocks/>
            </p:cNvCxnSpPr>
            <p:nvPr/>
          </p:nvCxnSpPr>
          <p:spPr>
            <a:xfrm>
              <a:off x="7081520" y="1799874"/>
              <a:ext cx="0" cy="9042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9FFC6C9-81A3-8F1B-DCE6-A42538BBC40B}"/>
                </a:ext>
              </a:extLst>
            </p:cNvPr>
            <p:cNvCxnSpPr>
              <a:cxnSpLocks/>
            </p:cNvCxnSpPr>
            <p:nvPr/>
          </p:nvCxnSpPr>
          <p:spPr>
            <a:xfrm>
              <a:off x="6379734" y="1799874"/>
              <a:ext cx="7017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08529EB8-DF63-2927-AD0B-4325CAC27E94}"/>
              </a:ext>
            </a:extLst>
          </p:cNvPr>
          <p:cNvSpPr txBox="1"/>
          <p:nvPr/>
        </p:nvSpPr>
        <p:spPr>
          <a:xfrm>
            <a:off x="2069888" y="2933875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Quảng cáo tiếp thị, vận chuyển…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E5D4BEC-9A03-B43F-034E-C12E26B62B0D}"/>
              </a:ext>
            </a:extLst>
          </p:cNvPr>
          <p:cNvSpPr txBox="1"/>
          <p:nvPr/>
        </p:nvSpPr>
        <p:spPr>
          <a:xfrm rot="20059493">
            <a:off x="2640213" y="4250513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Đến công ty mua trực tiếp (có thẻ)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2C89BE1-A6EF-D9FA-1530-E070F9FBB2CF}"/>
              </a:ext>
            </a:extLst>
          </p:cNvPr>
          <p:cNvSpPr txBox="1"/>
          <p:nvPr/>
        </p:nvSpPr>
        <p:spPr>
          <a:xfrm>
            <a:off x="4212684" y="5058994"/>
            <a:ext cx="2089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NPP hưởng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40%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9C7E0-044E-951A-685E-516744A845A2}"/>
              </a:ext>
            </a:extLst>
          </p:cNvPr>
          <p:cNvSpPr txBox="1"/>
          <p:nvPr/>
        </p:nvSpPr>
        <p:spPr>
          <a:xfrm>
            <a:off x="760091" y="3936766"/>
            <a:ext cx="3023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BÁN HÀNG TRỰC TIẾP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60091" y="1125979"/>
            <a:ext cx="5350775" cy="384063"/>
            <a:chOff x="910207" y="1125147"/>
            <a:chExt cx="5350775" cy="384063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C926D41-1F7D-6BFA-B523-4CBCF9E9BB4B}"/>
                </a:ext>
              </a:extLst>
            </p:cNvPr>
            <p:cNvCxnSpPr>
              <a:cxnSpLocks/>
            </p:cNvCxnSpPr>
            <p:nvPr/>
          </p:nvCxnSpPr>
          <p:spPr>
            <a:xfrm>
              <a:off x="911604" y="1136272"/>
              <a:ext cx="0" cy="347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050C735-798A-E49E-EC00-AFC3B549FE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0207" y="1125147"/>
              <a:ext cx="5349378" cy="234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C926D41-1F7D-6BFA-B523-4CBCF9E9BB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58187" y="1160631"/>
              <a:ext cx="2795" cy="3485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A2C89BE1-A6EF-D9FA-1530-E070F9FBB2CF}"/>
              </a:ext>
            </a:extLst>
          </p:cNvPr>
          <p:cNvSpPr txBox="1"/>
          <p:nvPr/>
        </p:nvSpPr>
        <p:spPr>
          <a:xfrm>
            <a:off x="866424" y="4240788"/>
            <a:ext cx="187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CF</a:t>
            </a: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60%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2C89BE1-A6EF-D9FA-1530-E070F9FBB2CF}"/>
              </a:ext>
            </a:extLst>
          </p:cNvPr>
          <p:cNvSpPr txBox="1"/>
          <p:nvPr/>
        </p:nvSpPr>
        <p:spPr>
          <a:xfrm>
            <a:off x="6382250" y="2318060"/>
            <a:ext cx="111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2C89BE1-A6EF-D9FA-1530-E070F9FBB2CF}"/>
              </a:ext>
            </a:extLst>
          </p:cNvPr>
          <p:cNvSpPr txBox="1"/>
          <p:nvPr/>
        </p:nvSpPr>
        <p:spPr>
          <a:xfrm>
            <a:off x="871440" y="2451756"/>
            <a:ext cx="153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30%-40%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2111335" y="241853"/>
            <a:ext cx="1962356" cy="369332"/>
            <a:chOff x="251670" y="363846"/>
            <a:chExt cx="1962356" cy="315095"/>
          </a:xfrm>
        </p:grpSpPr>
        <p:sp>
          <p:nvSpPr>
            <p:cNvPr id="64" name="TextBox 63"/>
            <p:cNvSpPr txBox="1"/>
            <p:nvPr/>
          </p:nvSpPr>
          <p:spPr>
            <a:xfrm>
              <a:off x="251670" y="363846"/>
              <a:ext cx="1962356" cy="315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Chương đề 1</a:t>
              </a:r>
              <a:r>
                <a:rPr kumimoji="0" lang="vi-VN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:</a:t>
              </a: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396319" y="662730"/>
              <a:ext cx="126470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7" name="Rectangle 66"/>
          <p:cNvSpPr/>
          <p:nvPr/>
        </p:nvSpPr>
        <p:spPr>
          <a:xfrm>
            <a:off x="7365534" y="5865249"/>
            <a:ext cx="4826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vi-VN" b="0" i="0" u="sng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Lưu ý 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vi-VN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Chia 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sẽ luôn gọi tên ứng viên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vi-VN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Khách 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hàng ngồi bên tay trái của </a:t>
            </a:r>
            <a:r>
              <a:rPr kumimoji="0" lang="vi-VN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mình.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642371" y="656721"/>
            <a:ext cx="42104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Người kinh doanh truyền thống,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Phải là người có tiền , rất nhiều tiền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   Biết cách quản lý kinh doanh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Đây là cơ hội cho người giàu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609220" y="1846088"/>
            <a:ext cx="40366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Với người tiêu dùng </a:t>
            </a: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truyền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thống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Không được mua trực tiếp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Không kiểm soát được hàng hóa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 smtClean="0">
                <a:solidFill>
                  <a:prstClr val="black"/>
                </a:solidFill>
                <a:latin typeface="Arial" panose="020B0604020202020204" pitchFamily="34" charset="0"/>
              </a:rPr>
              <a:t>- Không </a:t>
            </a: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đảm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bảo quyền lợi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lang="vi-VN" dirty="0" smtClean="0">
                <a:solidFill>
                  <a:prstClr val="black"/>
                </a:solidFill>
                <a:latin typeface="Arial" panose="020B0604020202020204" pitchFamily="34" charset="0"/>
              </a:rPr>
              <a:t>Rất </a:t>
            </a: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dễ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mua nhằm hàng nhái hàng </a:t>
            </a: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giả,hàng kém chất lượng.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510617" y="3656788"/>
            <a:ext cx="46813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Với người tiêu dùng mua hàng trực tiếp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Đảm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bảo được chất lượng + giá cả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Bảo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lưu điểm cho người tiêu dùng mua bất cứ trung tâm phân phối nào của </a:t>
            </a:r>
            <a:r>
              <a:rPr lang="vi-VN" dirty="0" smtClean="0">
                <a:solidFill>
                  <a:prstClr val="black"/>
                </a:solidFill>
                <a:latin typeface="Arial" panose="020B0604020202020204" pitchFamily="34" charset="0"/>
              </a:rPr>
              <a:t>Care For Việt Nam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Đây là kênh bán hàng thông minh,hiện đại.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0123DF9-E70B-6D1E-0930-D54648A645B8}"/>
              </a:ext>
            </a:extLst>
          </p:cNvPr>
          <p:cNvSpPr txBox="1"/>
          <p:nvPr/>
        </p:nvSpPr>
        <p:spPr>
          <a:xfrm>
            <a:off x="717369" y="619118"/>
            <a:ext cx="271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vi-VN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KD TRUYỀN THỐNG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C89BE1-A6EF-D9FA-1530-E070F9FBB2CF}"/>
              </a:ext>
            </a:extLst>
          </p:cNvPr>
          <p:cNvSpPr txBox="1"/>
          <p:nvPr/>
        </p:nvSpPr>
        <p:spPr>
          <a:xfrm>
            <a:off x="5315889" y="5713756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 smtClean="0">
                <a:solidFill>
                  <a:srgbClr val="002060"/>
                </a:solidFill>
                <a:latin typeface="Arial" panose="020B0604020202020204" pitchFamily="34" charset="0"/>
              </a:rPr>
              <a:t>Mở mã số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/>
          <a:srcRect l="13646" t="33556" r="12530" b="26450"/>
          <a:stretch/>
        </p:blipFill>
        <p:spPr>
          <a:xfrm>
            <a:off x="43107" y="149520"/>
            <a:ext cx="1646634" cy="50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9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8" grpId="0" animBg="1"/>
      <p:bldP spid="42" grpId="0"/>
      <p:bldP spid="53" grpId="0"/>
      <p:bldP spid="54" grpId="0"/>
      <p:bldP spid="55" grpId="0"/>
      <p:bldP spid="2" grpId="0"/>
      <p:bldP spid="56" grpId="0"/>
      <p:bldP spid="57" grpId="0"/>
      <p:bldP spid="58" grpId="0"/>
      <p:bldP spid="67" grpId="0"/>
      <p:bldP spid="68" grpId="0"/>
      <p:bldP spid="69" grpId="0"/>
      <p:bldP spid="70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74000">
              <a:schemeClr val="bg1"/>
            </a:gs>
            <a:gs pos="100000">
              <a:srgbClr val="9FC89A"/>
            </a:gs>
            <a:gs pos="99000">
              <a:srgbClr val="10DA3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05CA515-BA5C-3512-C077-DC0ED2895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357965"/>
              </p:ext>
            </p:extLst>
          </p:nvPr>
        </p:nvGraphicFramePr>
        <p:xfrm>
          <a:off x="-44641" y="984534"/>
          <a:ext cx="6800724" cy="57526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9598">
                  <a:extLst>
                    <a:ext uri="{9D8B030D-6E8A-4147-A177-3AD203B41FA5}">
                      <a16:colId xmlns:a16="http://schemas.microsoft.com/office/drawing/2014/main" val="2245494989"/>
                    </a:ext>
                  </a:extLst>
                </a:gridCol>
                <a:gridCol w="1451364">
                  <a:extLst>
                    <a:ext uri="{9D8B030D-6E8A-4147-A177-3AD203B41FA5}">
                      <a16:colId xmlns:a16="http://schemas.microsoft.com/office/drawing/2014/main" val="1685718921"/>
                    </a:ext>
                  </a:extLst>
                </a:gridCol>
                <a:gridCol w="3829762">
                  <a:extLst>
                    <a:ext uri="{9D8B030D-6E8A-4147-A177-3AD203B41FA5}">
                      <a16:colId xmlns:a16="http://schemas.microsoft.com/office/drawing/2014/main" val="3190102618"/>
                    </a:ext>
                  </a:extLst>
                </a:gridCol>
              </a:tblGrid>
              <a:tr h="62253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785780"/>
                  </a:ext>
                </a:extLst>
              </a:tr>
              <a:tr h="62253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776136"/>
                  </a:ext>
                </a:extLst>
              </a:tr>
              <a:tr h="114899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432953"/>
                  </a:ext>
                </a:extLst>
              </a:tr>
              <a:tr h="167929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745453"/>
                  </a:ext>
                </a:extLst>
              </a:tr>
              <a:tr h="167929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 smtClean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457583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9BAD7E-1A07-D4E2-935D-A3ACA2F38741}"/>
              </a:ext>
            </a:extLst>
          </p:cNvPr>
          <p:cNvCxnSpPr>
            <a:cxnSpLocks/>
          </p:cNvCxnSpPr>
          <p:nvPr/>
        </p:nvCxnSpPr>
        <p:spPr>
          <a:xfrm flipH="1">
            <a:off x="9605831" y="1986109"/>
            <a:ext cx="46833" cy="47510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2399C355-4838-7208-9119-040FCDD8E34A}"/>
              </a:ext>
            </a:extLst>
          </p:cNvPr>
          <p:cNvSpPr/>
          <p:nvPr/>
        </p:nvSpPr>
        <p:spPr>
          <a:xfrm>
            <a:off x="8746471" y="1986108"/>
            <a:ext cx="1701276" cy="45942"/>
          </a:xfrm>
          <a:prstGeom prst="leftRightArrow">
            <a:avLst/>
          </a:prstGeom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4139F6-2A5B-0C91-FB32-399F5043DB55}"/>
              </a:ext>
            </a:extLst>
          </p:cNvPr>
          <p:cNvSpPr txBox="1"/>
          <p:nvPr/>
        </p:nvSpPr>
        <p:spPr>
          <a:xfrm>
            <a:off x="8122107" y="1270523"/>
            <a:ext cx="275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Khi là đối tác kinh doanh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B19949-3625-2483-5789-37D8F0A0A478}"/>
              </a:ext>
            </a:extLst>
          </p:cNvPr>
          <p:cNvSpPr txBox="1"/>
          <p:nvPr/>
        </p:nvSpPr>
        <p:spPr>
          <a:xfrm>
            <a:off x="6805429" y="2643083"/>
            <a:ext cx="27510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                                                                           </a:t>
            </a:r>
            <a:endParaRPr lang="vi-VN" dirty="0"/>
          </a:p>
          <a:p>
            <a:r>
              <a:rPr lang="vi-VN" dirty="0"/>
              <a:t>- </a:t>
            </a:r>
            <a:r>
              <a:rPr lang="vi-VN" dirty="0" smtClean="0"/>
              <a:t>Nhà </a:t>
            </a:r>
            <a:r>
              <a:rPr lang="vi-VN" dirty="0"/>
              <a:t>máy sản </a:t>
            </a:r>
            <a:r>
              <a:rPr lang="vi-VN" dirty="0" smtClean="0"/>
              <a:t>xuất</a:t>
            </a:r>
            <a:endParaRPr lang="vi-VN" dirty="0"/>
          </a:p>
          <a:p>
            <a:r>
              <a:rPr lang="vi-VN" dirty="0"/>
              <a:t>- </a:t>
            </a:r>
            <a:r>
              <a:rPr lang="vi-VN" dirty="0" smtClean="0"/>
              <a:t>Kho </a:t>
            </a:r>
            <a:r>
              <a:rPr lang="vi-VN" dirty="0"/>
              <a:t>hàng hóa </a:t>
            </a:r>
          </a:p>
          <a:p>
            <a:r>
              <a:rPr lang="vi-VN" dirty="0"/>
              <a:t>- </a:t>
            </a:r>
            <a:r>
              <a:rPr lang="vi-VN" dirty="0" smtClean="0"/>
              <a:t>Hệ </a:t>
            </a:r>
            <a:r>
              <a:rPr lang="vi-VN" dirty="0"/>
              <a:t>thống kinh doanh</a:t>
            </a:r>
          </a:p>
          <a:p>
            <a:r>
              <a:rPr lang="vi-VN" dirty="0"/>
              <a:t>- </a:t>
            </a:r>
            <a:r>
              <a:rPr lang="vi-VN" dirty="0" smtClean="0"/>
              <a:t>Thuế</a:t>
            </a:r>
            <a:endParaRPr lang="vi-VN" dirty="0"/>
          </a:p>
          <a:p>
            <a:r>
              <a:rPr lang="vi-VN" dirty="0"/>
              <a:t>- </a:t>
            </a:r>
            <a:r>
              <a:rPr lang="vi-VN" dirty="0" smtClean="0"/>
              <a:t>Pháp </a:t>
            </a:r>
            <a:r>
              <a:rPr lang="vi-VN" dirty="0"/>
              <a:t>lý</a:t>
            </a:r>
          </a:p>
          <a:p>
            <a:r>
              <a:rPr lang="vi-VN" dirty="0"/>
              <a:t>- </a:t>
            </a:r>
            <a:r>
              <a:rPr lang="vi-VN" dirty="0" smtClean="0"/>
              <a:t>Quản </a:t>
            </a:r>
            <a:r>
              <a:rPr lang="vi-VN" dirty="0"/>
              <a:t>lý sơ đồ hệ thống</a:t>
            </a:r>
          </a:p>
          <a:p>
            <a:r>
              <a:rPr lang="vi-VN" dirty="0"/>
              <a:t>- </a:t>
            </a:r>
            <a:r>
              <a:rPr lang="vi-VN" dirty="0" smtClean="0"/>
              <a:t>Tổ </a:t>
            </a:r>
            <a:r>
              <a:rPr lang="vi-VN" dirty="0"/>
              <a:t>chức các chương trình lớn </a:t>
            </a:r>
          </a:p>
          <a:p>
            <a:r>
              <a:rPr lang="vi-VN" dirty="0"/>
              <a:t>- </a:t>
            </a:r>
            <a:r>
              <a:rPr lang="vi-VN" dirty="0" smtClean="0"/>
              <a:t>Trả </a:t>
            </a:r>
            <a:r>
              <a:rPr lang="vi-VN" dirty="0"/>
              <a:t>hoa hồng cho nhà phân </a:t>
            </a:r>
            <a:r>
              <a:rPr lang="vi-VN" dirty="0" smtClean="0"/>
              <a:t>phối ...</a:t>
            </a: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8481771-C2C6-CEB0-2D92-E5AF827208AB}"/>
              </a:ext>
            </a:extLst>
          </p:cNvPr>
          <p:cNvSpPr/>
          <p:nvPr/>
        </p:nvSpPr>
        <p:spPr>
          <a:xfrm>
            <a:off x="10382006" y="2251345"/>
            <a:ext cx="887747" cy="63650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Bạn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423AE1-0F5B-8B9B-3F1F-3E7052D95813}"/>
              </a:ext>
            </a:extLst>
          </p:cNvPr>
          <p:cNvSpPr txBox="1"/>
          <p:nvPr/>
        </p:nvSpPr>
        <p:spPr>
          <a:xfrm>
            <a:off x="11269753" y="2204949"/>
            <a:ext cx="1140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Mở thẻ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6B312D-F1EB-3A42-77E7-519041BAF3CE}"/>
              </a:ext>
            </a:extLst>
          </p:cNvPr>
          <p:cNvSpPr txBox="1"/>
          <p:nvPr/>
        </p:nvSpPr>
        <p:spPr>
          <a:xfrm>
            <a:off x="9631680" y="4272677"/>
            <a:ext cx="24829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- </a:t>
            </a:r>
            <a:r>
              <a:rPr lang="vi-VN" dirty="0" smtClean="0"/>
              <a:t>Phát </a:t>
            </a:r>
            <a:r>
              <a:rPr lang="vi-VN" dirty="0"/>
              <a:t>triển hệ thống mạng lưới kinh doanh khách hàng</a:t>
            </a:r>
          </a:p>
          <a:p>
            <a:r>
              <a:rPr lang="vi-VN" dirty="0"/>
              <a:t>- mở rộng thị trường</a:t>
            </a:r>
          </a:p>
          <a:p>
            <a:r>
              <a:rPr lang="vi-VN" dirty="0"/>
              <a:t>- hệ thống doanh nghiệp của chính mình</a:t>
            </a:r>
          </a:p>
          <a:p>
            <a:r>
              <a:rPr lang="vi-VN" dirty="0"/>
              <a:t>- thị phần của chính mình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4139F6-2A5B-0C91-FB32-399F5043DB55}"/>
              </a:ext>
            </a:extLst>
          </p:cNvPr>
          <p:cNvSpPr txBox="1"/>
          <p:nvPr/>
        </p:nvSpPr>
        <p:spPr>
          <a:xfrm>
            <a:off x="10359612" y="1604556"/>
            <a:ext cx="196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chemeClr val="accent2"/>
                </a:solidFill>
              </a:rPr>
              <a:t>     Mình</a:t>
            </a:r>
            <a:r>
              <a:rPr lang="vi-VN" dirty="0" smtClean="0"/>
              <a:t> </a:t>
            </a:r>
          </a:p>
          <a:p>
            <a:r>
              <a:rPr lang="vi-VN" dirty="0"/>
              <a:t> </a:t>
            </a:r>
            <a:r>
              <a:rPr lang="vi-VN" dirty="0" smtClean="0"/>
              <a:t> ( đầu ra)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711277" y="177549"/>
            <a:ext cx="2408380" cy="382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Chương đề 2:</a:t>
            </a:r>
            <a:endParaRPr kumimoji="0" lang="vi-VN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484" y="1102621"/>
            <a:ext cx="1448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ĐIỀU KIỆN</a:t>
            </a:r>
            <a:endParaRPr lang="vi-VN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4009" y="1743056"/>
            <a:ext cx="935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solidFill>
                  <a:srgbClr val="C00000"/>
                </a:solidFill>
              </a:rPr>
              <a:t>VỐN</a:t>
            </a:r>
            <a:endParaRPr lang="vi-VN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7245" y="5255220"/>
            <a:ext cx="1448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solidFill>
                  <a:srgbClr val="C00000"/>
                </a:solidFill>
              </a:rPr>
              <a:t>TỰ DO</a:t>
            </a:r>
          </a:p>
          <a:p>
            <a:r>
              <a:rPr lang="vi-VN" b="1" dirty="0" smtClean="0">
                <a:solidFill>
                  <a:srgbClr val="C00000"/>
                </a:solidFill>
              </a:rPr>
              <a:t> KHI THÀNH CÔNG</a:t>
            </a:r>
            <a:endParaRPr lang="vi-VN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5376" y="4071221"/>
            <a:ext cx="126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solidFill>
                  <a:srgbClr val="C00000"/>
                </a:solidFill>
              </a:rPr>
              <a:t>RỦI RO</a:t>
            </a:r>
            <a:endParaRPr lang="vi-VN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2221" y="2544509"/>
            <a:ext cx="1321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C00000"/>
                </a:solidFill>
              </a:rPr>
              <a:t>KINH </a:t>
            </a:r>
            <a:r>
              <a:rPr lang="vi-VN" b="1" dirty="0" smtClean="0">
                <a:solidFill>
                  <a:srgbClr val="C00000"/>
                </a:solidFill>
              </a:rPr>
              <a:t>NGHIỆM</a:t>
            </a:r>
            <a:endParaRPr lang="vi-VN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45508" y="984534"/>
            <a:ext cx="1448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TRUYỀN THỐNG</a:t>
            </a:r>
            <a:endParaRPr lang="vi-VN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699065" y="1112419"/>
            <a:ext cx="260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KD MLM.Care For VN</a:t>
            </a:r>
            <a:endParaRPr lang="vi-VN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02915" y="1743056"/>
            <a:ext cx="141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 </a:t>
            </a:r>
            <a:r>
              <a:rPr lang="vi-VN" dirty="0" smtClean="0"/>
              <a:t>Rất nhiều</a:t>
            </a:r>
            <a:endParaRPr lang="vi-VN" dirty="0"/>
          </a:p>
        </p:txBody>
      </p:sp>
      <p:sp>
        <p:nvSpPr>
          <p:cNvPr id="30" name="TextBox 29"/>
          <p:cNvSpPr txBox="1"/>
          <p:nvPr/>
        </p:nvSpPr>
        <p:spPr>
          <a:xfrm>
            <a:off x="1536051" y="2385314"/>
            <a:ext cx="1560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Tự học,tự mài mò,hoặc mất tiền</a:t>
            </a:r>
            <a:endParaRPr lang="vi-VN" dirty="0"/>
          </a:p>
        </p:txBody>
      </p:sp>
      <p:sp>
        <p:nvSpPr>
          <p:cNvPr id="31" name="TextBox 30"/>
          <p:cNvSpPr txBox="1"/>
          <p:nvPr/>
        </p:nvSpPr>
        <p:spPr>
          <a:xfrm>
            <a:off x="1424549" y="3612580"/>
            <a:ext cx="1754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2 đến 5 năm  95%-98% doanh nghiệp phá sản</a:t>
            </a:r>
            <a:endParaRPr lang="vi-VN" dirty="0"/>
          </a:p>
        </p:txBody>
      </p:sp>
      <p:sp>
        <p:nvSpPr>
          <p:cNvPr id="32" name="TextBox 31"/>
          <p:cNvSpPr txBox="1"/>
          <p:nvPr/>
        </p:nvSpPr>
        <p:spPr>
          <a:xfrm>
            <a:off x="3248789" y="5426762"/>
            <a:ext cx="2683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Được tự do thời gian</a:t>
            </a:r>
          </a:p>
          <a:p>
            <a:r>
              <a:rPr lang="vi-VN" dirty="0" smtClean="0"/>
              <a:t>Được chuyển nhượng, kế thừa</a:t>
            </a:r>
            <a:endParaRPr lang="vi-VN" dirty="0"/>
          </a:p>
        </p:txBody>
      </p:sp>
      <p:sp>
        <p:nvSpPr>
          <p:cNvPr id="33" name="TextBox 32"/>
          <p:cNvSpPr txBox="1"/>
          <p:nvPr/>
        </p:nvSpPr>
        <p:spPr>
          <a:xfrm>
            <a:off x="3623478" y="4028079"/>
            <a:ext cx="266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Không rủi ro</a:t>
            </a:r>
            <a:endParaRPr lang="vi-VN" dirty="0"/>
          </a:p>
        </p:txBody>
      </p:sp>
      <p:sp>
        <p:nvSpPr>
          <p:cNvPr id="34" name="TextBox 33"/>
          <p:cNvSpPr txBox="1"/>
          <p:nvPr/>
        </p:nvSpPr>
        <p:spPr>
          <a:xfrm>
            <a:off x="3153110" y="2326687"/>
            <a:ext cx="3388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 </a:t>
            </a:r>
            <a:r>
              <a:rPr lang="vi-VN" dirty="0" smtClean="0"/>
              <a:t>Được học miễn phí</a:t>
            </a:r>
          </a:p>
          <a:p>
            <a:r>
              <a:rPr lang="vi-VN" dirty="0" smtClean="0"/>
              <a:t> Cầm tay chỉ việc</a:t>
            </a:r>
          </a:p>
          <a:p>
            <a:r>
              <a:rPr lang="vi-VN" dirty="0" smtClean="0"/>
              <a:t> Học có giáo trình</a:t>
            </a:r>
            <a:endParaRPr lang="vi-VN" dirty="0"/>
          </a:p>
        </p:txBody>
      </p:sp>
      <p:sp>
        <p:nvSpPr>
          <p:cNvPr id="35" name="TextBox 34"/>
          <p:cNvSpPr txBox="1"/>
          <p:nvPr/>
        </p:nvSpPr>
        <p:spPr>
          <a:xfrm>
            <a:off x="4007615" y="1770301"/>
            <a:ext cx="141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 </a:t>
            </a:r>
            <a:r>
              <a:rPr lang="vi-VN" dirty="0" smtClean="0"/>
              <a:t>Rất ít</a:t>
            </a:r>
            <a:endParaRPr lang="vi-VN" dirty="0"/>
          </a:p>
        </p:txBody>
      </p:sp>
      <p:sp>
        <p:nvSpPr>
          <p:cNvPr id="36" name="TextBox 35"/>
          <p:cNvSpPr txBox="1"/>
          <p:nvPr/>
        </p:nvSpPr>
        <p:spPr>
          <a:xfrm>
            <a:off x="1612063" y="5208059"/>
            <a:ext cx="1590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Hạn chế </a:t>
            </a:r>
          </a:p>
          <a:p>
            <a:r>
              <a:rPr lang="vi-VN" dirty="0" smtClean="0"/>
              <a:t>thời gian,</a:t>
            </a:r>
          </a:p>
          <a:p>
            <a:r>
              <a:rPr lang="vi-VN" dirty="0" smtClean="0"/>
              <a:t> áp lực,</a:t>
            </a:r>
          </a:p>
          <a:p>
            <a:r>
              <a:rPr lang="vi-VN" dirty="0" smtClean="0"/>
              <a:t>rủi ro luôn rình rập</a:t>
            </a:r>
            <a:endParaRPr lang="vi-VN" dirty="0"/>
          </a:p>
        </p:txBody>
      </p:sp>
      <p:grpSp>
        <p:nvGrpSpPr>
          <p:cNvPr id="10" name="Group 9"/>
          <p:cNvGrpSpPr/>
          <p:nvPr/>
        </p:nvGrpSpPr>
        <p:grpSpPr>
          <a:xfrm>
            <a:off x="10046286" y="2897676"/>
            <a:ext cx="1334887" cy="1250417"/>
            <a:chOff x="10037408" y="2897674"/>
            <a:chExt cx="1334887" cy="125041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523974E2-6BE8-88FA-75F3-DAE75126A05E}"/>
                </a:ext>
              </a:extLst>
            </p:cNvPr>
            <p:cNvSpPr/>
            <p:nvPr/>
          </p:nvSpPr>
          <p:spPr>
            <a:xfrm>
              <a:off x="10037408" y="2897674"/>
              <a:ext cx="1334887" cy="1250417"/>
            </a:xfrm>
            <a:prstGeom prst="triangle">
              <a:avLst>
                <a:gd name="adj" fmla="val 58022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478191" y="3190838"/>
              <a:ext cx="782684" cy="92333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vi-VN" dirty="0" smtClean="0"/>
                <a:t>  </a:t>
              </a:r>
              <a:r>
                <a:rPr lang="vi-VN" b="1" dirty="0" smtClean="0">
                  <a:solidFill>
                    <a:schemeClr val="bg1"/>
                  </a:solidFill>
                </a:rPr>
                <a:t>0</a:t>
              </a:r>
            </a:p>
            <a:p>
              <a:r>
                <a:rPr lang="vi-VN" b="1" dirty="0" smtClean="0">
                  <a:solidFill>
                    <a:schemeClr val="bg1"/>
                  </a:solidFill>
                </a:rPr>
                <a:t> 00</a:t>
              </a:r>
            </a:p>
            <a:p>
              <a:r>
                <a:rPr lang="vi-VN" b="1" dirty="0">
                  <a:solidFill>
                    <a:schemeClr val="bg1"/>
                  </a:solidFill>
                </a:rPr>
                <a:t>000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34139F6-2A5B-0C91-FB32-399F5043DB55}"/>
              </a:ext>
            </a:extLst>
          </p:cNvPr>
          <p:cNvSpPr txBox="1"/>
          <p:nvPr/>
        </p:nvSpPr>
        <p:spPr>
          <a:xfrm>
            <a:off x="6867503" y="1604556"/>
            <a:ext cx="196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chemeClr val="accent2"/>
                </a:solidFill>
              </a:rPr>
              <a:t>     Care For</a:t>
            </a:r>
            <a:r>
              <a:rPr lang="vi-VN" dirty="0" smtClean="0"/>
              <a:t> </a:t>
            </a:r>
          </a:p>
          <a:p>
            <a:r>
              <a:rPr lang="vi-VN" dirty="0"/>
              <a:t> </a:t>
            </a:r>
            <a:r>
              <a:rPr lang="vi-VN" dirty="0" smtClean="0"/>
              <a:t> ( đầu vào)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567019" y="141718"/>
            <a:ext cx="10231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gradFill>
                  <a:gsLst>
                    <a:gs pos="31000">
                      <a:srgbClr val="92D050">
                        <a:lumMod val="0"/>
                      </a:srgbClr>
                    </a:gs>
                    <a:gs pos="0">
                      <a:schemeClr val="bg1"/>
                    </a:gs>
                    <a:gs pos="65000">
                      <a:srgbClr val="9FC89A"/>
                    </a:gs>
                    <a:gs pos="82000">
                      <a:srgbClr val="FF0000"/>
                    </a:gs>
                  </a:gsLst>
                  <a:lin ang="5400000" scaled="1"/>
                </a:gradFill>
                <a:latin typeface="+mj-lt"/>
              </a:rPr>
              <a:t>TẠI SAO NÊN CHỌN KINH DOANH BÁN HÀNG TRỰC TIẾP.</a:t>
            </a:r>
          </a:p>
          <a:p>
            <a:pPr algn="ctr"/>
            <a:r>
              <a:rPr lang="vi-VN" sz="2400" b="1" dirty="0">
                <a:gradFill>
                  <a:gsLst>
                    <a:gs pos="31000">
                      <a:srgbClr val="92D050">
                        <a:lumMod val="0"/>
                      </a:srgbClr>
                    </a:gs>
                    <a:gs pos="0">
                      <a:schemeClr val="bg1"/>
                    </a:gs>
                    <a:gs pos="65000">
                      <a:srgbClr val="9FC89A"/>
                    </a:gs>
                    <a:gs pos="82000">
                      <a:srgbClr val="FF0000"/>
                    </a:gs>
                  </a:gsLst>
                  <a:lin ang="5400000" scaled="1"/>
                </a:gradFill>
                <a:latin typeface="+mj-lt"/>
              </a:rPr>
              <a:t>SO SÁNH THỰC TẾ VỀ KD</a:t>
            </a:r>
            <a:endParaRPr lang="en-US" sz="2400" b="1" dirty="0">
              <a:gradFill>
                <a:gsLst>
                  <a:gs pos="31000">
                    <a:srgbClr val="92D050">
                      <a:lumMod val="0"/>
                    </a:srgbClr>
                  </a:gs>
                  <a:gs pos="0">
                    <a:schemeClr val="bg1"/>
                  </a:gs>
                  <a:gs pos="65000">
                    <a:srgbClr val="9FC89A"/>
                  </a:gs>
                  <a:gs pos="82000">
                    <a:srgbClr val="FF0000"/>
                  </a:gs>
                </a:gsLst>
                <a:lin ang="5400000" scaled="1"/>
              </a:gra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3" y="123428"/>
            <a:ext cx="164606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5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5" grpId="0"/>
      <p:bldP spid="16" grpId="0"/>
      <p:bldP spid="17" grpId="0"/>
      <p:bldP spid="2" grpId="0"/>
      <p:bldP spid="3" grpId="0"/>
      <p:bldP spid="22" grpId="0"/>
      <p:bldP spid="23" grpId="0"/>
      <p:bldP spid="24" grpId="0"/>
      <p:bldP spid="25" grpId="0"/>
      <p:bldP spid="26" grpId="0"/>
      <p:bldP spid="6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0000"/>
            </a:gs>
            <a:gs pos="75000">
              <a:schemeClr val="bg1"/>
            </a:gs>
            <a:gs pos="100000">
              <a:srgbClr val="9FC89A"/>
            </a:gs>
            <a:gs pos="99000">
              <a:srgbClr val="10DA3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B4123C-3DE9-E56D-A591-F60B84CE7A3C}"/>
              </a:ext>
            </a:extLst>
          </p:cNvPr>
          <p:cNvSpPr txBox="1"/>
          <p:nvPr/>
        </p:nvSpPr>
        <p:spPr>
          <a:xfrm>
            <a:off x="2921000" y="108318"/>
            <a:ext cx="8707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n cmpd="sng">
                  <a:solidFill>
                    <a:srgbClr val="00B050">
                      <a:alpha val="51000"/>
                    </a:srgbClr>
                  </a:solidFill>
                </a:ln>
                <a:gradFill>
                  <a:gsLst>
                    <a:gs pos="100000">
                      <a:srgbClr val="92D050"/>
                    </a:gs>
                    <a:gs pos="0">
                      <a:schemeClr val="bg1"/>
                    </a:gs>
                    <a:gs pos="54000">
                      <a:srgbClr val="9FC89A"/>
                    </a:gs>
                    <a:gs pos="76000">
                      <a:srgbClr val="FF0000"/>
                    </a:gs>
                  </a:gsLst>
                  <a:lin ang="5400000" scaled="1"/>
                </a:gradFill>
                <a:latin typeface="+mj-lt"/>
              </a:rPr>
              <a:t>TIỀM </a:t>
            </a:r>
            <a:r>
              <a:rPr lang="vi-VN" sz="2800" b="1" dirty="0">
                <a:ln cmpd="sng">
                  <a:solidFill>
                    <a:srgbClr val="00B050">
                      <a:alpha val="51000"/>
                    </a:srgbClr>
                  </a:solidFill>
                </a:ln>
                <a:gradFill>
                  <a:gsLst>
                    <a:gs pos="100000">
                      <a:srgbClr val="92D050"/>
                    </a:gs>
                    <a:gs pos="0">
                      <a:schemeClr val="bg1"/>
                    </a:gs>
                    <a:gs pos="54000">
                      <a:srgbClr val="9FC89A"/>
                    </a:gs>
                    <a:gs pos="76000">
                      <a:srgbClr val="FF0000"/>
                    </a:gs>
                  </a:gsLst>
                  <a:lin ang="5400000" scaled="1"/>
                </a:gradFill>
                <a:latin typeface="+mj-lt"/>
              </a:rPr>
              <a:t>NĂNG NGÀNH CÔNG </a:t>
            </a:r>
            <a:r>
              <a:rPr lang="vi-VN" sz="2800" b="1" dirty="0" smtClean="0">
                <a:ln cmpd="sng">
                  <a:solidFill>
                    <a:srgbClr val="00B050">
                      <a:alpha val="51000"/>
                    </a:srgbClr>
                  </a:solidFill>
                </a:ln>
                <a:gradFill>
                  <a:gsLst>
                    <a:gs pos="100000">
                      <a:srgbClr val="92D050"/>
                    </a:gs>
                    <a:gs pos="0">
                      <a:schemeClr val="bg1"/>
                    </a:gs>
                    <a:gs pos="54000">
                      <a:srgbClr val="9FC89A"/>
                    </a:gs>
                    <a:gs pos="76000">
                      <a:srgbClr val="FF0000"/>
                    </a:gs>
                  </a:gsLst>
                  <a:lin ang="5400000" scaled="1"/>
                </a:gradFill>
                <a:latin typeface="+mj-lt"/>
              </a:rPr>
              <a:t>NGHIỆP </a:t>
            </a:r>
            <a:r>
              <a:rPr lang="vi-VN" sz="2800" b="1" dirty="0">
                <a:ln cmpd="sng">
                  <a:solidFill>
                    <a:srgbClr val="00B050">
                      <a:alpha val="51000"/>
                    </a:srgbClr>
                  </a:solidFill>
                </a:ln>
                <a:gradFill>
                  <a:gsLst>
                    <a:gs pos="100000">
                      <a:srgbClr val="92D050"/>
                    </a:gs>
                    <a:gs pos="0">
                      <a:schemeClr val="bg1"/>
                    </a:gs>
                    <a:gs pos="54000">
                      <a:srgbClr val="9FC89A"/>
                    </a:gs>
                    <a:gs pos="76000">
                      <a:srgbClr val="FF0000"/>
                    </a:gs>
                  </a:gsLst>
                  <a:lin ang="5400000" scaled="1"/>
                </a:gradFill>
                <a:latin typeface="+mj-lt"/>
              </a:rPr>
              <a:t>SỨC KHỎE</a:t>
            </a:r>
            <a:endParaRPr lang="en-US" sz="2800" b="1" dirty="0">
              <a:ln cmpd="sng">
                <a:solidFill>
                  <a:srgbClr val="00B050">
                    <a:alpha val="51000"/>
                  </a:srgbClr>
                </a:solidFill>
              </a:ln>
              <a:gradFill>
                <a:gsLst>
                  <a:gs pos="100000">
                    <a:srgbClr val="92D050"/>
                  </a:gs>
                  <a:gs pos="0">
                    <a:schemeClr val="bg1"/>
                  </a:gs>
                  <a:gs pos="54000">
                    <a:srgbClr val="9FC89A"/>
                  </a:gs>
                  <a:gs pos="76000">
                    <a:srgbClr val="FF0000"/>
                  </a:gs>
                </a:gsLst>
                <a:lin ang="5400000" scaled="1"/>
              </a:gradFill>
              <a:latin typeface="+mj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B7A4274-7CD7-0A61-5BE1-CA6E7DE66F17}"/>
              </a:ext>
            </a:extLst>
          </p:cNvPr>
          <p:cNvSpPr/>
          <p:nvPr/>
        </p:nvSpPr>
        <p:spPr>
          <a:xfrm>
            <a:off x="0" y="2844799"/>
            <a:ext cx="1879600" cy="1849343"/>
          </a:xfrm>
          <a:prstGeom prst="ellipse">
            <a:avLst/>
          </a:prstGeom>
          <a:solidFill>
            <a:srgbClr val="00B050">
              <a:alpha val="79000"/>
            </a:srgbClr>
          </a:solidFill>
          <a:ln>
            <a:solidFill>
              <a:schemeClr val="accent6">
                <a:alpha val="58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rgbClr val="FFFF00"/>
                </a:solidFill>
              </a:rPr>
              <a:t>Sản phẩm </a:t>
            </a:r>
          </a:p>
          <a:p>
            <a:pPr algn="ctr"/>
            <a:r>
              <a:rPr lang="vi-VN" b="1" dirty="0" smtClean="0">
                <a:solidFill>
                  <a:srgbClr val="FFFF00"/>
                </a:solidFill>
              </a:rPr>
              <a:t>Tích hợp</a:t>
            </a:r>
          </a:p>
          <a:p>
            <a:pPr algn="ctr"/>
            <a:r>
              <a:rPr lang="vi-VN" b="1" dirty="0" smtClean="0">
                <a:solidFill>
                  <a:srgbClr val="FFFF00"/>
                </a:solidFill>
              </a:rPr>
              <a:t>Colos IgGOLD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DDD0A9-A24C-73BF-E49A-89956E76D987}"/>
              </a:ext>
            </a:extLst>
          </p:cNvPr>
          <p:cNvSpPr txBox="1"/>
          <p:nvPr/>
        </p:nvSpPr>
        <p:spPr>
          <a:xfrm>
            <a:off x="2214880" y="965200"/>
            <a:ext cx="1412240" cy="646331"/>
          </a:xfrm>
          <a:prstGeom prst="rect">
            <a:avLst/>
          </a:prstGeom>
          <a:gradFill>
            <a:gsLst>
              <a:gs pos="100000">
                <a:srgbClr val="FF0000"/>
              </a:gs>
              <a:gs pos="32000">
                <a:schemeClr val="bg1"/>
              </a:gs>
              <a:gs pos="100000">
                <a:srgbClr val="9FC89A"/>
              </a:gs>
              <a:gs pos="99000">
                <a:srgbClr val="10DA32"/>
              </a:gs>
            </a:gsLst>
            <a:lin ang="5400000" scaled="1"/>
          </a:gra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b="1" dirty="0"/>
              <a:t>Thực phẩm sạch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5E10A2-55FD-AEB2-EF3D-C4BDBC672914}"/>
              </a:ext>
            </a:extLst>
          </p:cNvPr>
          <p:cNvSpPr txBox="1"/>
          <p:nvPr/>
        </p:nvSpPr>
        <p:spPr>
          <a:xfrm>
            <a:off x="2214880" y="2563614"/>
            <a:ext cx="1422400" cy="646331"/>
          </a:xfrm>
          <a:prstGeom prst="rect">
            <a:avLst/>
          </a:prstGeom>
          <a:gradFill>
            <a:gsLst>
              <a:gs pos="100000">
                <a:srgbClr val="FF0000">
                  <a:alpha val="10000"/>
                </a:srgbClr>
              </a:gs>
              <a:gs pos="35000">
                <a:schemeClr val="bg1"/>
              </a:gs>
              <a:gs pos="100000">
                <a:srgbClr val="9FC89A"/>
              </a:gs>
              <a:gs pos="90000">
                <a:srgbClr val="10DA32"/>
              </a:gs>
            </a:gsLst>
            <a:lin ang="5400000" scaled="1"/>
          </a:gra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dirty="0"/>
              <a:t>Thực phẩm chức năng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34349-BCA4-F495-21A4-27F27D1B7891}"/>
              </a:ext>
            </a:extLst>
          </p:cNvPr>
          <p:cNvSpPr txBox="1"/>
          <p:nvPr/>
        </p:nvSpPr>
        <p:spPr>
          <a:xfrm>
            <a:off x="2283716" y="4047812"/>
            <a:ext cx="1364483" cy="646331"/>
          </a:xfrm>
          <a:prstGeom prst="rect">
            <a:avLst/>
          </a:prstGeom>
          <a:gradFill>
            <a:gsLst>
              <a:gs pos="100000">
                <a:srgbClr val="FF0000"/>
              </a:gs>
              <a:gs pos="0">
                <a:schemeClr val="bg1"/>
              </a:gs>
              <a:gs pos="100000">
                <a:srgbClr val="9FC89A"/>
              </a:gs>
              <a:gs pos="93000">
                <a:srgbClr val="10DA32"/>
              </a:gs>
            </a:gsLst>
            <a:lin ang="5400000" scaled="1"/>
          </a:gra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dirty="0" smtClean="0"/>
              <a:t>Ngành</a:t>
            </a:r>
          </a:p>
          <a:p>
            <a:r>
              <a:rPr lang="vi-VN" dirty="0" smtClean="0"/>
              <a:t> Dược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36BE7B-5C0C-85CB-D66F-20EB1A0242E6}"/>
              </a:ext>
            </a:extLst>
          </p:cNvPr>
          <p:cNvSpPr txBox="1"/>
          <p:nvPr/>
        </p:nvSpPr>
        <p:spPr>
          <a:xfrm>
            <a:off x="2214880" y="5586214"/>
            <a:ext cx="1433319" cy="646331"/>
          </a:xfrm>
          <a:prstGeom prst="rect">
            <a:avLst/>
          </a:prstGeom>
          <a:gradFill>
            <a:gsLst>
              <a:gs pos="100000">
                <a:srgbClr val="10DA32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ln>
                  <a:gradFill>
                    <a:gsLst>
                      <a:gs pos="55914">
                        <a:schemeClr val="accent1">
                          <a:lumMod val="5000"/>
                          <a:lumOff val="95000"/>
                        </a:schemeClr>
                      </a:gs>
                      <a:gs pos="5800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2">
                    <a:lumMod val="10000"/>
                  </a:schemeClr>
                </a:solidFill>
              </a:rPr>
              <a:t>Ngành</a:t>
            </a:r>
          </a:p>
          <a:p>
            <a:r>
              <a:rPr lang="vi-VN" b="1" dirty="0" smtClean="0">
                <a:ln>
                  <a:gradFill>
                    <a:gsLst>
                      <a:gs pos="55914">
                        <a:schemeClr val="accent1">
                          <a:lumMod val="5000"/>
                          <a:lumOff val="95000"/>
                        </a:schemeClr>
                      </a:gs>
                      <a:gs pos="5800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2">
                    <a:lumMod val="10000"/>
                  </a:schemeClr>
                </a:solidFill>
              </a:rPr>
              <a:t>      sữa</a:t>
            </a:r>
            <a:endParaRPr lang="en-US" b="1" dirty="0">
              <a:ln>
                <a:gradFill>
                  <a:gsLst>
                    <a:gs pos="55914">
                      <a:schemeClr val="accent1">
                        <a:lumMod val="5000"/>
                        <a:lumOff val="95000"/>
                      </a:schemeClr>
                    </a:gs>
                    <a:gs pos="5800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1"/>
                </a:gra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BD46134-031B-7945-379F-F67CEDEEDF33}"/>
              </a:ext>
            </a:extLst>
          </p:cNvPr>
          <p:cNvCxnSpPr>
            <a:cxnSpLocks/>
            <a:stCxn id="5" idx="6"/>
            <a:endCxn id="6" idx="1"/>
          </p:cNvCxnSpPr>
          <p:nvPr/>
        </p:nvCxnSpPr>
        <p:spPr>
          <a:xfrm flipV="1">
            <a:off x="1879600" y="1288366"/>
            <a:ext cx="335280" cy="24811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D6AE1B-F718-8F63-93B1-00D5981A0982}"/>
              </a:ext>
            </a:extLst>
          </p:cNvPr>
          <p:cNvCxnSpPr>
            <a:cxnSpLocks/>
            <a:stCxn id="5" idx="6"/>
            <a:endCxn id="7" idx="1"/>
          </p:cNvCxnSpPr>
          <p:nvPr/>
        </p:nvCxnSpPr>
        <p:spPr>
          <a:xfrm flipV="1">
            <a:off x="1879600" y="2886780"/>
            <a:ext cx="335280" cy="8826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7774C27-724A-2EF1-AEB8-65694C62AEEF}"/>
              </a:ext>
            </a:extLst>
          </p:cNvPr>
          <p:cNvCxnSpPr>
            <a:cxnSpLocks/>
            <a:stCxn id="5" idx="6"/>
            <a:endCxn id="8" idx="1"/>
          </p:cNvCxnSpPr>
          <p:nvPr/>
        </p:nvCxnSpPr>
        <p:spPr>
          <a:xfrm>
            <a:off x="1879600" y="3769471"/>
            <a:ext cx="404116" cy="6015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90ADD10-E19B-6820-4E22-0D0B50D1F8C3}"/>
              </a:ext>
            </a:extLst>
          </p:cNvPr>
          <p:cNvCxnSpPr>
            <a:cxnSpLocks/>
            <a:stCxn id="5" idx="6"/>
            <a:endCxn id="9" idx="1"/>
          </p:cNvCxnSpPr>
          <p:nvPr/>
        </p:nvCxnSpPr>
        <p:spPr>
          <a:xfrm>
            <a:off x="1879600" y="3769471"/>
            <a:ext cx="335280" cy="21399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B418D6B-BEBD-FC56-A03E-3CE09AA27DE7}"/>
              </a:ext>
            </a:extLst>
          </p:cNvPr>
          <p:cNvSpPr txBox="1"/>
          <p:nvPr/>
        </p:nvSpPr>
        <p:spPr>
          <a:xfrm>
            <a:off x="4245864" y="792432"/>
            <a:ext cx="327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Doanh số 2022 </a:t>
            </a:r>
            <a:r>
              <a:rPr lang="vi-VN" dirty="0">
                <a:solidFill>
                  <a:srgbClr val="00B050"/>
                </a:solidFill>
              </a:rPr>
              <a:t>; </a:t>
            </a:r>
            <a:r>
              <a:rPr lang="vi-VN" b="1" dirty="0"/>
              <a:t>21,5 tỷ USD</a:t>
            </a:r>
            <a:endParaRPr lang="en-US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7346E3-1DDB-B0B0-BAED-79C1D9DA569E}"/>
              </a:ext>
            </a:extLst>
          </p:cNvPr>
          <p:cNvSpPr txBox="1"/>
          <p:nvPr/>
        </p:nvSpPr>
        <p:spPr>
          <a:xfrm>
            <a:off x="4318000" y="1264027"/>
            <a:ext cx="327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Dự báo </a:t>
            </a:r>
            <a:r>
              <a:rPr lang="vi-VN" dirty="0"/>
              <a:t>2025 ; </a:t>
            </a:r>
            <a:r>
              <a:rPr lang="vi-VN" b="1" dirty="0"/>
              <a:t>35 tỷ USD</a:t>
            </a:r>
            <a:endParaRPr lang="en-US" b="1" dirty="0"/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9858CE3F-DB32-0749-997D-25D4E41F7F8B}"/>
              </a:ext>
            </a:extLst>
          </p:cNvPr>
          <p:cNvSpPr/>
          <p:nvPr/>
        </p:nvSpPr>
        <p:spPr>
          <a:xfrm>
            <a:off x="7472936" y="903372"/>
            <a:ext cx="77724" cy="674747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2F1AF0-517C-106D-A570-BE31350B91A6}"/>
              </a:ext>
            </a:extLst>
          </p:cNvPr>
          <p:cNvSpPr txBox="1"/>
          <p:nvPr/>
        </p:nvSpPr>
        <p:spPr>
          <a:xfrm>
            <a:off x="7792720" y="822374"/>
            <a:ext cx="327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- </a:t>
            </a:r>
            <a:r>
              <a:rPr lang="vi-VN" dirty="0" smtClean="0"/>
              <a:t>Nhu </a:t>
            </a:r>
            <a:r>
              <a:rPr lang="vi-VN" dirty="0"/>
              <a:t>cầu càng tăng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15B1FD-5BA1-BEBF-55BB-4CE5187E730A}"/>
              </a:ext>
            </a:extLst>
          </p:cNvPr>
          <p:cNvSpPr txBox="1"/>
          <p:nvPr/>
        </p:nvSpPr>
        <p:spPr>
          <a:xfrm>
            <a:off x="7792720" y="1290459"/>
            <a:ext cx="327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- </a:t>
            </a:r>
            <a:r>
              <a:rPr lang="vi-VN" dirty="0" smtClean="0"/>
              <a:t>Nhiều </a:t>
            </a:r>
            <a:r>
              <a:rPr lang="vi-VN" dirty="0"/>
              <a:t>người quan tâm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1B3523-E672-59D5-8EA2-948BA946E4A8}"/>
              </a:ext>
            </a:extLst>
          </p:cNvPr>
          <p:cNvSpPr txBox="1"/>
          <p:nvPr/>
        </p:nvSpPr>
        <p:spPr>
          <a:xfrm>
            <a:off x="4212338" y="2446195"/>
            <a:ext cx="361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Doanh số 2022: </a:t>
            </a:r>
            <a:r>
              <a:rPr lang="vi-VN" b="1" dirty="0"/>
              <a:t>4 tỷ </a:t>
            </a:r>
            <a:r>
              <a:rPr lang="vi-VN" b="1" dirty="0" smtClean="0"/>
              <a:t>USD</a:t>
            </a:r>
            <a:endParaRPr lang="en-US" sz="9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FCFB06-9857-FB27-FA1D-6B80B6CC1EB7}"/>
              </a:ext>
            </a:extLst>
          </p:cNvPr>
          <p:cNvSpPr txBox="1"/>
          <p:nvPr/>
        </p:nvSpPr>
        <p:spPr>
          <a:xfrm>
            <a:off x="4212591" y="2979002"/>
            <a:ext cx="327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Dự báo 2025: </a:t>
            </a:r>
            <a:r>
              <a:rPr lang="vi-VN" b="1" dirty="0"/>
              <a:t>8 tỷ USD</a:t>
            </a:r>
            <a:endParaRPr lang="en-US" b="1" dirty="0"/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6CBE8A1C-9670-E36A-C0A2-2724D8B25014}"/>
              </a:ext>
            </a:extLst>
          </p:cNvPr>
          <p:cNvSpPr/>
          <p:nvPr/>
        </p:nvSpPr>
        <p:spPr>
          <a:xfrm>
            <a:off x="7511798" y="2469634"/>
            <a:ext cx="77724" cy="674747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D79640-0181-BCF4-8EFD-B6405485DEA4}"/>
              </a:ext>
            </a:extLst>
          </p:cNvPr>
          <p:cNvSpPr txBox="1"/>
          <p:nvPr/>
        </p:nvSpPr>
        <p:spPr>
          <a:xfrm>
            <a:off x="7792720" y="2325915"/>
            <a:ext cx="3271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- T</a:t>
            </a:r>
            <a:r>
              <a:rPr lang="vi-VN" dirty="0" smtClean="0"/>
              <a:t>iềm </a:t>
            </a:r>
            <a:r>
              <a:rPr lang="vi-VN" dirty="0"/>
              <a:t>năng thị trường luôn quan </a:t>
            </a:r>
            <a:r>
              <a:rPr lang="vi-VN" dirty="0" smtClean="0"/>
              <a:t>tâm hỗ </a:t>
            </a:r>
            <a:r>
              <a:rPr lang="vi-VN" dirty="0"/>
              <a:t>trợ phục hồi </a:t>
            </a:r>
            <a:r>
              <a:rPr lang="vi-VN" dirty="0" smtClean="0"/>
              <a:t>chức </a:t>
            </a:r>
            <a:r>
              <a:rPr lang="vi-VN" dirty="0"/>
              <a:t>năng cơ thể </a:t>
            </a:r>
            <a:r>
              <a:rPr lang="vi-VN" dirty="0" smtClean="0"/>
              <a:t>.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85F0C4A-ACD3-2588-EB8E-BA7E92669F7C}"/>
              </a:ext>
            </a:extLst>
          </p:cNvPr>
          <p:cNvSpPr txBox="1"/>
          <p:nvPr/>
        </p:nvSpPr>
        <p:spPr>
          <a:xfrm>
            <a:off x="4364984" y="3941136"/>
            <a:ext cx="5402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Doanh số 2022: </a:t>
            </a:r>
            <a:r>
              <a:rPr lang="vi-VN" b="1" dirty="0"/>
              <a:t>6 tỷ </a:t>
            </a:r>
            <a:r>
              <a:rPr lang="vi-VN" b="1" dirty="0" smtClean="0"/>
              <a:t>USD</a:t>
            </a:r>
            <a:endParaRPr lang="en-US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384BC45-9A1B-1A88-A6C1-E3A5B62566A1}"/>
              </a:ext>
            </a:extLst>
          </p:cNvPr>
          <p:cNvSpPr txBox="1"/>
          <p:nvPr/>
        </p:nvSpPr>
        <p:spPr>
          <a:xfrm>
            <a:off x="4372162" y="4470818"/>
            <a:ext cx="327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Dự báo : </a:t>
            </a:r>
            <a:r>
              <a:rPr lang="vi-VN" b="1" dirty="0" smtClean="0"/>
              <a:t>7,5 </a:t>
            </a:r>
            <a:r>
              <a:rPr lang="vi-VN" b="1" dirty="0"/>
              <a:t>tỷ </a:t>
            </a:r>
            <a:r>
              <a:rPr lang="vi-VN" b="1" dirty="0" smtClean="0"/>
              <a:t>USD</a:t>
            </a:r>
            <a:endParaRPr lang="en-US" b="1" dirty="0"/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id="{D1817353-C244-FD64-4A93-8C78C3138F94}"/>
              </a:ext>
            </a:extLst>
          </p:cNvPr>
          <p:cNvSpPr/>
          <p:nvPr/>
        </p:nvSpPr>
        <p:spPr>
          <a:xfrm>
            <a:off x="7650861" y="3948199"/>
            <a:ext cx="45719" cy="847317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6BED4A3-9422-DBDB-F8F8-01FEEC47383F}"/>
              </a:ext>
            </a:extLst>
          </p:cNvPr>
          <p:cNvSpPr txBox="1"/>
          <p:nvPr/>
        </p:nvSpPr>
        <p:spPr>
          <a:xfrm>
            <a:off x="7831330" y="3789849"/>
            <a:ext cx="3271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- </a:t>
            </a:r>
            <a:r>
              <a:rPr lang="vi-VN" dirty="0" smtClean="0"/>
              <a:t>Tốc </a:t>
            </a:r>
            <a:r>
              <a:rPr lang="vi-VN" dirty="0"/>
              <a:t>độ tăng trưởng không quá nhanh, người dân chú trọng bổ sung sức khỏe từ các sản phẩm ngoài thuốc. 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AAC0B1E-2753-1CAF-292D-FE4378F261EA}"/>
              </a:ext>
            </a:extLst>
          </p:cNvPr>
          <p:cNvSpPr txBox="1"/>
          <p:nvPr/>
        </p:nvSpPr>
        <p:spPr>
          <a:xfrm>
            <a:off x="4328920" y="5467184"/>
            <a:ext cx="50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Doanh số 2022 ; </a:t>
            </a:r>
            <a:r>
              <a:rPr lang="vi-VN" b="1" dirty="0"/>
              <a:t>135.000 tỷ </a:t>
            </a:r>
            <a:r>
              <a:rPr lang="vi-VN" b="1" dirty="0" smtClean="0"/>
              <a:t>VND </a:t>
            </a:r>
            <a:r>
              <a:rPr lang="vi-VN" b="1" dirty="0"/>
              <a:t>( 6 tỷ USD)</a:t>
            </a:r>
            <a:endParaRPr lang="en-US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6F92704-ABA8-EFFD-26BA-B5DE51506135}"/>
              </a:ext>
            </a:extLst>
          </p:cNvPr>
          <p:cNvSpPr txBox="1"/>
          <p:nvPr/>
        </p:nvSpPr>
        <p:spPr>
          <a:xfrm>
            <a:off x="4261106" y="6000680"/>
            <a:ext cx="50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Dự báo </a:t>
            </a:r>
            <a:r>
              <a:rPr lang="vi-VN" dirty="0"/>
              <a:t>2025 ;</a:t>
            </a: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vi-V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600.000 tỷ VND</a:t>
            </a:r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vi-V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( 25 tỷ USD</a:t>
            </a:r>
            <a:r>
              <a:rPr lang="vi-VN" b="1" dirty="0"/>
              <a:t>)</a:t>
            </a:r>
            <a:endParaRPr lang="en-US" b="1" dirty="0"/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6659E14F-FF7D-BD80-1180-3E67316F5AC1}"/>
              </a:ext>
            </a:extLst>
          </p:cNvPr>
          <p:cNvSpPr/>
          <p:nvPr/>
        </p:nvSpPr>
        <p:spPr>
          <a:xfrm>
            <a:off x="9491597" y="5561877"/>
            <a:ext cx="77724" cy="674747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6E809FB-81A5-433C-3AFD-2D645F879DF1}"/>
              </a:ext>
            </a:extLst>
          </p:cNvPr>
          <p:cNvSpPr txBox="1"/>
          <p:nvPr/>
        </p:nvSpPr>
        <p:spPr>
          <a:xfrm>
            <a:off x="9767056" y="5524222"/>
            <a:ext cx="272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- Nhu cầu tăng mạnh gấp 5 </a:t>
            </a:r>
            <a:r>
              <a:rPr lang="vi-VN" dirty="0" smtClean="0"/>
              <a:t>lần .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1664764" y="172916"/>
            <a:ext cx="1962356" cy="369332"/>
            <a:chOff x="251670" y="363846"/>
            <a:chExt cx="1962356" cy="315095"/>
          </a:xfrm>
        </p:grpSpPr>
        <p:sp>
          <p:nvSpPr>
            <p:cNvPr id="46" name="TextBox 45"/>
            <p:cNvSpPr txBox="1"/>
            <p:nvPr/>
          </p:nvSpPr>
          <p:spPr>
            <a:xfrm>
              <a:off x="251670" y="363846"/>
              <a:ext cx="1962356" cy="315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Chương </a:t>
              </a:r>
              <a:r>
                <a:rPr kumimoji="0" lang="vi-VN" sz="1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đề 3: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396319" y="662730"/>
              <a:ext cx="126470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67942" y="909332"/>
            <a:ext cx="152647" cy="69500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21083" y="2505380"/>
            <a:ext cx="152647" cy="69500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66804" y="3997466"/>
            <a:ext cx="152647" cy="69500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18156" y="5561877"/>
            <a:ext cx="152647" cy="6950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1" y="40448"/>
            <a:ext cx="164606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3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2" grpId="0"/>
      <p:bldP spid="23" grpId="0"/>
      <p:bldP spid="26" grpId="0" animBg="1"/>
      <p:bldP spid="27" grpId="0"/>
      <p:bldP spid="28" grpId="0"/>
      <p:bldP spid="29" grpId="0"/>
      <p:bldP spid="30" grpId="0"/>
      <p:bldP spid="31" grpId="0" animBg="1"/>
      <p:bldP spid="32" grpId="0"/>
      <p:bldP spid="51" grpId="0"/>
      <p:bldP spid="52" grpId="0"/>
      <p:bldP spid="53" grpId="0" animBg="1"/>
      <p:bldP spid="54" grpId="0"/>
      <p:bldP spid="57" grpId="0"/>
      <p:bldP spid="58" grpId="0"/>
      <p:bldP spid="59" grpId="0" animBg="1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69000">
              <a:schemeClr val="bg1"/>
            </a:gs>
            <a:gs pos="100000">
              <a:srgbClr val="9FC89A"/>
            </a:gs>
            <a:gs pos="99000">
              <a:srgbClr val="10DA3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C66F8C-A792-65DB-7913-02A2F8511D8C}"/>
              </a:ext>
            </a:extLst>
          </p:cNvPr>
          <p:cNvSpPr txBox="1"/>
          <p:nvPr/>
        </p:nvSpPr>
        <p:spPr>
          <a:xfrm>
            <a:off x="3154680" y="-12047"/>
            <a:ext cx="8379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gradFill>
                  <a:gsLst>
                    <a:gs pos="100000">
                      <a:srgbClr val="FF0000"/>
                    </a:gs>
                    <a:gs pos="5000">
                      <a:schemeClr val="bg1"/>
                    </a:gs>
                    <a:gs pos="100000">
                      <a:srgbClr val="9FC89A"/>
                    </a:gs>
                    <a:gs pos="37608">
                      <a:srgbClr val="569B23"/>
                    </a:gs>
                    <a:gs pos="28000">
                      <a:srgbClr val="10DA32"/>
                    </a:gs>
                  </a:gsLst>
                  <a:lin ang="5400000" scaled="1"/>
                </a:gradFill>
                <a:latin typeface="+mj-lt"/>
              </a:rPr>
              <a:t>ƯU THẾ CỦA CAREFOR</a:t>
            </a:r>
            <a:r>
              <a:rPr lang="vi-VN" sz="3600" b="1" dirty="0" smtClean="0">
                <a:gradFill>
                  <a:gsLst>
                    <a:gs pos="100000">
                      <a:srgbClr val="FF0000"/>
                    </a:gs>
                    <a:gs pos="5000">
                      <a:schemeClr val="bg1"/>
                    </a:gs>
                    <a:gs pos="100000">
                      <a:srgbClr val="9FC89A"/>
                    </a:gs>
                    <a:gs pos="37608">
                      <a:srgbClr val="569B23"/>
                    </a:gs>
                    <a:gs pos="28000">
                      <a:srgbClr val="10DA32"/>
                    </a:gs>
                  </a:gsLst>
                  <a:lin ang="5400000" scaled="1"/>
                </a:gradFill>
                <a:latin typeface="+mj-lt"/>
              </a:rPr>
              <a:t> </a:t>
            </a:r>
            <a:r>
              <a:rPr lang="vi-VN" sz="3600" b="1" dirty="0">
                <a:gradFill>
                  <a:gsLst>
                    <a:gs pos="100000">
                      <a:srgbClr val="FF0000"/>
                    </a:gs>
                    <a:gs pos="5000">
                      <a:schemeClr val="bg1"/>
                    </a:gs>
                    <a:gs pos="100000">
                      <a:srgbClr val="9FC89A"/>
                    </a:gs>
                    <a:gs pos="37608">
                      <a:srgbClr val="569B23"/>
                    </a:gs>
                    <a:gs pos="28000">
                      <a:srgbClr val="10DA32"/>
                    </a:gs>
                  </a:gsLst>
                  <a:lin ang="5400000" scaled="1"/>
                </a:gradFill>
                <a:latin typeface="+mj-lt"/>
              </a:rPr>
              <a:t>VIỆT NAM</a:t>
            </a:r>
            <a:endParaRPr lang="en-US" sz="3600" b="1" dirty="0">
              <a:gradFill>
                <a:gsLst>
                  <a:gs pos="100000">
                    <a:srgbClr val="FF0000"/>
                  </a:gs>
                  <a:gs pos="5000">
                    <a:schemeClr val="bg1"/>
                  </a:gs>
                  <a:gs pos="100000">
                    <a:srgbClr val="9FC89A"/>
                  </a:gs>
                  <a:gs pos="37608">
                    <a:srgbClr val="569B23"/>
                  </a:gs>
                  <a:gs pos="28000">
                    <a:srgbClr val="10DA32"/>
                  </a:gs>
                </a:gsLst>
                <a:lin ang="5400000" scaled="1"/>
              </a:gra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9D5AB1-02FE-731C-268C-FDC961C7E261}"/>
              </a:ext>
            </a:extLst>
          </p:cNvPr>
          <p:cNvCxnSpPr>
            <a:cxnSpLocks/>
          </p:cNvCxnSpPr>
          <p:nvPr/>
        </p:nvCxnSpPr>
        <p:spPr>
          <a:xfrm>
            <a:off x="6065520" y="1320800"/>
            <a:ext cx="10160" cy="553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F69DEBD-25DB-4DB9-9AE3-C546876E602A}"/>
              </a:ext>
            </a:extLst>
          </p:cNvPr>
          <p:cNvCxnSpPr>
            <a:cxnSpLocks/>
          </p:cNvCxnSpPr>
          <p:nvPr/>
        </p:nvCxnSpPr>
        <p:spPr>
          <a:xfrm>
            <a:off x="0" y="384265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06091592-E32F-0401-D8E9-5907353FB709}"/>
              </a:ext>
            </a:extLst>
          </p:cNvPr>
          <p:cNvSpPr/>
          <p:nvPr/>
        </p:nvSpPr>
        <p:spPr>
          <a:xfrm>
            <a:off x="5164878" y="3046793"/>
            <a:ext cx="1734174" cy="159172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rgbClr val="FFFF00"/>
                </a:solidFill>
              </a:rPr>
              <a:t>4 YẾU TỐ THÀNH CÔNG</a:t>
            </a:r>
            <a:endParaRPr lang="vi-VN" b="1" dirty="0">
              <a:solidFill>
                <a:srgbClr val="FFFF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6C568E-C5BD-6754-3253-4A70CF3AA7C6}"/>
              </a:ext>
            </a:extLst>
          </p:cNvPr>
          <p:cNvSpPr txBox="1"/>
          <p:nvPr/>
        </p:nvSpPr>
        <p:spPr>
          <a:xfrm>
            <a:off x="767442" y="584715"/>
            <a:ext cx="115715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i="1" dirty="0" smtClean="0">
                <a:latin typeface="+mj-lt"/>
              </a:rPr>
              <a:t>Care For </a:t>
            </a:r>
            <a:r>
              <a:rPr lang="vi-VN" i="1" dirty="0" smtClean="0">
                <a:latin typeface="+mj-lt"/>
              </a:rPr>
              <a:t>vn </a:t>
            </a:r>
            <a:r>
              <a:rPr lang="vi-VN" i="1" dirty="0">
                <a:latin typeface="+mj-lt"/>
              </a:rPr>
              <a:t>tạo ra sự khác biệt và đột phá so với tất cả công ty </a:t>
            </a:r>
            <a:r>
              <a:rPr lang="vi-VN" i="1" dirty="0" smtClean="0">
                <a:latin typeface="+mj-lt"/>
              </a:rPr>
              <a:t>MLM</a:t>
            </a:r>
          </a:p>
          <a:p>
            <a:pPr algn="ctr"/>
            <a:r>
              <a:rPr lang="vi-VN" i="1" dirty="0" smtClean="0">
                <a:latin typeface="+mj-lt"/>
              </a:rPr>
              <a:t> Sự khác </a:t>
            </a:r>
            <a:r>
              <a:rPr lang="vi-VN" i="1" dirty="0">
                <a:latin typeface="+mj-lt"/>
              </a:rPr>
              <a:t>biệt đột phá về sản phẩm , chế độ trả thưởng hệ thống đào tạo, chiến lược kinh </a:t>
            </a:r>
            <a:r>
              <a:rPr lang="vi-VN" i="1" dirty="0" smtClean="0">
                <a:latin typeface="+mj-lt"/>
              </a:rPr>
              <a:t>doanh</a:t>
            </a:r>
            <a:r>
              <a:rPr lang="vi-VN" sz="2000" i="1" dirty="0" smtClean="0">
                <a:latin typeface="+mj-lt"/>
              </a:rPr>
              <a:t>.</a:t>
            </a:r>
            <a:endParaRPr lang="en-US" sz="2000" i="1" dirty="0"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AC8E1E-C0C5-2BEA-54F7-2A1AC5823106}"/>
              </a:ext>
            </a:extLst>
          </p:cNvPr>
          <p:cNvSpPr txBox="1"/>
          <p:nvPr/>
        </p:nvSpPr>
        <p:spPr>
          <a:xfrm>
            <a:off x="233680" y="1309141"/>
            <a:ext cx="584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chemeClr val="accent1"/>
                </a:solidFill>
              </a:rPr>
              <a:t>1</a:t>
            </a:r>
            <a:r>
              <a:rPr lang="vi-VN" u="sng" dirty="0" smtClean="0">
                <a:solidFill>
                  <a:schemeClr val="accent1"/>
                </a:solidFill>
              </a:rPr>
              <a:t>/ </a:t>
            </a:r>
            <a:r>
              <a:rPr lang="vi-VN" b="1" u="sng" dirty="0" smtClean="0">
                <a:solidFill>
                  <a:schemeClr val="accent1"/>
                </a:solidFill>
              </a:rPr>
              <a:t>SẢN PHẨM </a:t>
            </a:r>
          </a:p>
          <a:p>
            <a:r>
              <a:rPr lang="vi-VN" dirty="0" smtClean="0">
                <a:solidFill>
                  <a:schemeClr val="accent1"/>
                </a:solidFill>
              </a:rPr>
              <a:t>- </a:t>
            </a:r>
            <a:r>
              <a:rPr lang="vi-VN" dirty="0" smtClean="0"/>
              <a:t>Tích hợp nhiều thành phần </a:t>
            </a:r>
            <a:r>
              <a:rPr lang="vi-VN" dirty="0" smtClean="0">
                <a:sym typeface="Wingdings" panose="05000000000000000000" pitchFamily="2" charset="2"/>
              </a:rPr>
              <a:t>, hỗ trợ nhiều vấn đề về sức khỏe, giảm chị phí cho người tiêu dùng .</a:t>
            </a:r>
          </a:p>
          <a:p>
            <a:r>
              <a:rPr lang="vi-VN" dirty="0" smtClean="0"/>
              <a:t>- Kinh doanh kháng thể, đáp ứng nhu cầu  thiết yếu của xã hội . </a:t>
            </a:r>
          </a:p>
          <a:p>
            <a:r>
              <a:rPr lang="vi-VN" dirty="0" smtClean="0"/>
              <a:t>- Sản phẩm tiêu hao 30 ngày, thị trường rộng</a:t>
            </a:r>
          </a:p>
          <a:p>
            <a:r>
              <a:rPr lang="vi-VN" dirty="0" smtClean="0"/>
              <a:t>- Phù hợp tư duy tiêu dùng người dân Việt Nam</a:t>
            </a:r>
            <a:r>
              <a:rPr lang="vi-VN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9003FC-85B7-7220-10E9-BEA3DBC14EA4}"/>
              </a:ext>
            </a:extLst>
          </p:cNvPr>
          <p:cNvSpPr txBox="1"/>
          <p:nvPr/>
        </p:nvSpPr>
        <p:spPr>
          <a:xfrm>
            <a:off x="93445" y="4424603"/>
            <a:ext cx="63683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u="sng" dirty="0" smtClean="0">
                <a:solidFill>
                  <a:schemeClr val="accent1"/>
                </a:solidFill>
              </a:rPr>
              <a:t>2/ CHẾ ĐỘ TRẢ THƯỞNG</a:t>
            </a:r>
          </a:p>
          <a:p>
            <a:endParaRPr lang="vi-VN" dirty="0" smtClean="0">
              <a:solidFill>
                <a:schemeClr val="accent1"/>
              </a:solidFill>
            </a:endParaRPr>
          </a:p>
          <a:p>
            <a:r>
              <a:rPr lang="vi-VN" dirty="0" smtClean="0">
                <a:solidFill>
                  <a:schemeClr val="accent1"/>
                </a:solidFill>
              </a:rPr>
              <a:t>- </a:t>
            </a:r>
            <a:r>
              <a:rPr lang="vi-VN" dirty="0"/>
              <a:t>Doanh số cộng dồn không giới hạn thời gian</a:t>
            </a:r>
          </a:p>
          <a:p>
            <a:r>
              <a:rPr lang="vi-VN" dirty="0">
                <a:sym typeface="Wingdings" panose="05000000000000000000" pitchFamily="2" charset="2"/>
              </a:rPr>
              <a:t>Không hạ % </a:t>
            </a:r>
            <a:r>
              <a:rPr lang="vi-VN" dirty="0" smtClean="0">
                <a:sym typeface="Wingdings" panose="05000000000000000000" pitchFamily="2" charset="2"/>
              </a:rPr>
              <a:t>không hạ cấp bật.</a:t>
            </a:r>
            <a:endParaRPr lang="vi-VN" dirty="0">
              <a:sym typeface="Wingdings" panose="05000000000000000000" pitchFamily="2" charset="2"/>
            </a:endParaRPr>
          </a:p>
          <a:p>
            <a:r>
              <a:rPr lang="vi-VN" dirty="0">
                <a:sym typeface="Wingdings" panose="05000000000000000000" pitchFamily="2" charset="2"/>
              </a:rPr>
              <a:t>- điều kiện hưởng doanh số của nhánh đồng cấp (21 lon)</a:t>
            </a:r>
          </a:p>
          <a:p>
            <a:r>
              <a:rPr lang="vi-VN" dirty="0">
                <a:sym typeface="Wingdings" panose="05000000000000000000" pitchFamily="2" charset="2"/>
              </a:rPr>
              <a:t>- </a:t>
            </a:r>
            <a:r>
              <a:rPr lang="vi-VN" dirty="0" smtClean="0">
                <a:sym typeface="Wingdings" panose="05000000000000000000" pitchFamily="2" charset="2"/>
              </a:rPr>
              <a:t>Không bị </a:t>
            </a:r>
            <a:r>
              <a:rPr lang="vi-VN" dirty="0">
                <a:sym typeface="Wingdings" panose="05000000000000000000" pitchFamily="2" charset="2"/>
              </a:rPr>
              <a:t>ly </a:t>
            </a:r>
            <a:r>
              <a:rPr lang="vi-VN" dirty="0" smtClean="0">
                <a:sym typeface="Wingdings" panose="05000000000000000000" pitchFamily="2" charset="2"/>
              </a:rPr>
              <a:t>khai,không tách nhánh.</a:t>
            </a:r>
            <a:endParaRPr lang="vi-VN" dirty="0">
              <a:sym typeface="Wingdings" panose="05000000000000000000" pitchFamily="2" charset="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068697-629B-5166-E116-D4CD343769E9}"/>
              </a:ext>
            </a:extLst>
          </p:cNvPr>
          <p:cNvSpPr txBox="1"/>
          <p:nvPr/>
        </p:nvSpPr>
        <p:spPr>
          <a:xfrm>
            <a:off x="6461760" y="1453351"/>
            <a:ext cx="54457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u="sng" dirty="0" smtClean="0">
                <a:solidFill>
                  <a:schemeClr val="accent1"/>
                </a:solidFill>
              </a:rPr>
              <a:t>3/ CHIẾN LƯỢT KINH DOANH</a:t>
            </a:r>
          </a:p>
          <a:p>
            <a:endParaRPr lang="vi-VN" dirty="0" smtClean="0">
              <a:solidFill>
                <a:schemeClr val="accent1"/>
              </a:solidFill>
            </a:endParaRPr>
          </a:p>
          <a:p>
            <a:r>
              <a:rPr lang="vi-VN" dirty="0" smtClean="0">
                <a:solidFill>
                  <a:schemeClr val="accent1"/>
                </a:solidFill>
              </a:rPr>
              <a:t>- </a:t>
            </a:r>
            <a:r>
              <a:rPr lang="vi-VN" dirty="0" smtClean="0"/>
              <a:t>Tập trung 1 sản phẩm chủ lực </a:t>
            </a:r>
            <a:r>
              <a:rPr lang="vi-VN" dirty="0"/>
              <a:t>dễ sao chép</a:t>
            </a:r>
          </a:p>
          <a:p>
            <a:r>
              <a:rPr lang="vi-VN" dirty="0" smtClean="0"/>
              <a:t>- Định </a:t>
            </a:r>
            <a:r>
              <a:rPr lang="vi-VN" dirty="0"/>
              <a:t>vị thương </a:t>
            </a:r>
            <a:r>
              <a:rPr lang="vi-VN" dirty="0" smtClean="0"/>
              <a:t>hiệu bữa sáng kháng thể  </a:t>
            </a:r>
            <a:r>
              <a:rPr lang="vi-VN" dirty="0"/>
              <a:t>trong </a:t>
            </a:r>
            <a:r>
              <a:rPr lang="vi-VN" dirty="0" smtClean="0"/>
              <a:t>   tâm </a:t>
            </a:r>
            <a:r>
              <a:rPr lang="vi-VN" dirty="0"/>
              <a:t>trí người tiêu </a:t>
            </a:r>
            <a:r>
              <a:rPr lang="vi-VN" dirty="0" smtClean="0"/>
              <a:t>dùng . 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ECBD8E-18D2-8332-9B2C-D3C27B2EF497}"/>
              </a:ext>
            </a:extLst>
          </p:cNvPr>
          <p:cNvSpPr txBox="1"/>
          <p:nvPr/>
        </p:nvSpPr>
        <p:spPr>
          <a:xfrm>
            <a:off x="7113893" y="4555232"/>
            <a:ext cx="5445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u="sng" dirty="0" smtClean="0">
                <a:solidFill>
                  <a:schemeClr val="accent1"/>
                </a:solidFill>
              </a:rPr>
              <a:t>4/ HỆ THỐNG ĐÀO TẠO:</a:t>
            </a:r>
          </a:p>
          <a:p>
            <a:endParaRPr lang="vi-VN" dirty="0" smtClean="0">
              <a:solidFill>
                <a:schemeClr val="accent1"/>
              </a:solidFill>
            </a:endParaRPr>
          </a:p>
          <a:p>
            <a:r>
              <a:rPr lang="vi-VN" dirty="0" smtClean="0">
                <a:solidFill>
                  <a:schemeClr val="accent1"/>
                </a:solidFill>
              </a:rPr>
              <a:t>- </a:t>
            </a:r>
            <a:r>
              <a:rPr lang="vi-VN" dirty="0"/>
              <a:t>P</a:t>
            </a:r>
            <a:r>
              <a:rPr lang="vi-VN" dirty="0" smtClean="0"/>
              <a:t>hân </a:t>
            </a:r>
            <a:r>
              <a:rPr lang="vi-VN" dirty="0"/>
              <a:t>cấp phù hợp cho từng đối tượng</a:t>
            </a:r>
          </a:p>
          <a:p>
            <a:r>
              <a:rPr lang="vi-VN" dirty="0"/>
              <a:t>- </a:t>
            </a:r>
            <a:r>
              <a:rPr lang="vi-VN" dirty="0" smtClean="0"/>
              <a:t>Lớp </a:t>
            </a:r>
            <a:r>
              <a:rPr lang="vi-VN" dirty="0"/>
              <a:t>khởi nghiệp người mới </a:t>
            </a:r>
          </a:p>
          <a:p>
            <a:r>
              <a:rPr lang="vi-VN" dirty="0"/>
              <a:t>- Đ</a:t>
            </a:r>
            <a:r>
              <a:rPr lang="vi-VN" dirty="0" smtClean="0"/>
              <a:t>ường </a:t>
            </a:r>
            <a:r>
              <a:rPr lang="vi-VN" dirty="0"/>
              <a:t>lên giám đốc – hội viên - TP – GĐC </a:t>
            </a:r>
          </a:p>
          <a:p>
            <a:r>
              <a:rPr lang="vi-VN" dirty="0"/>
              <a:t>- Đường lên 3 sao: 1 sao </a:t>
            </a:r>
            <a:r>
              <a:rPr lang="vi-VN" dirty="0">
                <a:sym typeface="Wingdings" panose="05000000000000000000" pitchFamily="2" charset="2"/>
              </a:rPr>
              <a:t> 3 sao</a:t>
            </a:r>
          </a:p>
          <a:p>
            <a:r>
              <a:rPr lang="vi-VN" dirty="0">
                <a:sym typeface="Wingdings" panose="05000000000000000000" pitchFamily="2" charset="2"/>
              </a:rPr>
              <a:t>- Đường lên 5 sao: 3 sao  5 sao</a:t>
            </a:r>
            <a:r>
              <a:rPr lang="vi-VN" dirty="0"/>
              <a:t> 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786684" y="134266"/>
            <a:ext cx="1962356" cy="369332"/>
            <a:chOff x="251670" y="363846"/>
            <a:chExt cx="1962356" cy="315095"/>
          </a:xfrm>
        </p:grpSpPr>
        <p:sp>
          <p:nvSpPr>
            <p:cNvPr id="12" name="TextBox 11"/>
            <p:cNvSpPr txBox="1"/>
            <p:nvPr/>
          </p:nvSpPr>
          <p:spPr>
            <a:xfrm>
              <a:off x="251670" y="363846"/>
              <a:ext cx="1962356" cy="315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Chương đề 4:</a:t>
              </a: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96319" y="662730"/>
              <a:ext cx="126470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29" y="134944"/>
            <a:ext cx="164606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0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97000">
              <a:srgbClr val="10DA32"/>
            </a:gs>
            <a:gs pos="100000">
              <a:srgbClr val="6AE87F"/>
            </a:gs>
            <a:gs pos="74000">
              <a:schemeClr val="bg1"/>
            </a:gs>
            <a:gs pos="15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87049" y="83905"/>
            <a:ext cx="8955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gradFill>
                  <a:gsLst>
                    <a:gs pos="56987">
                      <a:srgbClr val="E83025"/>
                    </a:gs>
                    <a:gs pos="73000">
                      <a:srgbClr val="FF0000"/>
                    </a:gs>
                    <a:gs pos="0">
                      <a:schemeClr val="bg1"/>
                    </a:gs>
                    <a:gs pos="6000">
                      <a:srgbClr val="9FC89A"/>
                    </a:gs>
                    <a:gs pos="51000">
                      <a:srgbClr val="10DA32"/>
                    </a:gs>
                  </a:gsLst>
                  <a:lin ang="5400000" scaled="1"/>
                </a:gradFill>
                <a:latin typeface="+mj-lt"/>
              </a:rPr>
              <a:t>NGÀNH KINH DOANH MLM BÁN HÀNG TRỰC TIẾP  </a:t>
            </a:r>
            <a:endParaRPr lang="vi-VN" sz="2800" dirty="0">
              <a:gradFill>
                <a:gsLst>
                  <a:gs pos="56987">
                    <a:srgbClr val="E83025"/>
                  </a:gs>
                  <a:gs pos="73000">
                    <a:srgbClr val="FF0000"/>
                  </a:gs>
                  <a:gs pos="0">
                    <a:schemeClr val="bg1"/>
                  </a:gs>
                  <a:gs pos="6000">
                    <a:srgbClr val="9FC89A"/>
                  </a:gs>
                  <a:gs pos="51000">
                    <a:srgbClr val="10DA32"/>
                  </a:gs>
                </a:gsLst>
                <a:lin ang="5400000" scaled="1"/>
              </a:gra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819" y="645637"/>
            <a:ext cx="9750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vi-VN" dirty="0" smtClean="0"/>
              <a:t>20 cty bán hàng trực tiếp đặc điểm chung, nhiều sản phẩm.Nhưng doanh số không cao.</a:t>
            </a:r>
          </a:p>
          <a:p>
            <a:r>
              <a:rPr lang="vi-VN" dirty="0" smtClean="0"/>
              <a:t>-   Công cty chúng ta ít sản phẩm doanh số cao,năm 2022= 4000 tỷ.</a:t>
            </a:r>
          </a:p>
          <a:p>
            <a:pPr marL="285750" indent="-285750">
              <a:buFontTx/>
              <a:buChar char="-"/>
            </a:pPr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2705891" y="1473503"/>
            <a:ext cx="189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vi-VN" sz="2400" dirty="0" smtClean="0">
                <a:latin typeface="+mj-lt"/>
              </a:rPr>
              <a:t>Sản phẩm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vi-VN" sz="2400" dirty="0" smtClean="0">
                <a:latin typeface="+mj-lt"/>
              </a:rPr>
              <a:t>Chính sách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vi-VN" sz="2400" dirty="0" smtClean="0">
                <a:latin typeface="+mj-lt"/>
              </a:rPr>
              <a:t>Chiến lược</a:t>
            </a:r>
            <a:endParaRPr lang="vi-VN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13975" y="2660489"/>
            <a:ext cx="7520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+mj-lt"/>
              </a:rPr>
              <a:t>Phân tích.         Sản phẩm rẻ    ~   nhiều người mua </a:t>
            </a:r>
          </a:p>
          <a:p>
            <a:r>
              <a:rPr lang="vi-VN" sz="2400" dirty="0" smtClean="0">
                <a:latin typeface="+mj-lt"/>
              </a:rPr>
              <a:t>                         Sản phẩm cao ~   ít người mua</a:t>
            </a:r>
            <a:endParaRPr lang="vi-VN" sz="24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50895" y="3568510"/>
            <a:ext cx="9784746" cy="36843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b="1" dirty="0" smtClean="0">
                <a:solidFill>
                  <a:schemeClr val="tx1"/>
                </a:solidFill>
              </a:rPr>
              <a:t>Vậy Sản phẩm </a:t>
            </a:r>
            <a:r>
              <a:rPr lang="vi-VN" b="1" dirty="0" smtClean="0">
                <a:solidFill>
                  <a:srgbClr val="FFFF00"/>
                </a:solidFill>
              </a:rPr>
              <a:t>IgGOLD</a:t>
            </a:r>
            <a:r>
              <a:rPr lang="vi-VN" b="1" dirty="0" smtClean="0">
                <a:solidFill>
                  <a:schemeClr val="tx1"/>
                </a:solidFill>
              </a:rPr>
              <a:t> không thấp cũng  không cao, mỗi ngày</a:t>
            </a:r>
            <a:r>
              <a:rPr lang="vi-VN" b="1" dirty="0" smtClean="0">
                <a:solidFill>
                  <a:srgbClr val="FF0000"/>
                </a:solidFill>
              </a:rPr>
              <a:t> 43k </a:t>
            </a:r>
            <a:r>
              <a:rPr lang="vi-VN" b="1" dirty="0" smtClean="0">
                <a:solidFill>
                  <a:schemeClr val="tx1"/>
                </a:solidFill>
              </a:rPr>
              <a:t>nhà nhà dùng được </a:t>
            </a:r>
            <a:endParaRPr lang="vi-VN" b="1" dirty="0">
              <a:solidFill>
                <a:schemeClr val="tx1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464147" y="4040722"/>
            <a:ext cx="12085993" cy="1423852"/>
            <a:chOff x="460190" y="4548492"/>
            <a:chExt cx="12085993" cy="1423852"/>
          </a:xfrm>
        </p:grpSpPr>
        <p:sp>
          <p:nvSpPr>
            <p:cNvPr id="34" name="TextBox 33"/>
            <p:cNvSpPr txBox="1"/>
            <p:nvPr/>
          </p:nvSpPr>
          <p:spPr>
            <a:xfrm>
              <a:off x="460190" y="4631803"/>
              <a:ext cx="726154" cy="707886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square" rtlCol="0">
              <a:spAutoFit/>
            </a:bodyPr>
            <a:lstStyle/>
            <a:p>
              <a:r>
                <a:rPr lang="vi-VN" sz="2800" dirty="0" smtClean="0">
                  <a:solidFill>
                    <a:schemeClr val="accent2"/>
                  </a:solidFill>
                  <a:latin typeface="Bahnschrift Condensed" panose="020B0502040204020203" pitchFamily="34" charset="0"/>
                </a:rPr>
                <a:t>SỮA</a:t>
              </a:r>
              <a:r>
                <a:rPr lang="vi-VN" sz="4000" dirty="0" smtClean="0">
                  <a:solidFill>
                    <a:schemeClr val="accent2"/>
                  </a:solidFill>
                  <a:latin typeface="Bahnschrift Light" panose="020B0502040204020203" pitchFamily="34" charset="0"/>
                </a:rPr>
                <a:t> </a:t>
              </a:r>
              <a:endParaRPr lang="vi-VN" sz="4000" dirty="0">
                <a:solidFill>
                  <a:schemeClr val="accent2"/>
                </a:solidFill>
                <a:latin typeface="Bahnschrift Light" panose="020B050204020402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17725" y="4548492"/>
              <a:ext cx="11228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 smtClean="0">
                  <a:latin typeface="+mj-lt"/>
                </a:rPr>
                <a:t> Thu nhập tốt dựa vào sản phẩm tốt + Chính sách tốt + Thị trường = </a:t>
              </a:r>
              <a:r>
                <a:rPr lang="vi-VN" sz="2400" dirty="0" smtClean="0">
                  <a:solidFill>
                    <a:srgbClr val="C00000"/>
                  </a:solidFill>
                  <a:latin typeface="+mj-lt"/>
                </a:rPr>
                <a:t>THU NHẬP CAO</a:t>
              </a:r>
              <a:endParaRPr lang="vi-VN" sz="240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10018" y="5049014"/>
              <a:ext cx="63336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/>
                <a:t>3 Lý do người tiêu dùng kg bỏ  </a:t>
              </a:r>
              <a:r>
                <a:rPr lang="vi-VN" dirty="0" smtClean="0">
                  <a:solidFill>
                    <a:schemeClr val="accent2"/>
                  </a:solidFill>
                </a:rPr>
                <a:t>-</a:t>
              </a:r>
              <a:r>
                <a:rPr lang="vi-VN" dirty="0" smtClean="0"/>
                <a:t> </a:t>
              </a:r>
              <a:r>
                <a:rPr lang="vi-VN" dirty="0" smtClean="0">
                  <a:solidFill>
                    <a:schemeClr val="accent2"/>
                  </a:solidFill>
                </a:rPr>
                <a:t>Sản phẩm chất lượng</a:t>
              </a:r>
            </a:p>
            <a:p>
              <a:r>
                <a:rPr lang="vi-VN" dirty="0" smtClean="0">
                  <a:solidFill>
                    <a:schemeClr val="accent2"/>
                  </a:solidFill>
                </a:rPr>
                <a:t>                                                  -  Dịch vụ chăm sóc KH tốt </a:t>
              </a:r>
            </a:p>
            <a:p>
              <a:r>
                <a:rPr lang="vi-VN" dirty="0">
                  <a:solidFill>
                    <a:schemeClr val="accent2"/>
                  </a:solidFill>
                </a:rPr>
                <a:t> </a:t>
              </a:r>
              <a:r>
                <a:rPr lang="vi-VN" dirty="0" smtClean="0">
                  <a:solidFill>
                    <a:schemeClr val="accent2"/>
                  </a:solidFill>
                </a:rPr>
                <a:t>                                                 -  Càng dùng càng rẻ </a:t>
              </a:r>
              <a:endParaRPr lang="vi-VN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03418" y="1971123"/>
            <a:ext cx="164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ĐỘT PHÁ</a:t>
            </a:r>
            <a:endParaRPr lang="vi-VN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9476" y="5464574"/>
            <a:ext cx="11656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vi-VN" dirty="0" smtClean="0"/>
              <a:t>SP của </a:t>
            </a:r>
            <a:r>
              <a:rPr lang="vi-VN" dirty="0"/>
              <a:t>CF</a:t>
            </a:r>
            <a:r>
              <a:rPr lang="vi-VN" dirty="0" smtClean="0"/>
              <a:t> là một sp cao cấp,  khác biệt, giá cả hợp lý mà kg phải cty nào cũng có, đây là một cty duy nhất bán sp tích hợp 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vi-VN" dirty="0">
                <a:solidFill>
                  <a:srgbClr val="00B050"/>
                </a:solidFill>
              </a:rPr>
              <a:t>*</a:t>
            </a:r>
            <a:r>
              <a:rPr lang="vi-VN" dirty="0" smtClean="0"/>
              <a:t> Chia </a:t>
            </a:r>
            <a:r>
              <a:rPr lang="vi-VN" dirty="0"/>
              <a:t>sẻ thêm SP kg khó bán, chỉ là mình chưa đủ đẳng cấp để bán nó mà thôi. Vậy chúng ta cần học tập để nâng cấp bản thân chính mình</a:t>
            </a:r>
            <a:r>
              <a:rPr lang="vi-VN" dirty="0" smtClean="0"/>
              <a:t> </a:t>
            </a:r>
            <a:r>
              <a:rPr lang="vi-VN" dirty="0"/>
              <a:t>.</a:t>
            </a:r>
            <a:r>
              <a:rPr lang="vi-VN" dirty="0" smtClean="0"/>
              <a:t>                                                                                                                                                                                         </a:t>
            </a:r>
            <a:endParaRPr lang="vi-VN" dirty="0"/>
          </a:p>
        </p:txBody>
      </p:sp>
      <p:sp>
        <p:nvSpPr>
          <p:cNvPr id="2" name="Right Brace 1"/>
          <p:cNvSpPr/>
          <p:nvPr/>
        </p:nvSpPr>
        <p:spPr>
          <a:xfrm>
            <a:off x="4873746" y="1689799"/>
            <a:ext cx="153842" cy="984033"/>
          </a:xfrm>
          <a:prstGeom prst="rightBrace">
            <a:avLst>
              <a:gd name="adj1" fmla="val 52372"/>
              <a:gd name="adj2" fmla="val 50902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5455778" y="1733503"/>
            <a:ext cx="1595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chemeClr val="accent1"/>
                </a:solidFill>
              </a:rPr>
              <a:t>Độc Đáo </a:t>
            </a:r>
          </a:p>
          <a:p>
            <a:r>
              <a:rPr lang="vi-VN" sz="2400" dirty="0" smtClean="0">
                <a:solidFill>
                  <a:schemeClr val="accent1"/>
                </a:solidFill>
              </a:rPr>
              <a:t>Khác Biệt</a:t>
            </a:r>
            <a:endParaRPr lang="vi-VN" sz="2400" dirty="0">
              <a:solidFill>
                <a:schemeClr val="accent1"/>
              </a:solidFill>
            </a:endParaRPr>
          </a:p>
        </p:txBody>
      </p:sp>
      <p:sp>
        <p:nvSpPr>
          <p:cNvPr id="27" name="Right Brace 26"/>
          <p:cNvSpPr/>
          <p:nvPr/>
        </p:nvSpPr>
        <p:spPr>
          <a:xfrm flipH="1">
            <a:off x="3133053" y="2840393"/>
            <a:ext cx="45720" cy="481025"/>
          </a:xfrm>
          <a:prstGeom prst="rightBrace">
            <a:avLst>
              <a:gd name="adj1" fmla="val 52372"/>
              <a:gd name="adj2" fmla="val 50902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Right Brace 28"/>
          <p:cNvSpPr/>
          <p:nvPr/>
        </p:nvSpPr>
        <p:spPr>
          <a:xfrm flipH="1">
            <a:off x="1336874" y="4261874"/>
            <a:ext cx="45720" cy="481025"/>
          </a:xfrm>
          <a:prstGeom prst="rightBrace">
            <a:avLst>
              <a:gd name="adj1" fmla="val 52372"/>
              <a:gd name="adj2" fmla="val 50902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ight Brace 32"/>
          <p:cNvSpPr/>
          <p:nvPr/>
        </p:nvSpPr>
        <p:spPr>
          <a:xfrm>
            <a:off x="7496678" y="1689799"/>
            <a:ext cx="153842" cy="984033"/>
          </a:xfrm>
          <a:prstGeom prst="rightBrace">
            <a:avLst>
              <a:gd name="adj1" fmla="val 52372"/>
              <a:gd name="adj2" fmla="val 50902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1" y="82155"/>
            <a:ext cx="164606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7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32" grpId="0" animBg="1"/>
      <p:bldP spid="4" grpId="0"/>
      <p:bldP spid="15" grpId="0"/>
      <p:bldP spid="2" grpId="0" animBg="1"/>
      <p:bldP spid="14" grpId="0"/>
      <p:bldP spid="27" grpId="0" animBg="1"/>
      <p:bldP spid="29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76000">
              <a:schemeClr val="bg1"/>
            </a:gs>
            <a:gs pos="100000">
              <a:srgbClr val="9FC89A"/>
            </a:gs>
            <a:gs pos="95000">
              <a:srgbClr val="10DA3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5714" y="75501"/>
            <a:ext cx="5359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gradFill>
                  <a:gsLst>
                    <a:gs pos="50000">
                      <a:srgbClr val="10DA32"/>
                    </a:gs>
                    <a:gs pos="0">
                      <a:schemeClr val="bg1"/>
                    </a:gs>
                    <a:gs pos="39000">
                      <a:srgbClr val="9FC89A"/>
                    </a:gs>
                    <a:gs pos="92000">
                      <a:srgbClr val="FF0000"/>
                    </a:gs>
                  </a:gsLst>
                  <a:lin ang="5400000" scaled="1"/>
                </a:gradFill>
                <a:latin typeface="+mj-lt"/>
              </a:rPr>
              <a:t>PHÂN TÍCH CTY BẠN</a:t>
            </a:r>
            <a:endParaRPr lang="vi-VN" sz="3600" b="1" dirty="0">
              <a:gradFill>
                <a:gsLst>
                  <a:gs pos="50000">
                    <a:srgbClr val="10DA32"/>
                  </a:gs>
                  <a:gs pos="0">
                    <a:schemeClr val="bg1"/>
                  </a:gs>
                  <a:gs pos="39000">
                    <a:srgbClr val="9FC89A"/>
                  </a:gs>
                  <a:gs pos="92000">
                    <a:srgbClr val="FF0000"/>
                  </a:gs>
                </a:gsLst>
                <a:lin ang="5400000" scaled="1"/>
              </a:gra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952206" y="332667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flipH="1">
            <a:off x="6601496" y="1154217"/>
            <a:ext cx="57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P</a:t>
            </a:r>
            <a:r>
              <a:rPr lang="vi-VN" dirty="0" smtClean="0"/>
              <a:t>hải đạt chỉ tiêu mới có thu nhập (</a:t>
            </a:r>
            <a:r>
              <a:rPr lang="vi-VN" b="1" dirty="0" smtClean="0">
                <a:solidFill>
                  <a:srgbClr val="FF0000"/>
                </a:solidFill>
              </a:rPr>
              <a:t>20 triệu</a:t>
            </a:r>
            <a:r>
              <a:rPr lang="vi-VN" dirty="0" smtClean="0"/>
              <a:t>/ tháng)</a:t>
            </a:r>
            <a:endParaRPr lang="vi-VN" dirty="0"/>
          </a:p>
        </p:txBody>
      </p:sp>
      <p:sp>
        <p:nvSpPr>
          <p:cNvPr id="21" name="TextBox 20"/>
          <p:cNvSpPr txBox="1"/>
          <p:nvPr/>
        </p:nvSpPr>
        <p:spPr>
          <a:xfrm>
            <a:off x="1323121" y="1735088"/>
            <a:ext cx="10556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+mj-lt"/>
              </a:rPr>
              <a:t>Hiện tại mình bán sản phẩm doanh số bằng cty bạn. </a:t>
            </a:r>
          </a:p>
          <a:p>
            <a:r>
              <a:rPr lang="vi-VN" sz="2400" dirty="0" smtClean="0">
                <a:latin typeface="+mj-lt"/>
              </a:rPr>
              <a:t>Tuy nhiên A/C hưởng hoa hồng gấp 2 lần so với  cty bạn. </a:t>
            </a:r>
            <a:endParaRPr lang="vi-VN" sz="2400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11628" y="3257401"/>
            <a:ext cx="2194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 smtClean="0">
                <a:latin typeface="+mj-lt"/>
              </a:rPr>
              <a:t>CTY BẠN</a:t>
            </a:r>
            <a:endParaRPr lang="vi-VN" sz="2800" b="1" u="sng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1618" y="4154046"/>
            <a:ext cx="5994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+mj-lt"/>
              </a:rPr>
              <a:t>Tháng 4: Bán 40 triệu : thu nhập 3.500.000d </a:t>
            </a:r>
          </a:p>
          <a:p>
            <a:r>
              <a:rPr lang="vi-VN" sz="2400" dirty="0" smtClean="0">
                <a:latin typeface="+mj-lt"/>
              </a:rPr>
              <a:t>Tháng 5: Bán 40 triệu : thu nhập 3.500.000d</a:t>
            </a:r>
          </a:p>
          <a:p>
            <a:r>
              <a:rPr lang="vi-VN" sz="2400" dirty="0" smtClean="0">
                <a:latin typeface="+mj-lt"/>
              </a:rPr>
              <a:t>Thang 6: Bán 40 triệu: thu nhập 3.500.000d</a:t>
            </a:r>
          </a:p>
          <a:p>
            <a:r>
              <a:rPr lang="vi-VN" sz="2400" dirty="0">
                <a:latin typeface="+mj-lt"/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44472" y="3363610"/>
            <a:ext cx="307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 smtClean="0">
                <a:latin typeface="+mj-lt"/>
              </a:rPr>
              <a:t>CTY VN</a:t>
            </a:r>
            <a:endParaRPr lang="vi-VN" sz="2800" b="1" u="sng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0740" y="4154046"/>
            <a:ext cx="636748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+mj-lt"/>
              </a:rPr>
              <a:t>Tháng 4: Bán 40 triệu : thu nhập 8.000.000d </a:t>
            </a:r>
          </a:p>
          <a:p>
            <a:r>
              <a:rPr lang="vi-VN" sz="2400" dirty="0" smtClean="0">
                <a:latin typeface="+mj-lt"/>
              </a:rPr>
              <a:t>Tháng 5: Bán 40 triệu : thu nhập 8.000.000d</a:t>
            </a:r>
          </a:p>
          <a:p>
            <a:r>
              <a:rPr lang="vi-VN" sz="2400" dirty="0" smtClean="0">
                <a:latin typeface="+mj-lt"/>
              </a:rPr>
              <a:t>Thang 6: Bán 40 triệu: thu nhập  8.000.000d</a:t>
            </a:r>
          </a:p>
          <a:p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Giá tiền mua sp  bằng nhau thu nhập cao gấp 2 lần</a:t>
            </a:r>
          </a:p>
          <a:p>
            <a:r>
              <a:rPr lang="vi-VN" dirty="0">
                <a:latin typeface="+mj-lt"/>
              </a:rPr>
              <a:t>	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32104" y="507492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Arrow 2"/>
          <p:cNvSpPr/>
          <p:nvPr/>
        </p:nvSpPr>
        <p:spPr>
          <a:xfrm flipV="1">
            <a:off x="354965" y="1338883"/>
            <a:ext cx="6200612" cy="4571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5" name="TextBox 4"/>
          <p:cNvSpPr txBox="1"/>
          <p:nvPr/>
        </p:nvSpPr>
        <p:spPr>
          <a:xfrm>
            <a:off x="200542" y="892678"/>
            <a:ext cx="1725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NGÀY 1</a:t>
            </a:r>
            <a:endParaRPr lang="vi-VN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504062" y="892678"/>
            <a:ext cx="1725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NGÀY 30</a:t>
            </a:r>
            <a:endParaRPr lang="vi-VN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503"/>
            <a:ext cx="164606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0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5" grpId="0"/>
      <p:bldP spid="27" grpId="0"/>
      <p:bldP spid="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75000">
              <a:schemeClr val="bg1"/>
            </a:gs>
            <a:gs pos="100000">
              <a:srgbClr val="9FC89A"/>
            </a:gs>
            <a:gs pos="99000">
              <a:srgbClr val="10DA3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48511" y="537754"/>
            <a:ext cx="1261872" cy="11247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3SAO</a:t>
            </a:r>
          </a:p>
        </p:txBody>
      </p:sp>
      <p:sp>
        <p:nvSpPr>
          <p:cNvPr id="6" name="Oval 5"/>
          <p:cNvSpPr/>
          <p:nvPr/>
        </p:nvSpPr>
        <p:spPr>
          <a:xfrm>
            <a:off x="1024128" y="1953768"/>
            <a:ext cx="1261872" cy="11247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solidFill>
                  <a:schemeClr val="bg1"/>
                </a:solidFill>
              </a:rPr>
              <a:t>3SAO</a:t>
            </a:r>
          </a:p>
        </p:txBody>
      </p:sp>
      <p:sp>
        <p:nvSpPr>
          <p:cNvPr id="8" name="Oval 7"/>
          <p:cNvSpPr/>
          <p:nvPr/>
        </p:nvSpPr>
        <p:spPr>
          <a:xfrm>
            <a:off x="2398776" y="1953768"/>
            <a:ext cx="1057656" cy="85953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GD</a:t>
            </a:r>
            <a:endParaRPr lang="vi-VN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Straight Connector 9"/>
          <p:cNvCxnSpPr>
            <a:stCxn id="6" idx="0"/>
            <a:endCxn id="4" idx="4"/>
          </p:cNvCxnSpPr>
          <p:nvPr/>
        </p:nvCxnSpPr>
        <p:spPr>
          <a:xfrm flipV="1">
            <a:off x="1655064" y="1662466"/>
            <a:ext cx="24383" cy="2913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569208" y="1987296"/>
            <a:ext cx="1057656" cy="85953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GD</a:t>
            </a:r>
            <a:endParaRPr lang="vi-VN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5" name="Straight Connector 14"/>
          <p:cNvCxnSpPr>
            <a:endCxn id="4" idx="4"/>
          </p:cNvCxnSpPr>
          <p:nvPr/>
        </p:nvCxnSpPr>
        <p:spPr>
          <a:xfrm flipH="1" flipV="1">
            <a:off x="1679447" y="1662466"/>
            <a:ext cx="996696" cy="3383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1679447" y="1662466"/>
            <a:ext cx="2319528" cy="3383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1024128" y="3438144"/>
            <a:ext cx="1261872" cy="2724912"/>
            <a:chOff x="1024128" y="3438144"/>
            <a:chExt cx="1261872" cy="2724912"/>
          </a:xfrm>
        </p:grpSpPr>
        <p:sp>
          <p:nvSpPr>
            <p:cNvPr id="5" name="Oval 4"/>
            <p:cNvSpPr/>
            <p:nvPr/>
          </p:nvSpPr>
          <p:spPr>
            <a:xfrm>
              <a:off x="1024128" y="5038344"/>
              <a:ext cx="1261872" cy="11247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0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5SAO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024128" y="3438144"/>
              <a:ext cx="1261872" cy="11247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0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3SAO</a:t>
              </a:r>
            </a:p>
          </p:txBody>
        </p:sp>
        <p:cxnSp>
          <p:nvCxnSpPr>
            <p:cNvPr id="22" name="Straight Connector 21"/>
            <p:cNvCxnSpPr>
              <a:stCxn id="5" idx="0"/>
              <a:endCxn id="7" idx="4"/>
            </p:cNvCxnSpPr>
            <p:nvPr/>
          </p:nvCxnSpPr>
          <p:spPr>
            <a:xfrm flipV="1">
              <a:off x="1655064" y="4562856"/>
              <a:ext cx="0" cy="47548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29" name="Oval 28"/>
          <p:cNvSpPr/>
          <p:nvPr/>
        </p:nvSpPr>
        <p:spPr>
          <a:xfrm>
            <a:off x="3404616" y="5170932"/>
            <a:ext cx="1057656" cy="85953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GD</a:t>
            </a:r>
            <a:endParaRPr lang="vi-VN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Oval 29"/>
          <p:cNvSpPr/>
          <p:nvPr/>
        </p:nvSpPr>
        <p:spPr>
          <a:xfrm>
            <a:off x="2298192" y="5170932"/>
            <a:ext cx="1057656" cy="85953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GD</a:t>
            </a:r>
            <a:endParaRPr lang="vi-VN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1" name="Straight Connector 30"/>
          <p:cNvCxnSpPr>
            <a:stCxn id="29" idx="0"/>
          </p:cNvCxnSpPr>
          <p:nvPr/>
        </p:nvCxnSpPr>
        <p:spPr>
          <a:xfrm flipH="1" flipV="1">
            <a:off x="1679447" y="4570476"/>
            <a:ext cx="2253997" cy="6004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0" idx="0"/>
          </p:cNvCxnSpPr>
          <p:nvPr/>
        </p:nvCxnSpPr>
        <p:spPr>
          <a:xfrm flipH="1" flipV="1">
            <a:off x="1667256" y="4584192"/>
            <a:ext cx="1159764" cy="5867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494026" y="776978"/>
            <a:ext cx="3824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Đồng cấp thu nhập</a:t>
            </a:r>
            <a:r>
              <a:rPr lang="vi-VN" sz="2000" dirty="0" smtClean="0">
                <a:solidFill>
                  <a:srgbClr val="FF0000"/>
                </a:solidFill>
              </a:rPr>
              <a:t>: </a:t>
            </a:r>
            <a:r>
              <a:rPr lang="vi-VN" sz="2000" b="1" dirty="0" smtClean="0">
                <a:solidFill>
                  <a:srgbClr val="FF0000"/>
                </a:solidFill>
              </a:rPr>
              <a:t>40 triệu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98776" y="3831556"/>
            <a:ext cx="3824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Vượt  cấp thu nhập</a:t>
            </a:r>
            <a:r>
              <a:rPr lang="vi-VN" sz="2000" dirty="0" smtClean="0">
                <a:solidFill>
                  <a:srgbClr val="FF0000"/>
                </a:solidFill>
              </a:rPr>
              <a:t>: </a:t>
            </a:r>
            <a:r>
              <a:rPr lang="vi-VN" sz="2000" b="1" dirty="0" smtClean="0">
                <a:solidFill>
                  <a:srgbClr val="FF0000"/>
                </a:solidFill>
              </a:rPr>
              <a:t>70 triệu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96877" y="1808117"/>
            <a:ext cx="6845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+mj-lt"/>
              </a:rPr>
              <a:t> - Chiến lược : Tập trung  sản phẩm Tích Hợp</a:t>
            </a:r>
          </a:p>
          <a:p>
            <a:r>
              <a:rPr lang="vi-VN" sz="2400" dirty="0" smtClean="0">
                <a:latin typeface="+mj-lt"/>
              </a:rPr>
              <a:t> - Kinh doanh MLM  là KD của sự sao chép.</a:t>
            </a:r>
            <a:endParaRPr lang="vi-VN" sz="2400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18504" y="3677233"/>
            <a:ext cx="5106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+mj-lt"/>
              </a:rPr>
              <a:t>Hệ thống đào tạo. Kết quả của 1 người phải phụ thuộc . </a:t>
            </a:r>
            <a:r>
              <a:rPr lang="vi-VN" sz="2400" dirty="0" smtClean="0">
                <a:solidFill>
                  <a:schemeClr val="accent2"/>
                </a:solidFill>
                <a:latin typeface="+mj-lt"/>
              </a:rPr>
              <a:t>Nguồn lực - động lực - hợp lực.</a:t>
            </a:r>
            <a:endParaRPr lang="vi-VN" sz="24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38" y="16503"/>
            <a:ext cx="164606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1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4" grpId="0" animBg="1"/>
      <p:bldP spid="29" grpId="0" animBg="1"/>
      <p:bldP spid="30" grpId="0" animBg="1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78000">
              <a:schemeClr val="bg1"/>
            </a:gs>
            <a:gs pos="100000">
              <a:srgbClr val="9FC89A"/>
            </a:gs>
            <a:gs pos="99000">
              <a:srgbClr val="10DA3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9305628" y="2330999"/>
            <a:ext cx="804492" cy="74600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GĐ</a:t>
            </a:r>
          </a:p>
          <a:p>
            <a:pPr algn="ctr"/>
            <a:endParaRPr lang="vi-VN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Oval 21"/>
          <p:cNvSpPr/>
          <p:nvPr/>
        </p:nvSpPr>
        <p:spPr>
          <a:xfrm>
            <a:off x="8142817" y="2330999"/>
            <a:ext cx="1060347" cy="8962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sao</a:t>
            </a:r>
          </a:p>
          <a:p>
            <a:pPr algn="ctr"/>
            <a:endParaRPr lang="vi-VN" sz="2000" b="1" u="sng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Oval 22"/>
          <p:cNvSpPr/>
          <p:nvPr/>
        </p:nvSpPr>
        <p:spPr>
          <a:xfrm>
            <a:off x="7013620" y="2330999"/>
            <a:ext cx="1060347" cy="8962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sao</a:t>
            </a:r>
          </a:p>
          <a:p>
            <a:pPr algn="ctr"/>
            <a:endParaRPr lang="vi-VN" sz="2000" u="sng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>
          <a:xfrm>
            <a:off x="5857798" y="2313070"/>
            <a:ext cx="1060347" cy="8962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sao</a:t>
            </a:r>
          </a:p>
          <a:p>
            <a:pPr algn="ctr"/>
            <a:endParaRPr lang="vi-VN" sz="2000" u="sng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Oval 25"/>
          <p:cNvSpPr/>
          <p:nvPr/>
        </p:nvSpPr>
        <p:spPr>
          <a:xfrm>
            <a:off x="2099990" y="765204"/>
            <a:ext cx="1356903" cy="116541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200" b="1" u="sng" dirty="0" smtClean="0">
                <a:solidFill>
                  <a:schemeClr val="tx1"/>
                </a:solidFill>
              </a:rPr>
              <a:t>DIAMOND</a:t>
            </a:r>
          </a:p>
        </p:txBody>
      </p:sp>
      <p:sp>
        <p:nvSpPr>
          <p:cNvPr id="27" name="Oval 26"/>
          <p:cNvSpPr/>
          <p:nvPr/>
        </p:nvSpPr>
        <p:spPr>
          <a:xfrm>
            <a:off x="8140853" y="863944"/>
            <a:ext cx="1198047" cy="114299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4SV</a:t>
            </a:r>
            <a:endParaRPr lang="vi-VN" sz="2400" b="1" u="sng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Oval 34"/>
          <p:cNvSpPr/>
          <p:nvPr/>
        </p:nvSpPr>
        <p:spPr>
          <a:xfrm>
            <a:off x="52109" y="2250679"/>
            <a:ext cx="828686" cy="8141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</a:t>
            </a:r>
          </a:p>
          <a:p>
            <a:pPr algn="ctr"/>
            <a:r>
              <a:rPr lang="vi-VN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300 TR </a:t>
            </a:r>
            <a:endParaRPr lang="vi-VN" sz="1600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638372" y="2359440"/>
            <a:ext cx="40556" cy="44985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08586" y="214367"/>
            <a:ext cx="2008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/>
              <a:t>Công ty bạn</a:t>
            </a:r>
            <a:endParaRPr lang="vi-VN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390046" y="171291"/>
            <a:ext cx="2638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</a:rPr>
              <a:t>CARE FOR VN</a:t>
            </a:r>
            <a:endParaRPr lang="vi-VN" sz="2400" b="1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>
            <a:endCxn id="26" idx="4"/>
          </p:cNvCxnSpPr>
          <p:nvPr/>
        </p:nvCxnSpPr>
        <p:spPr>
          <a:xfrm flipV="1">
            <a:off x="671600" y="1930616"/>
            <a:ext cx="2106842" cy="41662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26" idx="4"/>
          </p:cNvCxnSpPr>
          <p:nvPr/>
        </p:nvCxnSpPr>
        <p:spPr>
          <a:xfrm flipV="1">
            <a:off x="1344082" y="1930616"/>
            <a:ext cx="1434360" cy="38245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26" idx="4"/>
          </p:cNvCxnSpPr>
          <p:nvPr/>
        </p:nvCxnSpPr>
        <p:spPr>
          <a:xfrm flipV="1">
            <a:off x="2353502" y="1930616"/>
            <a:ext cx="424940" cy="38245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6" idx="4"/>
          </p:cNvCxnSpPr>
          <p:nvPr/>
        </p:nvCxnSpPr>
        <p:spPr>
          <a:xfrm>
            <a:off x="2778442" y="1930616"/>
            <a:ext cx="1584276" cy="38245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6" idx="4"/>
          </p:cNvCxnSpPr>
          <p:nvPr/>
        </p:nvCxnSpPr>
        <p:spPr>
          <a:xfrm>
            <a:off x="2778442" y="1930616"/>
            <a:ext cx="536197" cy="38245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561733" y="2006942"/>
            <a:ext cx="2111257" cy="30612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6" idx="4"/>
          </p:cNvCxnSpPr>
          <p:nvPr/>
        </p:nvCxnSpPr>
        <p:spPr>
          <a:xfrm>
            <a:off x="2778442" y="1930616"/>
            <a:ext cx="2247330" cy="42882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27" idx="4"/>
          </p:cNvCxnSpPr>
          <p:nvPr/>
        </p:nvCxnSpPr>
        <p:spPr>
          <a:xfrm flipV="1">
            <a:off x="7769915" y="2006942"/>
            <a:ext cx="969962" cy="39274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8709504" y="1985858"/>
            <a:ext cx="37054" cy="34514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12" idx="0"/>
          </p:cNvCxnSpPr>
          <p:nvPr/>
        </p:nvCxnSpPr>
        <p:spPr>
          <a:xfrm>
            <a:off x="8748651" y="1995148"/>
            <a:ext cx="959223" cy="33585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823192" y="1976894"/>
            <a:ext cx="2517161" cy="34546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786500" y="1985858"/>
            <a:ext cx="1828330" cy="34514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0" y="3936156"/>
            <a:ext cx="5678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vi-VN" sz="2000" dirty="0" smtClean="0">
                <a:latin typeface="+mj-lt"/>
              </a:rPr>
              <a:t>- </a:t>
            </a:r>
            <a:r>
              <a:rPr lang="vi-VN" sz="2000" b="1" dirty="0" smtClean="0">
                <a:latin typeface="+mj-lt"/>
              </a:rPr>
              <a:t>Buột phải cân điều 6 nhán</a:t>
            </a:r>
            <a:r>
              <a:rPr lang="vi-VN" sz="2000" dirty="0" smtClean="0">
                <a:latin typeface="+mj-lt"/>
              </a:rPr>
              <a:t>h,cho dù đã có nhánh mạnh đưa doanh số về nhiều.</a:t>
            </a:r>
          </a:p>
          <a:p>
            <a:r>
              <a:rPr lang="vi-VN" sz="2000" dirty="0" smtClean="0">
                <a:latin typeface="+mj-lt"/>
              </a:rPr>
              <a:t>- Bị ly khai tách nhánh khi nhánh dưới, đồng cấp.vượt cấp.</a:t>
            </a:r>
            <a:endParaRPr lang="vi-VN" sz="2000" dirty="0">
              <a:latin typeface="+mj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352274" y="772847"/>
            <a:ext cx="257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THU NHÂP</a:t>
            </a:r>
            <a:r>
              <a:rPr lang="vi-VN" dirty="0" smtClean="0">
                <a:solidFill>
                  <a:srgbClr val="FF0000"/>
                </a:solidFill>
              </a:rPr>
              <a:t>:</a:t>
            </a:r>
            <a:r>
              <a:rPr lang="vi-VN" b="1" dirty="0" smtClean="0">
                <a:solidFill>
                  <a:srgbClr val="FF0000"/>
                </a:solidFill>
              </a:rPr>
              <a:t>100 TRIỆU 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613325" y="767687"/>
            <a:ext cx="257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THU NHÂP</a:t>
            </a:r>
            <a:r>
              <a:rPr lang="vi-VN" b="1" dirty="0" smtClean="0">
                <a:solidFill>
                  <a:srgbClr val="FF0000"/>
                </a:solidFill>
              </a:rPr>
              <a:t>:100 TRIỆU 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010107" y="3936156"/>
            <a:ext cx="61818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vi-VN" sz="2000" dirty="0" smtClean="0">
                <a:latin typeface="+mj-lt"/>
              </a:rPr>
              <a:t>- </a:t>
            </a:r>
            <a:r>
              <a:rPr lang="vi-VN" sz="2000" b="1" dirty="0" smtClean="0">
                <a:latin typeface="+mj-lt"/>
              </a:rPr>
              <a:t>Không cần cân đều các nhánh, chỉ cần 3 nhánh sao</a:t>
            </a:r>
            <a:r>
              <a:rPr lang="vi-VN" sz="2000" dirty="0" smtClean="0">
                <a:solidFill>
                  <a:schemeClr val="accent2"/>
                </a:solidFill>
                <a:latin typeface="+mj-lt"/>
              </a:rPr>
              <a:t>, </a:t>
            </a:r>
            <a:r>
              <a:rPr lang="vi-VN" sz="2000" dirty="0" smtClean="0">
                <a:latin typeface="+mj-lt"/>
              </a:rPr>
              <a:t>đem doanh số về nhóm còn lại phù hợp là được.</a:t>
            </a:r>
          </a:p>
          <a:p>
            <a:r>
              <a:rPr lang="vi-VN" sz="2000" dirty="0" smtClean="0">
                <a:latin typeface="+mj-lt"/>
              </a:rPr>
              <a:t>- Không bị ly khai, không tách nhánh , được cộng dồn cả nhóm.</a:t>
            </a:r>
          </a:p>
        </p:txBody>
      </p:sp>
      <p:sp>
        <p:nvSpPr>
          <p:cNvPr id="40" name="Oval 39"/>
          <p:cNvSpPr/>
          <p:nvPr/>
        </p:nvSpPr>
        <p:spPr>
          <a:xfrm>
            <a:off x="909768" y="2262879"/>
            <a:ext cx="828686" cy="8141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</a:t>
            </a:r>
          </a:p>
          <a:p>
            <a:pPr algn="ctr"/>
            <a:r>
              <a:rPr lang="vi-VN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300 TR </a:t>
            </a:r>
            <a:endParaRPr lang="vi-VN" sz="1600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Oval 47"/>
          <p:cNvSpPr/>
          <p:nvPr/>
        </p:nvSpPr>
        <p:spPr>
          <a:xfrm>
            <a:off x="1767427" y="2262879"/>
            <a:ext cx="828686" cy="8141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</a:t>
            </a:r>
          </a:p>
          <a:p>
            <a:pPr algn="ctr"/>
            <a:r>
              <a:rPr lang="vi-VN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300 TR </a:t>
            </a:r>
            <a:endParaRPr lang="vi-VN" sz="1600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Oval 53"/>
          <p:cNvSpPr/>
          <p:nvPr/>
        </p:nvSpPr>
        <p:spPr>
          <a:xfrm>
            <a:off x="2795788" y="2262879"/>
            <a:ext cx="828686" cy="8141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</a:t>
            </a:r>
          </a:p>
          <a:p>
            <a:pPr algn="ctr"/>
            <a:r>
              <a:rPr lang="vi-VN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300 TR </a:t>
            </a:r>
            <a:endParaRPr lang="vi-VN" sz="1600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Oval 54"/>
          <p:cNvSpPr/>
          <p:nvPr/>
        </p:nvSpPr>
        <p:spPr>
          <a:xfrm>
            <a:off x="3713759" y="2250679"/>
            <a:ext cx="828686" cy="8141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</a:t>
            </a:r>
          </a:p>
          <a:p>
            <a:pPr algn="ctr"/>
            <a:r>
              <a:rPr lang="vi-VN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300 TR </a:t>
            </a:r>
            <a:endParaRPr lang="vi-VN" sz="1600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Oval 55"/>
          <p:cNvSpPr/>
          <p:nvPr/>
        </p:nvSpPr>
        <p:spPr>
          <a:xfrm>
            <a:off x="4583912" y="2262879"/>
            <a:ext cx="828686" cy="8141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</a:t>
            </a:r>
          </a:p>
          <a:p>
            <a:pPr algn="ctr"/>
            <a:r>
              <a:rPr lang="vi-VN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300 TR </a:t>
            </a:r>
            <a:endParaRPr lang="vi-VN" sz="1600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Oval 56"/>
          <p:cNvSpPr/>
          <p:nvPr/>
        </p:nvSpPr>
        <p:spPr>
          <a:xfrm>
            <a:off x="10142753" y="2318799"/>
            <a:ext cx="804492" cy="74600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GĐ</a:t>
            </a:r>
          </a:p>
          <a:p>
            <a:pPr algn="ctr"/>
            <a:endParaRPr lang="vi-VN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Oval 57"/>
          <p:cNvSpPr/>
          <p:nvPr/>
        </p:nvSpPr>
        <p:spPr>
          <a:xfrm>
            <a:off x="10979878" y="2350665"/>
            <a:ext cx="804492" cy="74600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GĐ</a:t>
            </a:r>
          </a:p>
          <a:p>
            <a:pPr algn="ctr"/>
            <a:endParaRPr lang="vi-VN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36" y="70536"/>
            <a:ext cx="164606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3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35" grpId="0" animBg="1"/>
      <p:bldP spid="72" grpId="0"/>
      <p:bldP spid="76" grpId="0"/>
      <p:bldP spid="77" grpId="0"/>
      <p:bldP spid="78" grpId="0"/>
      <p:bldP spid="40" grpId="0" animBg="1"/>
      <p:bldP spid="48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2691EDD12CF547BD383D3A80158755" ma:contentTypeVersion="14" ma:contentTypeDescription="Create a new document." ma:contentTypeScope="" ma:versionID="df3b917533d72448f6ee4e33f8e76ce0">
  <xsd:schema xmlns:xsd="http://www.w3.org/2001/XMLSchema" xmlns:xs="http://www.w3.org/2001/XMLSchema" xmlns:p="http://schemas.microsoft.com/office/2006/metadata/properties" xmlns:ns3="cd32eeaa-dc06-4627-94a1-8b7656a571be" xmlns:ns4="ae53f90a-3486-4ee0-87c7-2ca77cb6659f" targetNamespace="http://schemas.microsoft.com/office/2006/metadata/properties" ma:root="true" ma:fieldsID="abb0713de76231e3e226b21d12eb8a65" ns3:_="" ns4:_="">
    <xsd:import namespace="cd32eeaa-dc06-4627-94a1-8b7656a571be"/>
    <xsd:import namespace="ae53f90a-3486-4ee0-87c7-2ca77cb6659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DateTaken" minOccurs="0"/>
                <xsd:element ref="ns4:MediaServiceLocation" minOccurs="0"/>
                <xsd:element ref="ns4:MediaLengthInSecond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2eeaa-dc06-4627-94a1-8b7656a571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53f90a-3486-4ee0-87c7-2ca77cb665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e53f90a-3486-4ee0-87c7-2ca77cb6659f" xsi:nil="true"/>
  </documentManagement>
</p:properties>
</file>

<file path=customXml/itemProps1.xml><?xml version="1.0" encoding="utf-8"?>
<ds:datastoreItem xmlns:ds="http://schemas.openxmlformats.org/officeDocument/2006/customXml" ds:itemID="{6E7B8E5E-3568-488E-892C-6BE1D9DFA3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FCA472-8D71-47D9-B7E5-6E49A6927E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32eeaa-dc06-4627-94a1-8b7656a571be"/>
    <ds:schemaRef ds:uri="ae53f90a-3486-4ee0-87c7-2ca77cb665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87DF14-0639-4A26-A778-782F5FE75D52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ae53f90a-3486-4ee0-87c7-2ca77cb6659f"/>
    <ds:schemaRef ds:uri="cd32eeaa-dc06-4627-94a1-8b7656a571b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5525</TotalTime>
  <Words>2767</Words>
  <Application>Microsoft Office PowerPoint</Application>
  <PresentationFormat>Widescreen</PresentationFormat>
  <Paragraphs>507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Bahnschrift Condensed</vt:lpstr>
      <vt:lpstr>Bahnschrift Light</vt:lpstr>
      <vt:lpstr>Bahnschrift Light Condensed</vt:lpstr>
      <vt:lpstr>Calibri</vt:lpstr>
      <vt:lpstr>Calibri Light</vt:lpstr>
      <vt:lpstr>Symbol</vt:lpstr>
      <vt:lpstr>Times New Roman</vt:lpstr>
      <vt:lpstr>Wingdings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Ngô Thị Mỹ Viên</dc:creator>
  <cp:lastModifiedBy>1981</cp:lastModifiedBy>
  <cp:revision>296</cp:revision>
  <dcterms:created xsi:type="dcterms:W3CDTF">2023-09-27T02:29:19Z</dcterms:created>
  <dcterms:modified xsi:type="dcterms:W3CDTF">2024-01-09T02:04:03Z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0x010100502691EDD12CF547BD383D3A80158755</vt:lpwstr>
  </property>
</Properties>
</file>