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6"/>
  </p:normalViewPr>
  <p:slideViewPr>
    <p:cSldViewPr snapToGrid="0" snapToObjects="1">
      <p:cViewPr varScale="1">
        <p:scale>
          <a:sx n="81" d="100"/>
          <a:sy n="81" d="100"/>
        </p:scale>
        <p:origin x="3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Đúng hoặc S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E4C7676-C5FF-E848-8BF7-F0ADE74D5CEB}"/>
              </a:ext>
            </a:extLst>
          </p:cNvPr>
          <p:cNvSpPr txBox="1"/>
          <p:nvPr/>
        </p:nvSpPr>
        <p:spPr>
          <a:xfrm>
            <a:off x="327343" y="748353"/>
            <a:ext cx="3184463" cy="40011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solidFill>
                  <a:schemeClr val="tx1"/>
                </a:solidFill>
              </a:rPr>
              <a:t>1.Kháng Thể Tự Nhiên: 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DE5CB49-9EE2-B141-8804-27A2DF66B19C}"/>
              </a:ext>
            </a:extLst>
          </p:cNvPr>
          <p:cNvSpPr txBox="1"/>
          <p:nvPr/>
        </p:nvSpPr>
        <p:spPr>
          <a:xfrm>
            <a:off x="3511806" y="1470952"/>
            <a:ext cx="2244306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Công Dụng: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5F76161-75C2-DB44-864E-86C906F059AF}"/>
              </a:ext>
            </a:extLst>
          </p:cNvPr>
          <p:cNvSpPr txBox="1"/>
          <p:nvPr/>
        </p:nvSpPr>
        <p:spPr>
          <a:xfrm>
            <a:off x="5756112" y="1173128"/>
            <a:ext cx="6435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2">
                    <a:lumMod val="25000"/>
                  </a:schemeClr>
                </a:solidFill>
              </a:rPr>
              <a:t>- Nâng cao sức đề Kháng, tăng cường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hệ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miễn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dịch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vi-VN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T</a:t>
            </a:r>
            <a:r>
              <a:rPr lang="vi-VN" sz="2000" dirty="0" smtClean="0">
                <a:solidFill>
                  <a:schemeClr val="bg2">
                    <a:lumMod val="25000"/>
                  </a:schemeClr>
                </a:solidFill>
              </a:rPr>
              <a:t>iêu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</a:rPr>
              <a:t>diệt virus, vi khuẩn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</a:rPr>
              <a:t>giúp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000" dirty="0" smtClean="0">
                <a:solidFill>
                  <a:schemeClr val="bg2">
                    <a:lumMod val="25000"/>
                  </a:schemeClr>
                </a:solidFill>
              </a:rPr>
              <a:t>kháng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</a:rPr>
              <a:t>viêm, </a:t>
            </a:r>
            <a:r>
              <a:rPr lang="vi-VN" sz="2000" dirty="0">
                <a:solidFill>
                  <a:schemeClr val="bg2">
                    <a:lumMod val="25000"/>
                  </a:schemeClr>
                </a:solidFill>
              </a:rPr>
              <a:t>hỗ trợ chức năng tự chữa lành cho cơ thể. 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18FFC82-3491-8C48-AFBA-DAA9FAE33162}"/>
              </a:ext>
            </a:extLst>
          </p:cNvPr>
          <p:cNvSpPr txBox="1"/>
          <p:nvPr/>
        </p:nvSpPr>
        <p:spPr>
          <a:xfrm>
            <a:off x="3511808" y="2827461"/>
            <a:ext cx="210312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Hàm Lượng: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A03CA114-962C-594B-9B8C-0D2562636D5E}"/>
              </a:ext>
            </a:extLst>
          </p:cNvPr>
          <p:cNvSpPr txBox="1"/>
          <p:nvPr/>
        </p:nvSpPr>
        <p:spPr>
          <a:xfrm>
            <a:off x="5756112" y="2612770"/>
            <a:ext cx="46585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000" dirty="0">
                <a:solidFill>
                  <a:srgbClr val="002060"/>
                </a:solidFill>
              </a:rPr>
              <a:t>- Có </a:t>
            </a:r>
            <a:r>
              <a:rPr lang="vi-VN" sz="2000" dirty="0" smtClean="0">
                <a:solidFill>
                  <a:srgbClr val="002060"/>
                </a:solidFill>
              </a:rPr>
              <a:t>8.400mg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kháng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thể</a:t>
            </a:r>
            <a:r>
              <a:rPr lang="vi-VN" sz="2000" dirty="0" smtClean="0">
                <a:solidFill>
                  <a:srgbClr val="002060"/>
                </a:solidFill>
              </a:rPr>
              <a:t>/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000" dirty="0" smtClean="0">
                <a:solidFill>
                  <a:srgbClr val="002060"/>
                </a:solidFill>
              </a:rPr>
              <a:t> lon</a:t>
            </a:r>
            <a:endParaRPr lang="vi-VN" sz="2000" dirty="0">
              <a:solidFill>
                <a:srgbClr val="002060"/>
              </a:solidFill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CE46503C-CEE8-1942-8406-882CA6CE6F5E}"/>
              </a:ext>
            </a:extLst>
          </p:cNvPr>
          <p:cNvSpPr txBox="1"/>
          <p:nvPr/>
        </p:nvSpPr>
        <p:spPr>
          <a:xfrm>
            <a:off x="5756112" y="3027516"/>
            <a:ext cx="6076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rgbClr val="002060"/>
                </a:solidFill>
              </a:rPr>
              <a:t>- Cung cấp </a:t>
            </a:r>
            <a:r>
              <a:rPr lang="vi-VN" dirty="0" smtClean="0">
                <a:solidFill>
                  <a:srgbClr val="002060"/>
                </a:solidFill>
              </a:rPr>
              <a:t>300mg/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vi-VN" dirty="0">
                <a:solidFill>
                  <a:srgbClr val="002060"/>
                </a:solidFill>
              </a:rPr>
              <a:t>1 </a:t>
            </a:r>
            <a:r>
              <a:rPr lang="vi-VN" dirty="0" smtClean="0">
                <a:solidFill>
                  <a:srgbClr val="002060"/>
                </a:solidFill>
              </a:rPr>
              <a:t>ly.</a:t>
            </a:r>
            <a:endParaRPr lang="vi-VN" dirty="0">
              <a:solidFill>
                <a:srgbClr val="002060"/>
              </a:solidFill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0B50D464-B02F-0543-94EB-A42B7930F8AC}"/>
              </a:ext>
            </a:extLst>
          </p:cNvPr>
          <p:cNvSpPr txBox="1"/>
          <p:nvPr/>
        </p:nvSpPr>
        <p:spPr>
          <a:xfrm>
            <a:off x="3574346" y="4320906"/>
            <a:ext cx="204058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Tham Khảo: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0AF3901B-0D31-1F4B-A9A5-AF5901533E02}"/>
              </a:ext>
            </a:extLst>
          </p:cNvPr>
          <p:cNvSpPr txBox="1"/>
          <p:nvPr/>
        </p:nvSpPr>
        <p:spPr>
          <a:xfrm>
            <a:off x="5756113" y="3874630"/>
            <a:ext cx="6435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dirty="0"/>
              <a:t>-Để mua </a:t>
            </a:r>
            <a:r>
              <a:rPr lang="vi-VN" dirty="0" smtClean="0"/>
              <a:t>8400 </a:t>
            </a:r>
            <a:r>
              <a:rPr lang="vi-VN" dirty="0"/>
              <a:t>mg kháng thể bên ngoài thị trường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/>
              <a:t>hơn 10 triệu.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AE16E3EA-C2AF-4940-B93A-716CAAA4D547}"/>
              </a:ext>
            </a:extLst>
          </p:cNvPr>
          <p:cNvSpPr txBox="1"/>
          <p:nvPr/>
        </p:nvSpPr>
        <p:spPr>
          <a:xfrm>
            <a:off x="150451" y="1287433"/>
            <a:ext cx="3423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i="1" dirty="0">
                <a:solidFill>
                  <a:srgbClr val="FF0000"/>
                </a:solidFill>
              </a:rPr>
              <a:t>(Kháng Thể </a:t>
            </a:r>
            <a:r>
              <a:rPr lang="vi-VN" sz="2000" i="1" dirty="0" smtClean="0">
                <a:solidFill>
                  <a:srgbClr val="FF0000"/>
                </a:solidFill>
              </a:rPr>
              <a:t>chỉ </a:t>
            </a:r>
            <a:r>
              <a:rPr lang="vi-VN" sz="2000" i="1" dirty="0">
                <a:solidFill>
                  <a:srgbClr val="FF0000"/>
                </a:solidFill>
              </a:rPr>
              <a:t>có trong máu và trong Sữa Non</a:t>
            </a:r>
            <a:r>
              <a:rPr lang="vi-VN" sz="2000" i="1" dirty="0" smtClean="0">
                <a:solidFill>
                  <a:srgbClr val="FF0000"/>
                </a:solidFill>
              </a:rPr>
              <a:t>)</a:t>
            </a:r>
            <a:endParaRPr lang="vi-VN" sz="2000" i="1" dirty="0">
              <a:solidFill>
                <a:srgbClr val="FF0000"/>
              </a:solidFill>
            </a:endParaRP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9253F8B8-F69F-E54A-AE88-C8F1387F1605}"/>
              </a:ext>
            </a:extLst>
          </p:cNvPr>
          <p:cNvSpPr txBox="1"/>
          <p:nvPr/>
        </p:nvSpPr>
        <p:spPr>
          <a:xfrm>
            <a:off x="5756112" y="4714620"/>
            <a:ext cx="6740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dirty="0"/>
              <a:t>- </a:t>
            </a:r>
            <a:r>
              <a:rPr lang="vi-VN" dirty="0" err="1"/>
              <a:t>Kháng</a:t>
            </a:r>
            <a:r>
              <a:rPr lang="vi-VN" dirty="0"/>
              <a:t> </a:t>
            </a:r>
            <a:r>
              <a:rPr lang="vi-VN" dirty="0" err="1"/>
              <a:t>thể</a:t>
            </a:r>
            <a:r>
              <a:rPr lang="vi-VN" dirty="0"/>
              <a:t> </a:t>
            </a:r>
            <a:r>
              <a:rPr lang="vi-VN" dirty="0" err="1"/>
              <a:t>chỉ</a:t>
            </a:r>
            <a:r>
              <a:rPr lang="vi-VN" dirty="0"/>
              <a:t> </a:t>
            </a:r>
            <a:r>
              <a:rPr lang="vi-VN" dirty="0" err="1"/>
              <a:t>có</a:t>
            </a:r>
            <a:r>
              <a:rPr lang="vi-VN" dirty="0"/>
              <a:t> </a:t>
            </a:r>
            <a:r>
              <a:rPr lang="vi-VN" dirty="0" err="1"/>
              <a:t>bán</a:t>
            </a:r>
            <a:r>
              <a:rPr lang="vi-VN" dirty="0"/>
              <a:t> trong </a:t>
            </a:r>
            <a:r>
              <a:rPr lang="vi-VN" dirty="0" err="1"/>
              <a:t>bệnh</a:t>
            </a:r>
            <a:r>
              <a:rPr lang="vi-VN" dirty="0"/>
              <a:t> </a:t>
            </a:r>
            <a:r>
              <a:rPr lang="vi-VN" dirty="0" err="1"/>
              <a:t>viện</a:t>
            </a:r>
            <a:r>
              <a:rPr lang="vi-VN" dirty="0"/>
              <a:t> </a:t>
            </a:r>
            <a:r>
              <a:rPr lang="vi-VN" dirty="0" err="1"/>
              <a:t>lớn</a:t>
            </a:r>
            <a:r>
              <a:rPr lang="vi-VN" dirty="0"/>
              <a:t> nhưng </a:t>
            </a:r>
            <a:r>
              <a:rPr lang="vi-VN" dirty="0" err="1"/>
              <a:t>chỉ</a:t>
            </a:r>
            <a:r>
              <a:rPr lang="vi-VN" dirty="0"/>
              <a:t> </a:t>
            </a:r>
            <a:r>
              <a:rPr lang="vi-VN" dirty="0" err="1"/>
              <a:t>là</a:t>
            </a:r>
            <a:r>
              <a:rPr lang="vi-VN" dirty="0"/>
              <a:t> </a:t>
            </a:r>
            <a:r>
              <a:rPr lang="vi-VN" dirty="0" err="1"/>
              <a:t>kháng</a:t>
            </a:r>
            <a:r>
              <a:rPr lang="vi-VN" dirty="0"/>
              <a:t> </a:t>
            </a:r>
            <a:r>
              <a:rPr lang="vi-VN" dirty="0" err="1"/>
              <a:t>thể</a:t>
            </a:r>
            <a:r>
              <a:rPr lang="vi-VN" dirty="0"/>
              <a:t> nhân </a:t>
            </a:r>
            <a:r>
              <a:rPr lang="vi-VN" dirty="0" err="1"/>
              <a:t>tạo</a:t>
            </a:r>
            <a:r>
              <a:rPr lang="vi-VN" dirty="0"/>
              <a:t>.</a:t>
            </a:r>
          </a:p>
        </p:txBody>
      </p:sp>
      <p:pic>
        <p:nvPicPr>
          <p:cNvPr id="14" name="Hình ảnh 14">
            <a:extLst>
              <a:ext uri="{FF2B5EF4-FFF2-40B4-BE49-F238E27FC236}">
                <a16:creationId xmlns:a16="http://schemas.microsoft.com/office/drawing/2014/main" id="{B50ECC8A-7802-0642-B995-709853DCC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964" y="2612770"/>
            <a:ext cx="2103120" cy="2101850"/>
          </a:xfrm>
          <a:prstGeom prst="rect">
            <a:avLst/>
          </a:prstGeom>
        </p:spPr>
      </p:pic>
      <p:sp>
        <p:nvSpPr>
          <p:cNvPr id="16" name="TextBox 43">
            <a:extLst>
              <a:ext uri="{FF2B5EF4-FFF2-40B4-BE49-F238E27FC236}">
                <a16:creationId xmlns:a16="http://schemas.microsoft.com/office/drawing/2014/main" id="{F0AFB6D4-3C34-48B1-A5CB-2F84C26189D5}"/>
              </a:ext>
            </a:extLst>
          </p:cNvPr>
          <p:cNvSpPr txBox="1"/>
          <p:nvPr/>
        </p:nvSpPr>
        <p:spPr>
          <a:xfrm>
            <a:off x="3447103" y="121922"/>
            <a:ext cx="7228813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</a:rPr>
              <a:t>THÀNH PHẦ</a:t>
            </a:r>
            <a:r>
              <a:rPr lang="en-US" sz="2400" b="1" dirty="0" smtClean="0">
                <a:solidFill>
                  <a:srgbClr val="FF0000"/>
                </a:solidFill>
              </a:rPr>
              <a:t>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NHẤT </a:t>
            </a:r>
            <a:r>
              <a:rPr lang="en-US" sz="2400" b="1" dirty="0" smtClean="0">
                <a:solidFill>
                  <a:srgbClr val="FF0000"/>
                </a:solidFill>
              </a:rPr>
              <a:t>TRONG</a:t>
            </a:r>
            <a:r>
              <a:rPr lang="vi-VN" sz="2400" b="1" dirty="0" smtClean="0">
                <a:solidFill>
                  <a:srgbClr val="FF0000"/>
                </a:solidFill>
              </a:rPr>
              <a:t> SẢN </a:t>
            </a:r>
            <a:r>
              <a:rPr lang="vi-VN" sz="2400" b="1" dirty="0">
                <a:solidFill>
                  <a:srgbClr val="FF0000"/>
                </a:solidFill>
              </a:rPr>
              <a:t>PHẨM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17" name="Hộp Văn bản 5">
            <a:extLst>
              <a:ext uri="{FF2B5EF4-FFF2-40B4-BE49-F238E27FC236}">
                <a16:creationId xmlns:a16="http://schemas.microsoft.com/office/drawing/2014/main" id="{FDE5CB49-9EE2-B141-8804-27A2DF66B19C}"/>
              </a:ext>
            </a:extLst>
          </p:cNvPr>
          <p:cNvSpPr txBox="1"/>
          <p:nvPr/>
        </p:nvSpPr>
        <p:spPr>
          <a:xfrm>
            <a:off x="327101" y="5614296"/>
            <a:ext cx="3540224" cy="40011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Immunoglobulin G (IgG)</a:t>
            </a:r>
            <a:endParaRPr lang="vi-VN" sz="2000" b="1" i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870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/>
      <p:bldP spid="10" grpId="0"/>
      <p:bldP spid="11" grpId="0" animBg="1"/>
      <p:bldP spid="12" grpId="0"/>
      <p:bldP spid="2" grpId="0"/>
      <p:bldP spid="3" grpId="0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FC415AE8-40BF-594C-B814-52E2E123B79C}"/>
              </a:ext>
            </a:extLst>
          </p:cNvPr>
          <p:cNvSpPr txBox="1"/>
          <p:nvPr/>
        </p:nvSpPr>
        <p:spPr>
          <a:xfrm>
            <a:off x="532364" y="752471"/>
            <a:ext cx="1495840" cy="40011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solidFill>
                  <a:schemeClr val="tx1"/>
                </a:solidFill>
              </a:rPr>
              <a:t>2.Canxi+: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BF6AE2C-2C0F-D34D-BCAF-72BEDBECBB68}"/>
              </a:ext>
            </a:extLst>
          </p:cNvPr>
          <p:cNvSpPr txBox="1"/>
          <p:nvPr/>
        </p:nvSpPr>
        <p:spPr>
          <a:xfrm>
            <a:off x="3084795" y="1486044"/>
            <a:ext cx="216120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Công Dụng: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7255956B-5E53-C84A-BABB-78A27D234A54}"/>
              </a:ext>
            </a:extLst>
          </p:cNvPr>
          <p:cNvSpPr txBox="1"/>
          <p:nvPr/>
        </p:nvSpPr>
        <p:spPr>
          <a:xfrm>
            <a:off x="3118879" y="3380181"/>
            <a:ext cx="2161201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Hàm Lượng: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649E8525-5415-EF4F-82EB-B7573198D9FB}"/>
              </a:ext>
            </a:extLst>
          </p:cNvPr>
          <p:cNvSpPr txBox="1"/>
          <p:nvPr/>
        </p:nvSpPr>
        <p:spPr>
          <a:xfrm>
            <a:off x="5329451" y="915347"/>
            <a:ext cx="6717210" cy="163121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l">
              <a:buFontTx/>
              <a:buChar char="-"/>
            </a:pP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Canxi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hỗ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trợ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xương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khớp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. Lưu thông máu huyết,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 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kinh…</a:t>
            </a:r>
          </a:p>
          <a:p>
            <a:pPr marL="342900" indent="-342900" algn="l">
              <a:buFontTx/>
              <a:buChar char="-"/>
            </a:pP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Theo chuyên gia y tế </a:t>
            </a:r>
            <a:r>
              <a:rPr lang="en-US" sz="20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smtClean="0">
                <a:solidFill>
                  <a:schemeClr val="bg2">
                    <a:lumMod val="10000"/>
                  </a:schemeClr>
                </a:solidFill>
              </a:rPr>
              <a:t>thiếu 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canxi liên quan đến 147 vấn đề về sức khoẻ. </a:t>
            </a:r>
          </a:p>
          <a:p>
            <a:pPr marL="342900" indent="-342900" algn="l">
              <a:buFontTx/>
              <a:buChar char="-"/>
            </a:pP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Canxi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đóng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vai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trò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quan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trọng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với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sức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khỏe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con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người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1CD3460-7A72-2441-909E-3E9DCE347A8B}"/>
              </a:ext>
            </a:extLst>
          </p:cNvPr>
          <p:cNvSpPr txBox="1"/>
          <p:nvPr/>
        </p:nvSpPr>
        <p:spPr>
          <a:xfrm>
            <a:off x="5329451" y="3066793"/>
            <a:ext cx="6683126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vi-VN" sz="2000" dirty="0"/>
              <a:t>Có </a:t>
            </a:r>
            <a:r>
              <a:rPr lang="vi-VN" sz="2000" b="1" dirty="0"/>
              <a:t>28.000mg/ lon </a:t>
            </a:r>
            <a:r>
              <a:rPr lang="vi-VN" sz="2000" dirty="0"/>
              <a:t>– </a:t>
            </a:r>
            <a:r>
              <a:rPr lang="vi-VN" sz="2000" b="1" dirty="0"/>
              <a:t>1000mg/ 1ly</a:t>
            </a:r>
            <a:r>
              <a:rPr lang="vi-VN" sz="2000" dirty="0"/>
              <a:t> </a:t>
            </a:r>
            <a:r>
              <a:rPr lang="vi-VN" sz="2000" dirty="0" smtClean="0"/>
              <a:t>Theo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 smtClean="0"/>
              <a:t>y </a:t>
            </a:r>
            <a:r>
              <a:rPr lang="vi-VN" sz="2000" dirty="0"/>
              <a:t>tế khuyến cáo người trưởng thành cần bổ sung 1000 mg canxi trong 1 ngày.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50256E52-E5FF-434F-8F47-9CE2C205F361}"/>
              </a:ext>
            </a:extLst>
          </p:cNvPr>
          <p:cNvSpPr txBox="1"/>
          <p:nvPr/>
        </p:nvSpPr>
        <p:spPr>
          <a:xfrm>
            <a:off x="3120070" y="4606882"/>
            <a:ext cx="2160010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Tham Khảo:</a:t>
            </a: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5ED65E51-3995-F64F-A8E3-35D1891BF514}"/>
              </a:ext>
            </a:extLst>
          </p:cNvPr>
          <p:cNvSpPr txBox="1"/>
          <p:nvPr/>
        </p:nvSpPr>
        <p:spPr>
          <a:xfrm>
            <a:off x="5330521" y="4311438"/>
            <a:ext cx="6840926" cy="163121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l">
              <a:buFontTx/>
              <a:buChar char="-"/>
            </a:pPr>
            <a:r>
              <a:rPr lang="vi-VN" sz="2000" dirty="0"/>
              <a:t>1.000 </a:t>
            </a:r>
            <a:r>
              <a:rPr lang="vi-VN" sz="2000" dirty="0" err="1"/>
              <a:t>mg</a:t>
            </a:r>
            <a:r>
              <a:rPr lang="vi-VN" sz="2000" dirty="0"/>
              <a:t> Canxi có giá 130.000₫ đến 140.000₫, bổ sung tương đương khoảng 2,5kg đến 3kg cua.</a:t>
            </a:r>
          </a:p>
          <a:p>
            <a:pPr marL="342900" indent="-342900" algn="l">
              <a:buFontTx/>
              <a:buChar char="-"/>
            </a:pPr>
            <a:r>
              <a:rPr lang="vi-VN" sz="2000" dirty="0"/>
              <a:t>100g </a:t>
            </a:r>
            <a:r>
              <a:rPr lang="vi-VN" sz="2000" dirty="0" err="1"/>
              <a:t>sữa</a:t>
            </a:r>
            <a:r>
              <a:rPr lang="vi-VN" sz="2000" dirty="0"/>
              <a:t> </a:t>
            </a:r>
            <a:r>
              <a:rPr lang="vi-VN" sz="2000" dirty="0" err="1"/>
              <a:t>thường</a:t>
            </a:r>
            <a:r>
              <a:rPr lang="vi-VN" sz="2000" dirty="0"/>
              <a:t> </a:t>
            </a:r>
            <a:r>
              <a:rPr lang="vi-VN" sz="2000" dirty="0" err="1"/>
              <a:t>có</a:t>
            </a:r>
            <a:r>
              <a:rPr lang="vi-VN" sz="2000" dirty="0"/>
              <a:t> </a:t>
            </a:r>
            <a:r>
              <a:rPr lang="vi-VN" sz="2000" dirty="0" err="1"/>
              <a:t>từ</a:t>
            </a:r>
            <a:r>
              <a:rPr lang="vi-VN" sz="2000" dirty="0"/>
              <a:t> 400mg -&gt; 600mg </a:t>
            </a:r>
            <a:r>
              <a:rPr lang="vi-VN" sz="2000" dirty="0" err="1"/>
              <a:t>canxi</a:t>
            </a:r>
            <a:r>
              <a:rPr lang="vi-VN" sz="2000" dirty="0"/>
              <a:t>.</a:t>
            </a:r>
          </a:p>
          <a:p>
            <a:pPr marL="342900" indent="-342900" algn="l">
              <a:buFontTx/>
              <a:buChar char="-"/>
            </a:pPr>
            <a:r>
              <a:rPr lang="vi-VN" sz="2000" b="1" dirty="0"/>
              <a:t>100g </a:t>
            </a:r>
            <a:r>
              <a:rPr lang="vi-VN" sz="2000" b="1" dirty="0" err="1"/>
              <a:t>Alpha</a:t>
            </a:r>
            <a:r>
              <a:rPr lang="vi-VN" sz="2000" b="1" dirty="0"/>
              <a:t> </a:t>
            </a:r>
            <a:r>
              <a:rPr lang="vi-VN" sz="2000" b="1" dirty="0" err="1"/>
              <a:t>Lipid</a:t>
            </a:r>
            <a:r>
              <a:rPr lang="vi-VN" sz="2000" b="1" dirty="0"/>
              <a:t> </a:t>
            </a:r>
            <a:r>
              <a:rPr lang="vi-VN" sz="2000" b="1" dirty="0" err="1"/>
              <a:t>có</a:t>
            </a:r>
            <a:r>
              <a:rPr lang="vi-VN" sz="2000" b="1" dirty="0"/>
              <a:t> 6.250mg.</a:t>
            </a:r>
          </a:p>
          <a:p>
            <a:pPr marL="342900" indent="-342900" algn="l">
              <a:buFontTx/>
              <a:buChar char="-"/>
            </a:pPr>
            <a:endParaRPr lang="vi-VN" sz="2000" b="1" dirty="0"/>
          </a:p>
        </p:txBody>
      </p:sp>
      <p:pic>
        <p:nvPicPr>
          <p:cNvPr id="15" name="Hình ảnh 15">
            <a:extLst>
              <a:ext uri="{FF2B5EF4-FFF2-40B4-BE49-F238E27FC236}">
                <a16:creationId xmlns:a16="http://schemas.microsoft.com/office/drawing/2014/main" id="{4C331344-2B2C-7F48-96AC-3A1F632E0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170" y="1524909"/>
            <a:ext cx="2103120" cy="2101850"/>
          </a:xfrm>
          <a:prstGeom prst="rect">
            <a:avLst/>
          </a:prstGeom>
        </p:spPr>
      </p:pic>
      <p:pic>
        <p:nvPicPr>
          <p:cNvPr id="16" name="Hình ảnh 16">
            <a:extLst>
              <a:ext uri="{FF2B5EF4-FFF2-40B4-BE49-F238E27FC236}">
                <a16:creationId xmlns:a16="http://schemas.microsoft.com/office/drawing/2014/main" id="{CAF41D2A-2CCD-E54B-BF23-B5DA4368E7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0604" b="-1"/>
          <a:stretch/>
        </p:blipFill>
        <p:spPr>
          <a:xfrm>
            <a:off x="155836" y="5120786"/>
            <a:ext cx="3970978" cy="17654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C670B94-FF74-E040-A820-3CC99EFF8A84}"/>
              </a:ext>
            </a:extLst>
          </p:cNvPr>
          <p:cNvSpPr txBox="1"/>
          <p:nvPr/>
        </p:nvSpPr>
        <p:spPr>
          <a:xfrm>
            <a:off x="5329451" y="6058396"/>
            <a:ext cx="6016210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=&gt; Canxi trong Alpha gấp 10 lần </a:t>
            </a:r>
            <a:r>
              <a:rPr lang="vi-VN" sz="2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sữa</a:t>
            </a:r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vi-VN" sz="20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thường</a:t>
            </a:r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</a:p>
        </p:txBody>
      </p:sp>
      <p:sp>
        <p:nvSpPr>
          <p:cNvPr id="17" name="TextBox 43">
            <a:extLst>
              <a:ext uri="{FF2B5EF4-FFF2-40B4-BE49-F238E27FC236}">
                <a16:creationId xmlns:a16="http://schemas.microsoft.com/office/drawing/2014/main" id="{24DA1ADE-378E-4800-977D-23887924EB1A}"/>
              </a:ext>
            </a:extLst>
          </p:cNvPr>
          <p:cNvSpPr txBox="1"/>
          <p:nvPr/>
        </p:nvSpPr>
        <p:spPr>
          <a:xfrm>
            <a:off x="3453192" y="151178"/>
            <a:ext cx="5297792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THÀNH PHẦN </a:t>
            </a:r>
            <a:r>
              <a:rPr lang="en-US" sz="2400" b="1" dirty="0" smtClean="0">
                <a:solidFill>
                  <a:srgbClr val="FF0000"/>
                </a:solidFill>
              </a:rPr>
              <a:t>THỨ 2 </a:t>
            </a:r>
            <a:r>
              <a:rPr lang="vi-VN" sz="2400" b="1" dirty="0" smtClean="0">
                <a:solidFill>
                  <a:srgbClr val="FF0000"/>
                </a:solidFill>
              </a:rPr>
              <a:t>SẢN </a:t>
            </a:r>
            <a:r>
              <a:rPr lang="vi-VN" sz="2400" b="1" dirty="0">
                <a:solidFill>
                  <a:srgbClr val="FF0000"/>
                </a:solidFill>
              </a:rPr>
              <a:t>PHẨM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9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12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1B477EB6-990A-D34A-9D82-6C860FB32F93}"/>
              </a:ext>
            </a:extLst>
          </p:cNvPr>
          <p:cNvSpPr txBox="1"/>
          <p:nvPr/>
        </p:nvSpPr>
        <p:spPr>
          <a:xfrm>
            <a:off x="637728" y="772010"/>
            <a:ext cx="3010743" cy="39973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solidFill>
                  <a:schemeClr val="tx1"/>
                </a:solidFill>
              </a:rPr>
              <a:t>3.Lợi Khuẩn Tiêu Hoá: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95D393F2-0C68-D143-ACED-5E669C0B716C}"/>
              </a:ext>
            </a:extLst>
          </p:cNvPr>
          <p:cNvSpPr txBox="1"/>
          <p:nvPr/>
        </p:nvSpPr>
        <p:spPr>
          <a:xfrm>
            <a:off x="3728221" y="1372858"/>
            <a:ext cx="2161201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Công Dụng: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3D48C01-7AEB-164D-AEA4-77A489575635}"/>
              </a:ext>
            </a:extLst>
          </p:cNvPr>
          <p:cNvSpPr txBox="1"/>
          <p:nvPr/>
        </p:nvSpPr>
        <p:spPr>
          <a:xfrm>
            <a:off x="3729412" y="2973674"/>
            <a:ext cx="2160010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Hàm Lượng: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68D04856-09ED-134A-9B34-21BEAA57A5E1}"/>
              </a:ext>
            </a:extLst>
          </p:cNvPr>
          <p:cNvSpPr txBox="1"/>
          <p:nvPr/>
        </p:nvSpPr>
        <p:spPr>
          <a:xfrm>
            <a:off x="3729412" y="4822392"/>
            <a:ext cx="2160010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Tham Khảo: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6D561EB5-B2AF-A342-97E5-C6D7DAA8F1AE}"/>
              </a:ext>
            </a:extLst>
          </p:cNvPr>
          <p:cNvSpPr txBox="1"/>
          <p:nvPr/>
        </p:nvSpPr>
        <p:spPr>
          <a:xfrm>
            <a:off x="6320058" y="1218970"/>
            <a:ext cx="5708544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Đào thải độc tố, cân bằng hệ vi sinh đường ruột, giúp hấp thu tốt chất dinh dưỡng…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7885287B-BE8F-0B43-80BC-EC9B0D9DC56E}"/>
              </a:ext>
            </a:extLst>
          </p:cNvPr>
          <p:cNvSpPr txBox="1"/>
          <p:nvPr/>
        </p:nvSpPr>
        <p:spPr>
          <a:xfrm>
            <a:off x="6320058" y="2512009"/>
            <a:ext cx="5708544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2000" dirty="0"/>
              <a:t>Có </a:t>
            </a:r>
            <a:r>
              <a:rPr lang="vi-VN" sz="2000" b="1" dirty="0"/>
              <a:t>28 tỷ Lợi Khuẩn</a:t>
            </a:r>
            <a:r>
              <a:rPr lang="vi-VN" sz="2000" b="1" dirty="0" smtClean="0"/>
              <a:t>/</a:t>
            </a:r>
            <a:r>
              <a:rPr lang="vi-VN" sz="2000" dirty="0"/>
              <a:t> 1 </a:t>
            </a:r>
            <a:r>
              <a:rPr lang="vi-VN" sz="2000" b="1" dirty="0" smtClean="0"/>
              <a:t>lon</a:t>
            </a:r>
            <a:r>
              <a:rPr lang="vi-VN" sz="2000" dirty="0"/>
              <a:t>.</a:t>
            </a:r>
          </a:p>
          <a:p>
            <a:pPr marL="285750" indent="-285750">
              <a:buFontTx/>
              <a:buChar char="-"/>
            </a:pPr>
            <a:r>
              <a:rPr lang="vi-VN" sz="2000" dirty="0"/>
              <a:t>Cung cấp </a:t>
            </a:r>
            <a:r>
              <a:rPr lang="vi-VN" sz="2000" b="1" dirty="0"/>
              <a:t>1 tỷ Lợi Khuẩn</a:t>
            </a:r>
            <a:r>
              <a:rPr lang="vi-VN" sz="2000" b="1" dirty="0" smtClean="0"/>
              <a:t>/</a:t>
            </a:r>
            <a:r>
              <a:rPr lang="vi-VN" sz="2000" dirty="0"/>
              <a:t> 1 </a:t>
            </a:r>
            <a:r>
              <a:rPr lang="vi-VN" sz="2000" b="1" dirty="0" smtClean="0"/>
              <a:t>ly</a:t>
            </a:r>
            <a:r>
              <a:rPr lang="vi-VN" sz="2000" dirty="0"/>
              <a:t>.</a:t>
            </a:r>
          </a:p>
          <a:p>
            <a:pPr marL="285750" indent="-285750" algn="l">
              <a:buFontTx/>
              <a:buChar char="-"/>
            </a:pPr>
            <a:r>
              <a:rPr lang="vi-VN" sz="2000" dirty="0" err="1"/>
              <a:t>Bộ</a:t>
            </a:r>
            <a:r>
              <a:rPr lang="vi-VN" sz="2000" dirty="0"/>
              <a:t> Y </a:t>
            </a:r>
            <a:r>
              <a:rPr lang="vi-VN" sz="2000" dirty="0" err="1"/>
              <a:t>Tế</a:t>
            </a:r>
            <a:r>
              <a:rPr lang="vi-VN" sz="2000" dirty="0"/>
              <a:t> </a:t>
            </a:r>
            <a:r>
              <a:rPr lang="vi-VN" sz="2000" dirty="0" err="1"/>
              <a:t>khuyến</a:t>
            </a:r>
            <a:r>
              <a:rPr lang="vi-VN" sz="2000" dirty="0"/>
              <a:t> </a:t>
            </a:r>
            <a:r>
              <a:rPr lang="vi-VN" sz="2000" dirty="0" err="1"/>
              <a:t>cáo</a:t>
            </a:r>
            <a:r>
              <a:rPr lang="vi-VN" sz="2000" dirty="0"/>
              <a:t> </a:t>
            </a:r>
            <a:r>
              <a:rPr lang="vi-VN" sz="2000" dirty="0" err="1"/>
              <a:t>mỗi</a:t>
            </a:r>
            <a:r>
              <a:rPr lang="vi-VN" sz="2000" dirty="0"/>
              <a:t> </a:t>
            </a:r>
            <a:r>
              <a:rPr lang="vi-VN" sz="2000" dirty="0" err="1"/>
              <a:t>người</a:t>
            </a:r>
            <a:r>
              <a:rPr lang="vi-VN" sz="2000" dirty="0"/>
              <a:t> </a:t>
            </a:r>
            <a:r>
              <a:rPr lang="vi-VN" sz="2000" dirty="0" err="1"/>
              <a:t>cần</a:t>
            </a:r>
            <a:r>
              <a:rPr lang="vi-VN" sz="2000" dirty="0"/>
              <a:t> </a:t>
            </a:r>
            <a:r>
              <a:rPr lang="vi-VN" sz="2000" dirty="0" err="1"/>
              <a:t>bổ</a:t>
            </a:r>
            <a:r>
              <a:rPr lang="vi-VN" sz="2000" dirty="0"/>
              <a:t> sung 1 </a:t>
            </a:r>
            <a:r>
              <a:rPr lang="vi-VN" sz="2000" dirty="0" err="1"/>
              <a:t>tỷ</a:t>
            </a:r>
            <a:r>
              <a:rPr lang="vi-VN" sz="2000" dirty="0"/>
              <a:t> </a:t>
            </a:r>
            <a:r>
              <a:rPr lang="vi-VN" sz="2000" dirty="0" err="1"/>
              <a:t>lợi</a:t>
            </a:r>
            <a:r>
              <a:rPr lang="vi-VN" sz="2000" dirty="0"/>
              <a:t> </a:t>
            </a:r>
            <a:r>
              <a:rPr lang="vi-VN" sz="2000" dirty="0" err="1"/>
              <a:t>khuẩn</a:t>
            </a:r>
            <a:r>
              <a:rPr lang="vi-VN" sz="2000" dirty="0"/>
              <a:t> đơn </a:t>
            </a:r>
            <a:r>
              <a:rPr lang="vi-VN" sz="2000" dirty="0" err="1"/>
              <a:t>vị</a:t>
            </a:r>
            <a:r>
              <a:rPr lang="vi-VN" sz="2000" dirty="0"/>
              <a:t> / </a:t>
            </a:r>
            <a:r>
              <a:rPr lang="vi-VN" sz="2000" dirty="0" err="1"/>
              <a:t>ngày</a:t>
            </a:r>
            <a:r>
              <a:rPr lang="vi-VN" sz="2000" dirty="0"/>
              <a:t>.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5C6CE0E3-0A74-C44D-AD7F-8825D880F1EB}"/>
              </a:ext>
            </a:extLst>
          </p:cNvPr>
          <p:cNvSpPr txBox="1"/>
          <p:nvPr/>
        </p:nvSpPr>
        <p:spPr>
          <a:xfrm>
            <a:off x="6320057" y="4514615"/>
            <a:ext cx="5708545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</a:t>
            </a:r>
            <a:r>
              <a:rPr lang="vi-VN" sz="2000" dirty="0" err="1"/>
              <a:t>Để</a:t>
            </a:r>
            <a:r>
              <a:rPr lang="vi-VN" sz="2000" dirty="0"/>
              <a:t> mua </a:t>
            </a:r>
            <a:r>
              <a:rPr lang="vi-VN" sz="2000" b="1" dirty="0"/>
              <a:t>1 </a:t>
            </a:r>
            <a:r>
              <a:rPr lang="vi-VN" sz="2000" b="1" dirty="0" err="1"/>
              <a:t>tỷ</a:t>
            </a:r>
            <a:r>
              <a:rPr lang="vi-VN" sz="2000" b="1" dirty="0"/>
              <a:t> </a:t>
            </a:r>
            <a:r>
              <a:rPr lang="vi-VN" sz="2000" b="1" dirty="0" err="1"/>
              <a:t>lợi</a:t>
            </a:r>
            <a:r>
              <a:rPr lang="vi-VN" sz="2000" b="1" dirty="0"/>
              <a:t> </a:t>
            </a:r>
            <a:r>
              <a:rPr lang="vi-VN" sz="2000" b="1" dirty="0" err="1"/>
              <a:t>khuẩn</a:t>
            </a:r>
            <a:r>
              <a:rPr lang="vi-VN" sz="2000" b="1" dirty="0"/>
              <a:t> </a:t>
            </a:r>
            <a:r>
              <a:rPr lang="vi-VN" sz="2000" dirty="0"/>
              <a:t>bên </a:t>
            </a:r>
            <a:r>
              <a:rPr lang="vi-VN" sz="2000" dirty="0" err="1"/>
              <a:t>ngoài</a:t>
            </a:r>
            <a:r>
              <a:rPr lang="vi-VN" sz="2000" dirty="0"/>
              <a:t> </a:t>
            </a:r>
            <a:r>
              <a:rPr lang="vi-VN" sz="2000" dirty="0" err="1"/>
              <a:t>thị</a:t>
            </a:r>
            <a:r>
              <a:rPr lang="vi-VN" sz="2000" dirty="0"/>
              <a:t> </a:t>
            </a:r>
            <a:r>
              <a:rPr lang="vi-VN" sz="2000" dirty="0" err="1"/>
              <a:t>trường</a:t>
            </a:r>
            <a:r>
              <a:rPr lang="vi-VN" sz="2000" dirty="0"/>
              <a:t> </a:t>
            </a:r>
            <a:r>
              <a:rPr lang="vi-VN" sz="2000" dirty="0" err="1"/>
              <a:t>tốn</a:t>
            </a:r>
            <a:r>
              <a:rPr lang="vi-VN" sz="2000" dirty="0"/>
              <a:t> </a:t>
            </a:r>
            <a:r>
              <a:rPr lang="vi-VN" sz="2000" dirty="0" err="1"/>
              <a:t>rất</a:t>
            </a:r>
            <a:r>
              <a:rPr lang="vi-VN" sz="2000" dirty="0"/>
              <a:t> </a:t>
            </a:r>
            <a:r>
              <a:rPr lang="vi-VN" sz="2000" dirty="0" err="1"/>
              <a:t>nhiều</a:t>
            </a:r>
            <a:r>
              <a:rPr lang="vi-VN" sz="2000" dirty="0"/>
              <a:t> </a:t>
            </a:r>
            <a:r>
              <a:rPr lang="vi-VN" sz="2000" dirty="0" err="1"/>
              <a:t>tiền</a:t>
            </a:r>
            <a:r>
              <a:rPr lang="vi-VN" sz="2000" dirty="0"/>
              <a:t> ( tương đương 20 </a:t>
            </a:r>
            <a:r>
              <a:rPr lang="vi-VN" sz="2000" dirty="0" err="1"/>
              <a:t>hủ</a:t>
            </a:r>
            <a:r>
              <a:rPr lang="vi-VN" sz="2000" dirty="0"/>
              <a:t> </a:t>
            </a:r>
            <a:r>
              <a:rPr lang="vi-VN" sz="2000" dirty="0" err="1"/>
              <a:t>sữa</a:t>
            </a:r>
            <a:r>
              <a:rPr lang="vi-VN" sz="2000" dirty="0"/>
              <a:t> chua).</a:t>
            </a:r>
          </a:p>
        </p:txBody>
      </p:sp>
      <p:pic>
        <p:nvPicPr>
          <p:cNvPr id="11" name="Hình ảnh 11">
            <a:extLst>
              <a:ext uri="{FF2B5EF4-FFF2-40B4-BE49-F238E27FC236}">
                <a16:creationId xmlns:a16="http://schemas.microsoft.com/office/drawing/2014/main" id="{DC7BA9A5-83E3-4F48-83F1-BC8ACFBF0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514" y="4502979"/>
            <a:ext cx="2968944" cy="2244388"/>
          </a:xfrm>
          <a:prstGeom prst="rect">
            <a:avLst/>
          </a:prstGeom>
        </p:spPr>
      </p:pic>
      <p:pic>
        <p:nvPicPr>
          <p:cNvPr id="12" name="Hình ảnh 12">
            <a:extLst>
              <a:ext uri="{FF2B5EF4-FFF2-40B4-BE49-F238E27FC236}">
                <a16:creationId xmlns:a16="http://schemas.microsoft.com/office/drawing/2014/main" id="{3D7BF68F-74BE-9046-846D-E325DD449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728" y="1786745"/>
            <a:ext cx="2103120" cy="2101850"/>
          </a:xfrm>
          <a:prstGeom prst="rect">
            <a:avLst/>
          </a:prstGeom>
        </p:spPr>
      </p:pic>
      <p:sp>
        <p:nvSpPr>
          <p:cNvPr id="13" name="TextBox 43">
            <a:extLst>
              <a:ext uri="{FF2B5EF4-FFF2-40B4-BE49-F238E27FC236}">
                <a16:creationId xmlns:a16="http://schemas.microsoft.com/office/drawing/2014/main" id="{FC88C562-0751-4427-B2C1-FF100240E336}"/>
              </a:ext>
            </a:extLst>
          </p:cNvPr>
          <p:cNvSpPr txBox="1"/>
          <p:nvPr/>
        </p:nvSpPr>
        <p:spPr>
          <a:xfrm>
            <a:off x="3621975" y="126154"/>
            <a:ext cx="5297792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THÀNH PHẦN </a:t>
            </a:r>
            <a:r>
              <a:rPr lang="en-US" sz="2400" b="1" dirty="0" smtClean="0">
                <a:solidFill>
                  <a:srgbClr val="FF0000"/>
                </a:solidFill>
              </a:rPr>
              <a:t>THỨ 3 </a:t>
            </a:r>
            <a:r>
              <a:rPr lang="vi-VN" sz="2400" b="1" dirty="0" smtClean="0">
                <a:solidFill>
                  <a:srgbClr val="FF0000"/>
                </a:solidFill>
              </a:rPr>
              <a:t>SẢN </a:t>
            </a:r>
            <a:r>
              <a:rPr lang="vi-VN" sz="2400" b="1" dirty="0">
                <a:solidFill>
                  <a:srgbClr val="FF0000"/>
                </a:solidFill>
              </a:rPr>
              <a:t>PHẨM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28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7F7F9B46-9AE3-3740-98E6-8EA3C6354F89}"/>
              </a:ext>
            </a:extLst>
          </p:cNvPr>
          <p:cNvSpPr txBox="1"/>
          <p:nvPr/>
        </p:nvSpPr>
        <p:spPr>
          <a:xfrm>
            <a:off x="419415" y="767998"/>
            <a:ext cx="3795132" cy="40011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solidFill>
                  <a:schemeClr val="tx1"/>
                </a:solidFill>
              </a:rPr>
              <a:t>4. Vitamin &amp; Khoáng Chất: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F1377C6-B721-F944-A01D-130C40319697}"/>
              </a:ext>
            </a:extLst>
          </p:cNvPr>
          <p:cNvSpPr txBox="1"/>
          <p:nvPr/>
        </p:nvSpPr>
        <p:spPr>
          <a:xfrm>
            <a:off x="4265280" y="1963732"/>
            <a:ext cx="2161201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Công Dụng: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DA8B6E0D-0FAD-F64C-8408-7A01D1D5B56A}"/>
              </a:ext>
            </a:extLst>
          </p:cNvPr>
          <p:cNvSpPr txBox="1"/>
          <p:nvPr/>
        </p:nvSpPr>
        <p:spPr>
          <a:xfrm>
            <a:off x="4265280" y="3546468"/>
            <a:ext cx="216001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Hàm Lượng: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045499D-C9E9-E441-B5BE-0281AE583DD1}"/>
              </a:ext>
            </a:extLst>
          </p:cNvPr>
          <p:cNvSpPr txBox="1"/>
          <p:nvPr/>
        </p:nvSpPr>
        <p:spPr>
          <a:xfrm>
            <a:off x="4266471" y="5197163"/>
            <a:ext cx="216001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 Tham Khảo: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EC420F92-FC5A-AB4A-B321-231DF0B8331A}"/>
              </a:ext>
            </a:extLst>
          </p:cNvPr>
          <p:cNvSpPr txBox="1"/>
          <p:nvPr/>
        </p:nvSpPr>
        <p:spPr>
          <a:xfrm>
            <a:off x="6632119" y="1610249"/>
            <a:ext cx="5559881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Là chất xúc tác trong quá trình trao đổi chất, tham gia vào cấu tạo tế bào, chuyển hoá cung cấp năng lượng cho tế bào cũng như cơ thể.</a:t>
            </a: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AC11DDD2-A150-F74D-94AA-A2B463CC282A}"/>
              </a:ext>
            </a:extLst>
          </p:cNvPr>
          <p:cNvSpPr txBox="1"/>
          <p:nvPr/>
        </p:nvSpPr>
        <p:spPr>
          <a:xfrm>
            <a:off x="6632119" y="3392580"/>
            <a:ext cx="5334803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Cung cấp 1 bộ đa dạng vitamin &amp; khoáng chất thiết yếu cho cơ thể mỗi ngày.</a:t>
            </a: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86D446D6-9B71-CE48-9766-BACA3873B640}"/>
              </a:ext>
            </a:extLst>
          </p:cNvPr>
          <p:cNvSpPr txBox="1"/>
          <p:nvPr/>
        </p:nvSpPr>
        <p:spPr>
          <a:xfrm>
            <a:off x="6632119" y="4889386"/>
            <a:ext cx="5170240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Để mua được một bộ đa dạng vitamin &amp; khoáng chất như trong Alpha thì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/>
              <a:t>rất nhiều tiền.</a:t>
            </a:r>
          </a:p>
        </p:txBody>
      </p:sp>
      <p:pic>
        <p:nvPicPr>
          <p:cNvPr id="14" name="Hình ảnh 14">
            <a:extLst>
              <a:ext uri="{FF2B5EF4-FFF2-40B4-BE49-F238E27FC236}">
                <a16:creationId xmlns:a16="http://schemas.microsoft.com/office/drawing/2014/main" id="{2126200C-BF50-DF4C-86F7-EEC0FC71D5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154" y="3067767"/>
            <a:ext cx="2103120" cy="2101850"/>
          </a:xfrm>
          <a:prstGeom prst="rect">
            <a:avLst/>
          </a:prstGeom>
        </p:spPr>
      </p:pic>
      <p:sp>
        <p:nvSpPr>
          <p:cNvPr id="15" name="TextBox 43">
            <a:extLst>
              <a:ext uri="{FF2B5EF4-FFF2-40B4-BE49-F238E27FC236}">
                <a16:creationId xmlns:a16="http://schemas.microsoft.com/office/drawing/2014/main" id="{6A1DFD8F-0260-4B14-A4BF-4C612732D8EA}"/>
              </a:ext>
            </a:extLst>
          </p:cNvPr>
          <p:cNvSpPr txBox="1"/>
          <p:nvPr/>
        </p:nvSpPr>
        <p:spPr>
          <a:xfrm>
            <a:off x="3447104" y="128831"/>
            <a:ext cx="5297792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THÀNH PHẦN </a:t>
            </a:r>
            <a:r>
              <a:rPr lang="en-US" sz="2400" b="1" dirty="0" smtClean="0">
                <a:solidFill>
                  <a:srgbClr val="FF0000"/>
                </a:solidFill>
              </a:rPr>
              <a:t>THỨ 4 </a:t>
            </a:r>
            <a:r>
              <a:rPr lang="vi-VN" sz="2400" b="1" dirty="0" smtClean="0">
                <a:solidFill>
                  <a:srgbClr val="FF0000"/>
                </a:solidFill>
              </a:rPr>
              <a:t>SẢN </a:t>
            </a:r>
            <a:r>
              <a:rPr lang="vi-VN" sz="2400" b="1" dirty="0">
                <a:solidFill>
                  <a:srgbClr val="FF0000"/>
                </a:solidFill>
              </a:rPr>
              <a:t>PHẨM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91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10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1B61A13-5C75-8746-8EE6-E2E3B78E972A}"/>
              </a:ext>
            </a:extLst>
          </p:cNvPr>
          <p:cNvSpPr txBox="1"/>
          <p:nvPr/>
        </p:nvSpPr>
        <p:spPr>
          <a:xfrm>
            <a:off x="265195" y="742754"/>
            <a:ext cx="5127083" cy="40011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b="1" dirty="0">
                <a:solidFill>
                  <a:schemeClr val="tx1"/>
                </a:solidFill>
              </a:rPr>
              <a:t>5. Công Nghệ Độc Quyền Alpha </a:t>
            </a:r>
            <a:r>
              <a:rPr lang="vi-VN" sz="2000" b="1" dirty="0" err="1">
                <a:solidFill>
                  <a:schemeClr val="tx1"/>
                </a:solidFill>
              </a:rPr>
              <a:t>Lipid</a:t>
            </a:r>
            <a:r>
              <a:rPr lang="vi-VN" sz="2000" b="1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26EB39C9-9780-6747-A0EF-9CF07A31160A}"/>
              </a:ext>
            </a:extLst>
          </p:cNvPr>
          <p:cNvSpPr txBox="1"/>
          <p:nvPr/>
        </p:nvSpPr>
        <p:spPr>
          <a:xfrm>
            <a:off x="5133735" y="777891"/>
            <a:ext cx="3114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000" i="1" dirty="0">
                <a:solidFill>
                  <a:schemeClr val="accent1">
                    <a:lumMod val="75000"/>
                  </a:schemeClr>
                </a:solidFill>
              </a:rPr>
              <a:t>(Chỉ New Image Mới Có)</a:t>
            </a: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D7408693-AFF0-5F47-AC9F-B7B9AEE7746B}"/>
              </a:ext>
            </a:extLst>
          </p:cNvPr>
          <p:cNvSpPr txBox="1"/>
          <p:nvPr/>
        </p:nvSpPr>
        <p:spPr>
          <a:xfrm>
            <a:off x="2416066" y="1777467"/>
            <a:ext cx="9018647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Bảo toàn hoạt tính sinh học giúp giữ các thành phần quý giá trong lon </a:t>
            </a:r>
            <a:r>
              <a:rPr lang="vi-VN" sz="2000" dirty="0" err="1"/>
              <a:t>Alpha</a:t>
            </a:r>
            <a:r>
              <a:rPr lang="vi-VN" sz="2000" dirty="0"/>
              <a:t>.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6F5E44F-22E9-0341-813F-34BFB8A05DC6}"/>
              </a:ext>
            </a:extLst>
          </p:cNvPr>
          <p:cNvSpPr txBox="1"/>
          <p:nvPr/>
        </p:nvSpPr>
        <p:spPr>
          <a:xfrm>
            <a:off x="2416066" y="2371940"/>
            <a:ext cx="907957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Công dụng nhanh nhờ tích hợp nhiều thành phần đồng thời giúp giảm chi phí cho người tiêu dùng.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247B27C-0CCE-6443-ABFB-8B50B430A0BF}"/>
              </a:ext>
            </a:extLst>
          </p:cNvPr>
          <p:cNvSpPr txBox="1"/>
          <p:nvPr/>
        </p:nvSpPr>
        <p:spPr>
          <a:xfrm>
            <a:off x="2416066" y="3274189"/>
            <a:ext cx="9079572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Tăng độ hấp thu lên đến 98% (xem phần minh hoạ sản phẩm)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6B5281EF-E707-0845-941C-3C1449F489C0}"/>
              </a:ext>
            </a:extLst>
          </p:cNvPr>
          <p:cNvSpPr txBox="1"/>
          <p:nvPr/>
        </p:nvSpPr>
        <p:spPr>
          <a:xfrm>
            <a:off x="2416066" y="3869429"/>
            <a:ext cx="9078983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vi-VN" sz="2000" dirty="0"/>
              <a:t>- Phù hợp với mọi đối tượng nhờ Đạm Thấp – Đường thấp – Béo thấp và loại bỏ đường </a:t>
            </a:r>
            <a:r>
              <a:rPr lang="vi-VN" sz="2000" dirty="0" err="1"/>
              <a:t>Lactozơ</a:t>
            </a:r>
            <a:r>
              <a:rPr lang="vi-VN" sz="2000" dirty="0"/>
              <a:t>.</a:t>
            </a:r>
          </a:p>
        </p:txBody>
      </p:sp>
      <p:pic>
        <p:nvPicPr>
          <p:cNvPr id="9" name="Hình ảnh 9">
            <a:extLst>
              <a:ext uri="{FF2B5EF4-FFF2-40B4-BE49-F238E27FC236}">
                <a16:creationId xmlns:a16="http://schemas.microsoft.com/office/drawing/2014/main" id="{2DC558C0-71F9-6A40-84D2-AC7847A20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95" y="1767579"/>
            <a:ext cx="2103120" cy="2101850"/>
          </a:xfrm>
          <a:prstGeom prst="rect">
            <a:avLst/>
          </a:prstGeom>
        </p:spPr>
      </p:pic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CF29C0C5-0587-494D-AAAE-4DCEFF4DE170}"/>
              </a:ext>
            </a:extLst>
          </p:cNvPr>
          <p:cNvSpPr txBox="1"/>
          <p:nvPr/>
        </p:nvSpPr>
        <p:spPr>
          <a:xfrm>
            <a:off x="875242" y="4923729"/>
            <a:ext cx="7640425" cy="163121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Cơ thể con người là một khối đồng nhất, cho nên khi cơ thể chỉ 1 hệ cơ quan nào đó yếu thì cơ thể cũng không thể KHOẺ lên được. </a:t>
            </a:r>
          </a:p>
          <a:p>
            <a:pPr marL="285750" indent="-285750" algn="l">
              <a:buFontTx/>
              <a:buChar char="-"/>
            </a:pP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Sản Phẩm Alpha </a:t>
            </a:r>
            <a:r>
              <a:rPr lang="vi-VN" sz="2000" dirty="0" err="1">
                <a:solidFill>
                  <a:schemeClr val="bg2">
                    <a:lumMod val="10000"/>
                  </a:schemeClr>
                </a:solidFill>
              </a:rPr>
              <a:t>Lipid</a:t>
            </a:r>
            <a:r>
              <a:rPr lang="vi-VN" sz="2000" dirty="0">
                <a:solidFill>
                  <a:schemeClr val="bg2">
                    <a:lumMod val="10000"/>
                  </a:schemeClr>
                </a:solidFill>
              </a:rPr>
              <a:t> của chúng ta bổ sung một lúc rất nhiều hệ cơ quan như: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56A0B872-19FC-824B-92EC-61949CEE5543}"/>
              </a:ext>
            </a:extLst>
          </p:cNvPr>
          <p:cNvSpPr txBox="1"/>
          <p:nvPr/>
        </p:nvSpPr>
        <p:spPr>
          <a:xfrm>
            <a:off x="8839098" y="4923729"/>
            <a:ext cx="3114458" cy="163121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vi-VN" sz="2000" dirty="0"/>
              <a:t>Hệ Miễn Dịch</a:t>
            </a:r>
          </a:p>
          <a:p>
            <a:pPr marL="285750" indent="-285750" algn="l">
              <a:buFontTx/>
              <a:buChar char="-"/>
            </a:pPr>
            <a:r>
              <a:rPr lang="vi-VN" sz="2000" dirty="0"/>
              <a:t>Hệ Xương Khớp</a:t>
            </a:r>
          </a:p>
          <a:p>
            <a:pPr marL="285750" indent="-285750" algn="l">
              <a:buFontTx/>
              <a:buChar char="-"/>
            </a:pPr>
            <a:r>
              <a:rPr lang="vi-VN" sz="2000" dirty="0"/>
              <a:t>Hệ Tiêu Hoá</a:t>
            </a:r>
          </a:p>
          <a:p>
            <a:pPr marL="285750" indent="-285750" algn="l">
              <a:buFontTx/>
              <a:buChar char="-"/>
            </a:pPr>
            <a:r>
              <a:rPr lang="vi-VN" sz="2000" dirty="0"/>
              <a:t>Hệ Bài Tiết</a:t>
            </a:r>
          </a:p>
          <a:p>
            <a:pPr marL="285750" indent="-285750" algn="l">
              <a:buFontTx/>
              <a:buChar char="-"/>
            </a:pPr>
            <a:r>
              <a:rPr lang="vi-VN" sz="2000" dirty="0"/>
              <a:t>Cân Bằng Dinh Dưỡng</a:t>
            </a:r>
          </a:p>
        </p:txBody>
      </p:sp>
      <p:sp>
        <p:nvSpPr>
          <p:cNvPr id="12" name="TextBox 43">
            <a:extLst>
              <a:ext uri="{FF2B5EF4-FFF2-40B4-BE49-F238E27FC236}">
                <a16:creationId xmlns:a16="http://schemas.microsoft.com/office/drawing/2014/main" id="{EE508141-F4D8-40C2-A9A2-AC4D7B240659}"/>
              </a:ext>
            </a:extLst>
          </p:cNvPr>
          <p:cNvSpPr txBox="1"/>
          <p:nvPr/>
        </p:nvSpPr>
        <p:spPr>
          <a:xfrm>
            <a:off x="3447104" y="107882"/>
            <a:ext cx="5297792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THÀNH PHẦN </a:t>
            </a:r>
            <a:r>
              <a:rPr lang="en-US" sz="2400" b="1" dirty="0" smtClean="0">
                <a:solidFill>
                  <a:srgbClr val="FF0000"/>
                </a:solidFill>
              </a:rPr>
              <a:t>THỨ 5 </a:t>
            </a:r>
            <a:r>
              <a:rPr lang="vi-VN" sz="2400" b="1" dirty="0" smtClean="0">
                <a:solidFill>
                  <a:srgbClr val="FF0000"/>
                </a:solidFill>
              </a:rPr>
              <a:t>SẢN </a:t>
            </a:r>
            <a:r>
              <a:rPr lang="vi-VN" sz="2400" b="1" dirty="0">
                <a:solidFill>
                  <a:srgbClr val="FF0000"/>
                </a:solidFill>
              </a:rPr>
              <a:t>PHẨM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60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 animBg="1"/>
      <p:bldP spid="8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8B0D74B-BEFF-4794-987C-78719AAE98C7}"/>
              </a:ext>
            </a:extLst>
          </p:cNvPr>
          <p:cNvSpPr txBox="1"/>
          <p:nvPr/>
        </p:nvSpPr>
        <p:spPr>
          <a:xfrm>
            <a:off x="5950850" y="2084940"/>
            <a:ext cx="348878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300 mg </a:t>
            </a:r>
            <a:r>
              <a:rPr lang="en-GB" sz="2400" b="1" dirty="0" err="1">
                <a:solidFill>
                  <a:srgbClr val="002060"/>
                </a:solidFill>
              </a:rPr>
              <a:t>Kháng</a:t>
            </a:r>
            <a:r>
              <a:rPr lang="en-GB" sz="2400" b="1" dirty="0">
                <a:solidFill>
                  <a:srgbClr val="002060"/>
                </a:solidFill>
              </a:rPr>
              <a:t> </a:t>
            </a:r>
            <a:r>
              <a:rPr lang="en-GB" sz="2400" b="1" dirty="0" err="1">
                <a:solidFill>
                  <a:srgbClr val="002060"/>
                </a:solidFill>
              </a:rPr>
              <a:t>thể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7EEAF6-4D43-410F-837B-DBC4E6156911}"/>
              </a:ext>
            </a:extLst>
          </p:cNvPr>
          <p:cNvSpPr txBox="1"/>
          <p:nvPr/>
        </p:nvSpPr>
        <p:spPr>
          <a:xfrm>
            <a:off x="5950850" y="2908184"/>
            <a:ext cx="348878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1,000 mg </a:t>
            </a:r>
            <a:r>
              <a:rPr lang="en-GB" sz="2400" b="1" dirty="0" err="1">
                <a:solidFill>
                  <a:srgbClr val="002060"/>
                </a:solidFill>
              </a:rPr>
              <a:t>Canxi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E1A174-6891-4410-8904-1F58A4F1642F}"/>
              </a:ext>
            </a:extLst>
          </p:cNvPr>
          <p:cNvSpPr txBox="1"/>
          <p:nvPr/>
        </p:nvSpPr>
        <p:spPr>
          <a:xfrm>
            <a:off x="5950850" y="3735642"/>
            <a:ext cx="348878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 </a:t>
            </a:r>
            <a:r>
              <a:rPr lang="en-GB" sz="2400" dirty="0" err="1">
                <a:solidFill>
                  <a:srgbClr val="FF0000"/>
                </a:solidFill>
              </a:rPr>
              <a:t>tỷ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 err="1">
                <a:solidFill>
                  <a:srgbClr val="002060"/>
                </a:solidFill>
              </a:rPr>
              <a:t>Lợi</a:t>
            </a:r>
            <a:r>
              <a:rPr lang="en-GB" sz="2400" b="1" dirty="0">
                <a:solidFill>
                  <a:srgbClr val="002060"/>
                </a:solidFill>
              </a:rPr>
              <a:t> </a:t>
            </a:r>
            <a:r>
              <a:rPr lang="en-GB" sz="2400" b="1" dirty="0" err="1">
                <a:solidFill>
                  <a:srgbClr val="002060"/>
                </a:solidFill>
              </a:rPr>
              <a:t>khuẩn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247F4A-220D-4E4F-B05D-A7F77228AE1E}"/>
              </a:ext>
            </a:extLst>
          </p:cNvPr>
          <p:cNvSpPr txBox="1"/>
          <p:nvPr/>
        </p:nvSpPr>
        <p:spPr>
          <a:xfrm>
            <a:off x="5950850" y="4561006"/>
            <a:ext cx="348878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b="1" dirty="0" err="1">
                <a:solidFill>
                  <a:srgbClr val="FF0000"/>
                </a:solidFill>
              </a:rPr>
              <a:t>Đa</a:t>
            </a: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err="1">
                <a:solidFill>
                  <a:srgbClr val="FF0000"/>
                </a:solidFill>
              </a:rPr>
              <a:t>dạng</a:t>
            </a:r>
            <a:r>
              <a:rPr lang="en-GB" sz="2400" b="1" dirty="0">
                <a:solidFill>
                  <a:srgbClr val="FF0000"/>
                </a:solidFill>
              </a:rPr>
              <a:t> vi </a:t>
            </a:r>
            <a:r>
              <a:rPr lang="en-GB" sz="2400" b="1" dirty="0" err="1">
                <a:solidFill>
                  <a:srgbClr val="FF0000"/>
                </a:solidFill>
              </a:rPr>
              <a:t>chất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694AD49-43F7-4A37-9F7E-EE1F28A9B9AA}"/>
              </a:ext>
            </a:extLst>
          </p:cNvPr>
          <p:cNvSpPr txBox="1"/>
          <p:nvPr/>
        </p:nvSpPr>
        <p:spPr>
          <a:xfrm>
            <a:off x="5950850" y="5374660"/>
            <a:ext cx="348878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</a:rPr>
              <a:t>Công </a:t>
            </a:r>
            <a:r>
              <a:rPr lang="vi-VN" sz="2400" b="1" dirty="0" err="1">
                <a:solidFill>
                  <a:srgbClr val="FF0000"/>
                </a:solidFill>
              </a:rPr>
              <a:t>nghệ</a:t>
            </a:r>
            <a:r>
              <a:rPr lang="vi-VN" sz="2400" b="1" dirty="0">
                <a:solidFill>
                  <a:srgbClr val="FF0000"/>
                </a:solidFill>
              </a:rPr>
              <a:t> </a:t>
            </a:r>
            <a:r>
              <a:rPr lang="vi-VN" sz="2400" b="1" dirty="0" err="1">
                <a:solidFill>
                  <a:srgbClr val="FF0000"/>
                </a:solidFill>
              </a:rPr>
              <a:t>độc</a:t>
            </a:r>
            <a:r>
              <a:rPr lang="vi-VN" sz="2400" b="1" dirty="0">
                <a:solidFill>
                  <a:srgbClr val="FF0000"/>
                </a:solidFill>
              </a:rPr>
              <a:t> </a:t>
            </a:r>
            <a:r>
              <a:rPr lang="vi-VN" sz="2400" b="1" dirty="0" err="1">
                <a:solidFill>
                  <a:srgbClr val="FF0000"/>
                </a:solidFill>
              </a:rPr>
              <a:t>quyền</a:t>
            </a:r>
            <a:endParaRPr lang="en-GB" sz="2400" b="1" dirty="0">
              <a:solidFill>
                <a:srgbClr val="00206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248CCA6-E2DC-4CC1-8DEC-3CF1D718AB87}"/>
              </a:ext>
            </a:extLst>
          </p:cNvPr>
          <p:cNvCxnSpPr/>
          <p:nvPr/>
        </p:nvCxnSpPr>
        <p:spPr>
          <a:xfrm>
            <a:off x="9511789" y="2360872"/>
            <a:ext cx="5345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16F6FF07-6E1C-471C-9B81-70BFAF3A5E8F}"/>
              </a:ext>
            </a:extLst>
          </p:cNvPr>
          <p:cNvSpPr/>
          <p:nvPr/>
        </p:nvSpPr>
        <p:spPr>
          <a:xfrm>
            <a:off x="10233085" y="2130039"/>
            <a:ext cx="1414969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FFFF00"/>
                </a:solidFill>
              </a:rPr>
              <a:t>600k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6B9DFC7-9C78-4A3D-8266-E5A820F6DB27}"/>
              </a:ext>
            </a:extLst>
          </p:cNvPr>
          <p:cNvCxnSpPr/>
          <p:nvPr/>
        </p:nvCxnSpPr>
        <p:spPr>
          <a:xfrm>
            <a:off x="9511788" y="3152543"/>
            <a:ext cx="5345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9155F610-6E4B-4C72-A5BE-29CC65AEA7B5}"/>
              </a:ext>
            </a:extLst>
          </p:cNvPr>
          <p:cNvSpPr/>
          <p:nvPr/>
        </p:nvSpPr>
        <p:spPr>
          <a:xfrm>
            <a:off x="10276744" y="2967335"/>
            <a:ext cx="1357230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FFFF00"/>
                </a:solidFill>
              </a:rPr>
              <a:t>100k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AB283714-A6A0-4DB5-B92D-0012015A02DC}"/>
              </a:ext>
            </a:extLst>
          </p:cNvPr>
          <p:cNvCxnSpPr/>
          <p:nvPr/>
        </p:nvCxnSpPr>
        <p:spPr>
          <a:xfrm>
            <a:off x="9511786" y="5516315"/>
            <a:ext cx="5345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2E4F0018-543E-4248-B374-E3FF98653E1C}"/>
              </a:ext>
            </a:extLst>
          </p:cNvPr>
          <p:cNvSpPr/>
          <p:nvPr/>
        </p:nvSpPr>
        <p:spPr>
          <a:xfrm>
            <a:off x="10276744" y="3822755"/>
            <a:ext cx="1357230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FF00"/>
                </a:solidFill>
              </a:rPr>
              <a:t>100k</a:t>
            </a:r>
            <a:endParaRPr lang="en-GB" sz="2400" dirty="0">
              <a:solidFill>
                <a:srgbClr val="FFFF00"/>
              </a:solidFill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5773852-1634-45F3-8D61-D1F9E4B88D7D}"/>
              </a:ext>
            </a:extLst>
          </p:cNvPr>
          <p:cNvCxnSpPr/>
          <p:nvPr/>
        </p:nvCxnSpPr>
        <p:spPr>
          <a:xfrm>
            <a:off x="9511787" y="3966475"/>
            <a:ext cx="5345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C427761E-AE08-4454-A9EF-6317F22E19BF}"/>
              </a:ext>
            </a:extLst>
          </p:cNvPr>
          <p:cNvSpPr/>
          <p:nvPr/>
        </p:nvSpPr>
        <p:spPr>
          <a:xfrm>
            <a:off x="10233084" y="4641455"/>
            <a:ext cx="1414970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200k</a:t>
            </a:r>
            <a:endParaRPr lang="en-GB" sz="2400" dirty="0">
              <a:solidFill>
                <a:srgbClr val="FFFF00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E32A53-8F92-4653-83AF-CE13EA06C501}"/>
              </a:ext>
            </a:extLst>
          </p:cNvPr>
          <p:cNvCxnSpPr/>
          <p:nvPr/>
        </p:nvCxnSpPr>
        <p:spPr>
          <a:xfrm>
            <a:off x="9526001" y="4861491"/>
            <a:ext cx="5345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715C9D94-1194-48E4-A08F-D04F1420C369}"/>
              </a:ext>
            </a:extLst>
          </p:cNvPr>
          <p:cNvSpPr/>
          <p:nvPr/>
        </p:nvSpPr>
        <p:spPr>
          <a:xfrm>
            <a:off x="10233084" y="5300866"/>
            <a:ext cx="1339904" cy="4931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FF00"/>
                </a:solidFill>
              </a:rPr>
              <a:t>98%</a:t>
            </a:r>
            <a:endParaRPr lang="en-GB" sz="2400" dirty="0">
              <a:solidFill>
                <a:srgbClr val="FFFF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C41F490-5F56-4F2F-8462-A6FEF60E96B6}"/>
              </a:ext>
            </a:extLst>
          </p:cNvPr>
          <p:cNvSpPr txBox="1"/>
          <p:nvPr/>
        </p:nvSpPr>
        <p:spPr>
          <a:xfrm>
            <a:off x="1304471" y="1306056"/>
            <a:ext cx="2142633" cy="40011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70C0"/>
                </a:solidFill>
              </a:rPr>
              <a:t>1,</a:t>
            </a:r>
            <a:r>
              <a:rPr lang="vi-VN" sz="2000" b="1" dirty="0">
                <a:solidFill>
                  <a:srgbClr val="0070C0"/>
                </a:solidFill>
              </a:rPr>
              <a:t>320</a:t>
            </a:r>
            <a:r>
              <a:rPr lang="en-GB" sz="2000" b="1" dirty="0">
                <a:solidFill>
                  <a:srgbClr val="0070C0"/>
                </a:solidFill>
              </a:rPr>
              <a:t>,000 VNĐ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E9161B-889D-44FB-ADAA-108744866E22}"/>
              </a:ext>
            </a:extLst>
          </p:cNvPr>
          <p:cNvSpPr txBox="1"/>
          <p:nvPr/>
        </p:nvSpPr>
        <p:spPr>
          <a:xfrm>
            <a:off x="1304471" y="1819162"/>
            <a:ext cx="2142633" cy="400110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000" b="1" dirty="0" err="1">
                <a:solidFill>
                  <a:srgbClr val="FF0000"/>
                </a:solidFill>
              </a:rPr>
              <a:t>Sử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dụng</a:t>
            </a:r>
            <a:r>
              <a:rPr lang="en-GB" sz="2000" b="1" dirty="0">
                <a:solidFill>
                  <a:srgbClr val="FF0000"/>
                </a:solidFill>
              </a:rPr>
              <a:t> 28 </a:t>
            </a:r>
            <a:r>
              <a:rPr lang="en-GB" sz="2000" b="1" dirty="0" err="1">
                <a:solidFill>
                  <a:srgbClr val="FF0000"/>
                </a:solidFill>
              </a:rPr>
              <a:t>lần</a:t>
            </a:r>
            <a:endParaRPr lang="en-GB" sz="2000" b="1" dirty="0">
              <a:solidFill>
                <a:srgbClr val="002060"/>
              </a:solidFill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3B5EBA5-1D2A-4711-90A2-BD9D2EDEB0A4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4302743" y="2315773"/>
            <a:ext cx="1648107" cy="1796614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7A5C58C-0BEF-497E-AE48-9343A6010470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302743" y="3139017"/>
            <a:ext cx="1648107" cy="983100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614E313-2807-42BD-B3B5-6F35D9C22DB4}"/>
              </a:ext>
            </a:extLst>
          </p:cNvPr>
          <p:cNvCxnSpPr>
            <a:cxnSpLocks/>
            <a:endCxn id="23" idx="1"/>
          </p:cNvCxnSpPr>
          <p:nvPr/>
        </p:nvCxnSpPr>
        <p:spPr>
          <a:xfrm flipV="1">
            <a:off x="4279815" y="3966475"/>
            <a:ext cx="1671035" cy="174226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9AC70D1-6C87-4964-B48E-A8871DD908B0}"/>
              </a:ext>
            </a:extLst>
          </p:cNvPr>
          <p:cNvCxnSpPr>
            <a:cxnSpLocks/>
            <a:endCxn id="24" idx="1"/>
          </p:cNvCxnSpPr>
          <p:nvPr/>
        </p:nvCxnSpPr>
        <p:spPr>
          <a:xfrm>
            <a:off x="4291778" y="4153860"/>
            <a:ext cx="1659072" cy="637979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BA4A2F69-3B48-45A6-A0C0-E50137032373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4290866" y="4136563"/>
            <a:ext cx="1659984" cy="1468930"/>
          </a:xfrm>
          <a:prstGeom prst="straightConnector1">
            <a:avLst/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" name="Hình ảnh 7" descr="Ảnh có chứa văn bản&#10;&#10;Mô tả được tạo tự động">
            <a:extLst>
              <a:ext uri="{FF2B5EF4-FFF2-40B4-BE49-F238E27FC236}">
                <a16:creationId xmlns:a16="http://schemas.microsoft.com/office/drawing/2014/main" id="{0D4D0A48-9262-4C34-9AEA-3FEB157C5F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482" t="38745" r="31493" b="12361"/>
          <a:stretch/>
        </p:blipFill>
        <p:spPr>
          <a:xfrm>
            <a:off x="733571" y="2433406"/>
            <a:ext cx="3569172" cy="3360637"/>
          </a:xfrm>
          <a:prstGeom prst="rect">
            <a:avLst/>
          </a:prstGeom>
        </p:spPr>
      </p:pic>
      <p:sp>
        <p:nvSpPr>
          <p:cNvPr id="52" name="TextBox 43">
            <a:extLst>
              <a:ext uri="{FF2B5EF4-FFF2-40B4-BE49-F238E27FC236}">
                <a16:creationId xmlns:a16="http://schemas.microsoft.com/office/drawing/2014/main" id="{0BC68B2E-37D6-4666-80CC-9F326427CEBA}"/>
              </a:ext>
            </a:extLst>
          </p:cNvPr>
          <p:cNvSpPr txBox="1"/>
          <p:nvPr/>
        </p:nvSpPr>
        <p:spPr>
          <a:xfrm>
            <a:off x="1484416" y="121922"/>
            <a:ext cx="7260480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TỔNG HỢP 5 </a:t>
            </a:r>
            <a:r>
              <a:rPr lang="vi-VN" sz="2400" b="1" dirty="0" smtClean="0">
                <a:solidFill>
                  <a:srgbClr val="FF0000"/>
                </a:solidFill>
              </a:rPr>
              <a:t>THÀNH </a:t>
            </a:r>
            <a:r>
              <a:rPr lang="vi-VN" sz="2400" b="1" dirty="0">
                <a:solidFill>
                  <a:srgbClr val="FF0000"/>
                </a:solidFill>
              </a:rPr>
              <a:t>PHẦN TRONG LY ALPHA</a:t>
            </a:r>
            <a:endParaRPr lang="en-GB" sz="2400" b="1" dirty="0">
              <a:solidFill>
                <a:srgbClr val="002060"/>
              </a:solidFill>
            </a:endParaRPr>
          </a:p>
        </p:txBody>
      </p:sp>
      <p:sp>
        <p:nvSpPr>
          <p:cNvPr id="53" name="Hộp Văn bản 52">
            <a:extLst>
              <a:ext uri="{FF2B5EF4-FFF2-40B4-BE49-F238E27FC236}">
                <a16:creationId xmlns:a16="http://schemas.microsoft.com/office/drawing/2014/main" id="{73E4962A-CBA1-45D4-8CDF-32C8B0DDD7BE}"/>
              </a:ext>
            </a:extLst>
          </p:cNvPr>
          <p:cNvSpPr txBox="1"/>
          <p:nvPr/>
        </p:nvSpPr>
        <p:spPr>
          <a:xfrm>
            <a:off x="194210" y="776950"/>
            <a:ext cx="325289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</a:rPr>
              <a:t>ALPHA LIPID</a:t>
            </a:r>
            <a:r>
              <a:rPr lang="en-GB" sz="1800" dirty="0">
                <a:solidFill>
                  <a:srgbClr val="FF0000"/>
                </a:solidFill>
                <a:sym typeface="Symbol" panose="05050102010706020507" pitchFamily="18" charset="2"/>
              </a:rPr>
              <a:t></a:t>
            </a:r>
            <a:r>
              <a:rPr lang="en-GB" sz="1800" dirty="0">
                <a:solidFill>
                  <a:srgbClr val="FF0000"/>
                </a:solidFill>
              </a:rPr>
              <a:t> </a:t>
            </a:r>
            <a:r>
              <a:rPr lang="en-GB" sz="1800" dirty="0">
                <a:solidFill>
                  <a:srgbClr val="002060"/>
                </a:solidFill>
              </a:rPr>
              <a:t>LIFE LINE</a:t>
            </a:r>
          </a:p>
        </p:txBody>
      </p:sp>
      <p:sp>
        <p:nvSpPr>
          <p:cNvPr id="55" name="TextBox 46">
            <a:extLst>
              <a:ext uri="{FF2B5EF4-FFF2-40B4-BE49-F238E27FC236}">
                <a16:creationId xmlns:a16="http://schemas.microsoft.com/office/drawing/2014/main" id="{957E2613-E3AB-46FE-B390-7E05855C4607}"/>
              </a:ext>
            </a:extLst>
          </p:cNvPr>
          <p:cNvSpPr txBox="1"/>
          <p:nvPr/>
        </p:nvSpPr>
        <p:spPr>
          <a:xfrm>
            <a:off x="1203985" y="3038648"/>
            <a:ext cx="2142633" cy="4001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2000" b="1" dirty="0">
                <a:solidFill>
                  <a:srgbClr val="FF0000"/>
                </a:solidFill>
              </a:rPr>
              <a:t>47.000 </a:t>
            </a:r>
            <a:r>
              <a:rPr lang="vi-VN" sz="2000" b="1" dirty="0" err="1">
                <a:solidFill>
                  <a:srgbClr val="FF0000"/>
                </a:solidFill>
              </a:rPr>
              <a:t>vnđ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28" name="TextBox 43">
            <a:extLst>
              <a:ext uri="{FF2B5EF4-FFF2-40B4-BE49-F238E27FC236}">
                <a16:creationId xmlns:a16="http://schemas.microsoft.com/office/drawing/2014/main" id="{0BC68B2E-37D6-4666-80CC-9F326427CEBA}"/>
              </a:ext>
            </a:extLst>
          </p:cNvPr>
          <p:cNvSpPr txBox="1"/>
          <p:nvPr/>
        </p:nvSpPr>
        <p:spPr>
          <a:xfrm>
            <a:off x="9439638" y="1357497"/>
            <a:ext cx="2903942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FF0000"/>
                </a:solidFill>
              </a:rPr>
              <a:t>Giá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thị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trường</a:t>
            </a:r>
            <a:r>
              <a:rPr lang="en-US" sz="2000" b="1" dirty="0" smtClean="0">
                <a:solidFill>
                  <a:srgbClr val="FF0000"/>
                </a:solidFill>
              </a:rPr>
              <a:t> 1 </a:t>
            </a:r>
            <a:r>
              <a:rPr lang="en-US" sz="2000" b="1" dirty="0" err="1" smtClean="0">
                <a:solidFill>
                  <a:srgbClr val="FF0000"/>
                </a:solidFill>
              </a:rPr>
              <a:t>triệu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29" name="TextBox 43">
            <a:extLst>
              <a:ext uri="{FF2B5EF4-FFF2-40B4-BE49-F238E27FC236}">
                <a16:creationId xmlns:a16="http://schemas.microsoft.com/office/drawing/2014/main" id="{0BC68B2E-37D6-4666-80CC-9F326427CEBA}"/>
              </a:ext>
            </a:extLst>
          </p:cNvPr>
          <p:cNvSpPr txBox="1"/>
          <p:nvPr/>
        </p:nvSpPr>
        <p:spPr>
          <a:xfrm>
            <a:off x="5486400" y="1368145"/>
            <a:ext cx="380010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1 </a:t>
            </a:r>
            <a:r>
              <a:rPr lang="en-US" sz="2400" b="1" dirty="0" err="1" smtClean="0">
                <a:solidFill>
                  <a:srgbClr val="FF0000"/>
                </a:solidFill>
              </a:rPr>
              <a:t>ly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 1,5 </a:t>
            </a:r>
            <a:r>
              <a:rPr lang="en-US" sz="24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muỗng</a:t>
            </a:r>
            <a:r>
              <a:rPr lang="en-US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= 47k</a:t>
            </a:r>
            <a:endParaRPr lang="en-GB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47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endSnd/>
        </p:sndAc>
      </p:transition>
    </mc:Choice>
    <mc:Fallback xmlns="">
      <p:transition spd="slow"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1" grpId="0" animBg="1"/>
      <p:bldP spid="23" grpId="0" animBg="1"/>
      <p:bldP spid="24" grpId="0" animBg="1"/>
      <p:bldP spid="26" grpId="0" animBg="1"/>
      <p:bldP spid="13" grpId="0" animBg="1"/>
      <p:bldP spid="31" grpId="0" animBg="1"/>
      <p:bldP spid="34" grpId="0" animBg="1"/>
      <p:bldP spid="40" grpId="0" animBg="1"/>
      <p:bldP spid="42" grpId="0" animBg="1"/>
      <p:bldP spid="46" grpId="0" animBg="1"/>
      <p:bldP spid="47" grpId="0" animBg="1"/>
      <p:bldP spid="52" grpId="0" animBg="1"/>
      <p:bldP spid="53" grpId="0" animBg="1"/>
      <p:bldP spid="55" grpId="0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3B1BD3-5F69-4CFF-9684-659144E93AAD}"/>
              </a:ext>
            </a:extLst>
          </p:cNvPr>
          <p:cNvSpPr txBox="1"/>
          <p:nvPr/>
        </p:nvSpPr>
        <p:spPr>
          <a:xfrm>
            <a:off x="4375052" y="4143492"/>
            <a:ext cx="3319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>
                <a:solidFill>
                  <a:srgbClr val="FF0000"/>
                </a:solidFill>
                <a:latin typeface="Brush Script MT" panose="03060802040406070304" pitchFamily="66" charset="0"/>
              </a:rPr>
              <a:t>THANK YOU!!!</a:t>
            </a:r>
          </a:p>
        </p:txBody>
      </p:sp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27B9E4F3-C5BB-4D36-984A-C15007BFF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9582CFCA-D896-4901-9FCB-427686036952}"/>
              </a:ext>
            </a:extLst>
          </p:cNvPr>
          <p:cNvSpPr txBox="1"/>
          <p:nvPr/>
        </p:nvSpPr>
        <p:spPr>
          <a:xfrm>
            <a:off x="1" y="3604883"/>
            <a:ext cx="4375052" cy="107721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FF00"/>
                </a:solidFill>
              </a:rPr>
              <a:t>CHÚC CẢ NHÀ NHIỀU SỨC KHỎE.</a:t>
            </a:r>
          </a:p>
        </p:txBody>
      </p:sp>
    </p:spTree>
    <p:extLst>
      <p:ext uri="{BB962C8B-B14F-4D97-AF65-F5344CB8AC3E}">
        <p14:creationId xmlns:p14="http://schemas.microsoft.com/office/powerpoint/2010/main" val="273614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713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Brush Script MT</vt:lpstr>
      <vt:lpstr>Century Gothic</vt:lpstr>
      <vt:lpstr>Symbol</vt:lpstr>
      <vt:lpstr>Tahoma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Sang Nguyễn</dc:creator>
  <cp:lastModifiedBy>Admin</cp:lastModifiedBy>
  <cp:revision>20</cp:revision>
  <dcterms:created xsi:type="dcterms:W3CDTF">2021-06-05T11:21:46Z</dcterms:created>
  <dcterms:modified xsi:type="dcterms:W3CDTF">2021-11-06T13:10:01Z</dcterms:modified>
</cp:coreProperties>
</file>