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65" r:id="rId2"/>
    <p:sldId id="257" r:id="rId3"/>
    <p:sldId id="260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24BB"/>
    <a:srgbClr val="A52EDA"/>
    <a:srgbClr val="FEEBDA"/>
    <a:srgbClr val="EBF2DF"/>
    <a:srgbClr val="DCEEF4"/>
    <a:srgbClr val="F2F2F2"/>
    <a:srgbClr val="EFECE1"/>
    <a:srgbClr val="DDD9C3"/>
    <a:srgbClr val="F2D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8" autoAdjust="0"/>
    <p:restoredTop sz="94826" autoAdjust="0"/>
  </p:normalViewPr>
  <p:slideViewPr>
    <p:cSldViewPr snapToGrid="0" showGuides="1">
      <p:cViewPr varScale="1">
        <p:scale>
          <a:sx n="70" d="100"/>
          <a:sy n="70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28T04:41:30.72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28T04:41:47.010"/>
    </inkml:context>
    <inkml:brush xml:id="br0">
      <inkml:brushProperty name="width" value="0.05" units="cm"/>
      <inkml:brushProperty name="height" value="0.05" units="cm"/>
      <inkml:brushProperty name="color" value="#CC0066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28T04:42:17.840"/>
    </inkml:context>
    <inkml:brush xml:id="br0">
      <inkml:brushProperty name="width" value="0.05" units="cm"/>
      <inkml:brushProperty name="height" value="0.05" units="cm"/>
      <inkml:brushProperty name="color" value="#CC0066"/>
      <inkml:brushProperty name="ignorePressure" value="1"/>
    </inkml:brush>
  </inkml:definitions>
  <inkml:trace contextRef="#ctx0" brushRef="#br0">1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28T04:43:14.052"/>
    </inkml:context>
    <inkml:brush xml:id="br0">
      <inkml:brushProperty name="width" value="0.05" units="cm"/>
      <inkml:brushProperty name="height" value="0.05" units="cm"/>
      <inkml:brushProperty name="color" value="#CC0066"/>
      <inkml:brushProperty name="ignorePressure" value="1"/>
    </inkml:brush>
  </inkml:definitions>
  <inkml:trace contextRef="#ctx0" brushRef="#br0">1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28T04:43:15.985"/>
    </inkml:context>
    <inkml:brush xml:id="br0">
      <inkml:brushProperty name="width" value="0.05" units="cm"/>
      <inkml:brushProperty name="height" value="0.05" units="cm"/>
      <inkml:brushProperty name="color" value="#CC0066"/>
      <inkml:brushProperty name="ignorePressure" value="1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28T04:43:28.819"/>
    </inkml:context>
    <inkml:brush xml:id="br0">
      <inkml:brushProperty name="width" value="0.05" units="cm"/>
      <inkml:brushProperty name="height" value="0.05" units="cm"/>
      <inkml:brushProperty name="color" value="#CC0066"/>
      <inkml:brushProperty name="ignorePressure" value="1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9093C-3533-4B75-AA7E-766606178906}" type="datetimeFigureOut">
              <a:rPr lang="en-US" smtClean="0"/>
              <a:t>27/11/2021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CBC99-A1F3-484C-9B9E-E4C9785D2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96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CBC99-A1F3-484C-9B9E-E4C9785D2B4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0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FD0051-A247-4B10-93B5-5FB0E4D87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B15ED9-1DAB-42C4-8A18-5C9B2174E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A3A98D-AA2E-449F-8AA9-B94902A6F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E994E5E-EE06-47DE-BF22-6A9BFBFB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1FE8D3-63A0-4567-8AF1-E52A00C6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3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737006-7C7E-4898-801F-C6AD458D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D377039-4D46-4BCC-9560-5E99CAE76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391B67-CC9B-4754-926B-84CCC145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234644-C716-43E6-A598-EAF49CDAD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E8D4EB-D396-4CF8-8DCB-E115BCEA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92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20B08A0-FC20-4F0D-9C13-6E6B74AD2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9A7E9F6-91BA-43DF-A986-018C83A31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582C6F-4111-448A-B790-2F1A42174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C34173-76DF-47E1-8C5F-DE352DD0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2CB9F7-F99A-4B53-B091-4E5E62A0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BFB62A-0A6B-4C3F-A688-DBAC871FB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8DAFE5-9292-4373-83DF-03F556BE1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4249CA-8CEC-4AB6-A7EC-D1601E0C8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1E2C19-74F5-42E9-9C28-1A5CE6056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973B1C-A0B0-4890-9C40-A05370DF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0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107930-299B-40E1-A687-CB7B787B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C358246-97CF-452D-BFE9-91E839E2B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8352E1-8079-4CE0-A22F-5CDFCAF4E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752ECC-C738-40BF-B87B-6A43951C1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1A1826-F5B0-45F2-A7AB-33C4D287E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21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87A0FA-D0E9-421C-86CA-1027A3AEE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79D8DC-17E7-4F39-8246-90E4A17E4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147DF36-2334-4B7F-9F33-4B77A3C6E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3BA71C2-82C5-44CB-96A7-EDE8F930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3B4BE2-2483-4AFD-805E-6CAA0035C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51C7469-4C8C-4835-BA74-C4DB3618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78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BF294-1A7A-4B2C-8AFD-46858527A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901670F-4455-4679-AE73-4810402B5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B2EA865-F280-48AE-A9B4-CCE712172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DB441F4-AF97-43D2-9BE5-BD3A0A66C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F7782B4-1D7E-4CF7-A92A-EFFED5D99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DF0F50E-7016-4A40-B2FE-DBEC1958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AF60670-38E9-46E8-A1CD-7CB0D268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51528FA-3076-4007-9CAE-432AD41CF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6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977961-45A0-43B9-BB28-80E068A39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73502B4-5BA8-4AA2-ACA9-9CD732CB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E4B0D78-6E70-4A28-8439-5FB6157E3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E1E8967-9A7B-4019-85F8-98C80EC4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41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6AF822A-073D-4A94-BF5D-7BA36CD47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A7629E4-8A20-4FC3-AB47-61EA2D4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F3B1FE3-69DA-4C79-A019-9F81D204F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06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BB706E-D3D0-482B-842F-AC637A5E8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F5C15D-7E42-4C68-89C5-FA0BD237F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37634B2-0596-4150-B487-725645BF4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364B67-FB83-4474-ADD0-332DD4ECD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8D8B4D-619F-4915-9732-93DEB770F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2DD6E24-E268-4941-8AA6-DDE06020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9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C3DDEB-1364-4289-B5E1-A0F6C4666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B6EFA3A-FC68-4E30-81A6-7ADD089A5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4CF378F-1F33-4209-BEBF-1BAE2B90C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2768258-104D-4801-990B-7D9CD6CA4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4E091B2-92F4-40F8-8B71-091ADAC05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28BBDFC-95FB-4D21-A7C1-7D4ECE77A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5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9B74E7C-97C1-407C-95E2-20CF9323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6EA1E0C-347F-4001-B96D-6FDC3B488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B1D5C1-63A5-4249-8BE8-9AEE7FB57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33F5E-621D-4EAA-9BCC-36146B307C30}" type="datetimeFigureOut">
              <a:rPr lang="en-US" smtClean="0"/>
              <a:t>27/11/2021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651ED8-4224-4B43-951E-6D464ADFC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EA5D8A-1E3A-4CD2-9ADB-C19AFBFDF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9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7" Type="http://schemas.openxmlformats.org/officeDocument/2006/relationships/customXml" Target="../ink/ink3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customXml" Target="../ink/ink2.xml"/><Relationship Id="rId10" Type="http://schemas.openxmlformats.org/officeDocument/2006/relationships/customXml" Target="../ink/ink6.xml"/><Relationship Id="rId4" Type="http://schemas.openxmlformats.org/officeDocument/2006/relationships/image" Target="../media/image18.png"/><Relationship Id="rId9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7514" y="609600"/>
            <a:ext cx="2705686" cy="163121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Điều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kiện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mở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thẻ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Trên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18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tuổi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ảnh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3x4,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CMND </a:t>
            </a:r>
            <a:r>
              <a:rPr lang="en-US" sz="1400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gốc</a:t>
            </a:r>
            <a:r>
              <a:rPr lang="en-US" sz="14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1400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mặt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Số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điện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thoại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Email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TK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ngân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hàng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+ chi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nhánh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gười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bảo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trợ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Phí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tài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liệu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</a:t>
            </a:r>
            <a:r>
              <a:rPr lang="en-US" sz="14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290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.000đ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68886" y="561152"/>
            <a:ext cx="2275113" cy="1200329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loại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hoa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hồng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HH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trực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tiếp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HH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xuất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sắc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HH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phát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triển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hệ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thống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10832" y="1984859"/>
            <a:ext cx="63331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16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sản</a:t>
            </a:r>
            <a:r>
              <a:rPr lang="en-US" sz="16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16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Alpha lipid </a:t>
            </a:r>
            <a:r>
              <a:rPr lang="en-US" sz="16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16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16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16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16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16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1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lon</a:t>
            </a:r>
            <a:r>
              <a:rPr lang="en-US" sz="1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Alpha = </a:t>
            </a:r>
            <a:r>
              <a:rPr lang="en-US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970 PV</a:t>
            </a:r>
            <a:endParaRPr lang="en-US" sz="1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 PV =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700đ,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1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lon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= 970 x 700 = </a:t>
            </a:r>
            <a:r>
              <a:rPr lang="en-US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679.000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đ,(679.000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là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cơ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sở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tính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hoa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hồng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" y="762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latin typeface="Times" pitchFamily="2" charset="0"/>
                <a:cs typeface="Arial" panose="020B0604020202020204" pitchFamily="34" charset="0"/>
              </a:rPr>
              <a:t>C</a:t>
            </a:r>
            <a:r>
              <a:rPr lang="vi-VN" sz="24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latin typeface="Times" pitchFamily="2" charset="0"/>
                <a:cs typeface="Arial" panose="020B0604020202020204" pitchFamily="34" charset="0"/>
              </a:rPr>
              <a:t>HÍNH SÁCH TRẢ THƯỞNG CỦA </a:t>
            </a:r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latin typeface="Times" pitchFamily="2" charset="0"/>
                <a:cs typeface="Arial" panose="020B0604020202020204" pitchFamily="34" charset="0"/>
              </a:rPr>
              <a:t> NEW IMAGE</a:t>
            </a:r>
            <a:endParaRPr lang="vi-VN" sz="2400" b="1" dirty="0">
              <a:ln>
                <a:solidFill>
                  <a:srgbClr val="C00000"/>
                </a:solidFill>
              </a:ln>
              <a:solidFill>
                <a:srgbClr val="C00000"/>
              </a:solidFill>
              <a:latin typeface="Times" pitchFamily="2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67259" y="889744"/>
            <a:ext cx="38852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Trở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phối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lẻ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khách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  1.584.000đ</a:t>
            </a:r>
          </a:p>
          <a:p>
            <a:pPr marL="285750" indent="-285750">
              <a:buFontTx/>
              <a:buChar char="-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phối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                1.320.000đ</a:t>
            </a:r>
          </a:p>
          <a:p>
            <a:pPr marL="285750" indent="-285750">
              <a:buFontTx/>
              <a:buChar char="-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hồng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lẻ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                      264.000đ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66625" y="2502011"/>
            <a:ext cx="9149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hồng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Doanh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dồn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gian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ko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hạ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%,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ko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hạ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cấp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bậc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9" name="Table 4">
            <a:extLst>
              <a:ext uri="{FF2B5EF4-FFF2-40B4-BE49-F238E27FC236}">
                <a16:creationId xmlns:a16="http://schemas.microsoft.com/office/drawing/2014/main" xmlns="" id="{35BBA102-EFBD-0745-8E90-CACAEBEC61BF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9107" y="2856596"/>
          <a:ext cx="8963814" cy="4389120"/>
        </p:xfrm>
        <a:graphic>
          <a:graphicData uri="http://schemas.openxmlformats.org/drawingml/2006/table">
            <a:tbl>
              <a:tblPr firstRow="1" bandRow="1"/>
              <a:tblGrid>
                <a:gridCol w="983269">
                  <a:extLst>
                    <a:ext uri="{9D8B030D-6E8A-4147-A177-3AD203B41FA5}">
                      <a16:colId xmlns:a16="http://schemas.microsoft.com/office/drawing/2014/main" xmlns="" val="3893567928"/>
                    </a:ext>
                  </a:extLst>
                </a:gridCol>
                <a:gridCol w="1443486">
                  <a:extLst>
                    <a:ext uri="{9D8B030D-6E8A-4147-A177-3AD203B41FA5}">
                      <a16:colId xmlns:a16="http://schemas.microsoft.com/office/drawing/2014/main" xmlns="" val="3076129121"/>
                    </a:ext>
                  </a:extLst>
                </a:gridCol>
                <a:gridCol w="1623076">
                  <a:extLst>
                    <a:ext uri="{9D8B030D-6E8A-4147-A177-3AD203B41FA5}">
                      <a16:colId xmlns:a16="http://schemas.microsoft.com/office/drawing/2014/main" xmlns="" val="1673074484"/>
                    </a:ext>
                  </a:extLst>
                </a:gridCol>
                <a:gridCol w="1576367">
                  <a:extLst>
                    <a:ext uri="{9D8B030D-6E8A-4147-A177-3AD203B41FA5}">
                      <a16:colId xmlns:a16="http://schemas.microsoft.com/office/drawing/2014/main" xmlns="" val="625828340"/>
                    </a:ext>
                  </a:extLst>
                </a:gridCol>
                <a:gridCol w="1482954">
                  <a:extLst>
                    <a:ext uri="{9D8B030D-6E8A-4147-A177-3AD203B41FA5}">
                      <a16:colId xmlns:a16="http://schemas.microsoft.com/office/drawing/2014/main" xmlns="" val="3601554412"/>
                    </a:ext>
                  </a:extLst>
                </a:gridCol>
                <a:gridCol w="1854662">
                  <a:extLst>
                    <a:ext uri="{9D8B030D-6E8A-4147-A177-3AD203B41FA5}">
                      <a16:colId xmlns:a16="http://schemas.microsoft.com/office/drawing/2014/main" xmlns="" val="41334370"/>
                    </a:ext>
                  </a:extLst>
                </a:gridCol>
              </a:tblGrid>
              <a:tr h="8884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Hội</a:t>
                      </a:r>
                    </a:p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viên</a:t>
                      </a:r>
                      <a:endParaRPr lang="x-none" sz="1500" dirty="0"/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Hội</a:t>
                      </a:r>
                    </a:p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viên</a:t>
                      </a:r>
                      <a:endParaRPr lang="x-none" sz="1500" dirty="0"/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US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US" sz="1500" dirty="0" err="1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Hội</a:t>
                      </a:r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500" dirty="0" err="1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viên</a:t>
                      </a:r>
                      <a:endParaRPr lang="en-US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US" sz="1500" dirty="0" err="1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Cấp</a:t>
                      </a:r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1</a:t>
                      </a:r>
                      <a:endParaRPr lang="x-none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x-none" sz="15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US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US" sz="1500" dirty="0" err="1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Hội</a:t>
                      </a:r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500" dirty="0" err="1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viên</a:t>
                      </a:r>
                      <a:endParaRPr lang="en-US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US" sz="1500" dirty="0" err="1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Cấp</a:t>
                      </a:r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2</a:t>
                      </a:r>
                      <a:endParaRPr lang="x-none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x-none" sz="15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US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Trưởng </a:t>
                      </a:r>
                    </a:p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phòng</a:t>
                      </a:r>
                    </a:p>
                    <a:p>
                      <a:pPr algn="ctr"/>
                      <a:endParaRPr lang="x-none" sz="15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US" sz="1500" dirty="0" smtClean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Giám</a:t>
                      </a:r>
                    </a:p>
                    <a:p>
                      <a:pPr algn="ctr"/>
                      <a:r>
                        <a:rPr lang="x-none" sz="15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đốc</a:t>
                      </a:r>
                    </a:p>
                    <a:p>
                      <a:pPr algn="ctr"/>
                      <a:endParaRPr lang="x-none" sz="15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62843522"/>
                  </a:ext>
                </a:extLst>
              </a:tr>
              <a:tr h="8076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Số lon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0 -&gt; 5 lon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6 -&gt; </a:t>
                      </a:r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31 </a:t>
                      </a: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 lon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3</a:t>
                      </a:r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2</a:t>
                      </a: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 -&gt; 6</a:t>
                      </a:r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2 </a:t>
                      </a: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lon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63 lon 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trở lên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Có 2 F1 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là T</a:t>
                      </a:r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.</a:t>
                      </a:r>
                      <a:r>
                        <a:rPr lang="en-US" sz="1800" dirty="0" err="1" smtClean="0">
                          <a:latin typeface="Georgia" panose="02040502050405020303" pitchFamily="18" charset="0"/>
                        </a:rPr>
                        <a:t>Phòng</a:t>
                      </a:r>
                      <a:endParaRPr lang="x-none" sz="1800" dirty="0" smtClean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9412898"/>
                  </a:ext>
                </a:extLst>
              </a:tr>
              <a:tr h="8076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PV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0 -&gt; </a:t>
                      </a:r>
                    </a:p>
                    <a:p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5000PV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5.001 -&gt; 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30.000 PV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30.001 -&gt; 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60.000 PV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60.001 PV 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trở lên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7933150"/>
                  </a:ext>
                </a:extLst>
              </a:tr>
              <a:tr h="5653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Hoa hồng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0</a:t>
                      </a: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%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10%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1</a:t>
                      </a: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5</a:t>
                      </a:r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 %</a:t>
                      </a:r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20%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25%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228777"/>
                  </a:ext>
                </a:extLst>
              </a:tr>
              <a:tr h="8076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Thu nhập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0%</a:t>
                      </a:r>
                      <a:endParaRPr lang="x-none" sz="1800" dirty="0" smtClean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~68.000đ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/lon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~102.000đ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/lon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~136.000đ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/lon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~170.000đ</a:t>
                      </a:r>
                    </a:p>
                    <a:p>
                      <a:pPr algn="ctr"/>
                      <a:r>
                        <a:rPr lang="x-none" sz="1800" dirty="0" smtClean="0">
                          <a:latin typeface="Georgia" panose="02040502050405020303" pitchFamily="18" charset="0"/>
                        </a:rPr>
                        <a:t>/lon</a:t>
                      </a:r>
                    </a:p>
                    <a:p>
                      <a:pPr algn="ctr"/>
                      <a:endParaRPr lang="x-none" sz="18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9000161"/>
                  </a:ext>
                </a:extLst>
              </a:tr>
            </a:tbl>
          </a:graphicData>
        </a:graphic>
      </p:graphicFrame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F6B8AF99-13CF-7B4E-A2B2-FEC8F2B7833D}"/>
              </a:ext>
            </a:extLst>
          </p:cNvPr>
          <p:cNvSpPr txBox="1"/>
          <p:nvPr/>
        </p:nvSpPr>
        <p:spPr>
          <a:xfrm>
            <a:off x="572944" y="4744601"/>
            <a:ext cx="737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               </a:t>
            </a:r>
            <a:endParaRPr lang="x-none" sz="12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08E8EB38-EFE8-F74E-B1A6-08305AA24DB5}"/>
              </a:ext>
            </a:extLst>
          </p:cNvPr>
          <p:cNvSpPr txBox="1"/>
          <p:nvPr/>
        </p:nvSpPr>
        <p:spPr>
          <a:xfrm>
            <a:off x="2083128" y="4583777"/>
            <a:ext cx="1345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x-none" sz="12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9F24580B-783C-E44C-ACE4-8C81FC105650}"/>
              </a:ext>
            </a:extLst>
          </p:cNvPr>
          <p:cNvSpPr txBox="1"/>
          <p:nvPr/>
        </p:nvSpPr>
        <p:spPr>
          <a:xfrm>
            <a:off x="2473763" y="5650830"/>
            <a:ext cx="557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  </a:t>
            </a:r>
            <a:endParaRPr lang="x-none" sz="1200" dirty="0">
              <a:latin typeface="Georgia" panose="02040502050405020303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CD56906C-045B-9448-A019-D5F20DF16776}"/>
              </a:ext>
            </a:extLst>
          </p:cNvPr>
          <p:cNvSpPr txBox="1"/>
          <p:nvPr/>
        </p:nvSpPr>
        <p:spPr>
          <a:xfrm>
            <a:off x="3132169" y="4561955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sz="12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C6323DAF-2D94-D044-A042-D3A6BCF3A715}"/>
              </a:ext>
            </a:extLst>
          </p:cNvPr>
          <p:cNvSpPr txBox="1"/>
          <p:nvPr/>
        </p:nvSpPr>
        <p:spPr>
          <a:xfrm>
            <a:off x="3522972" y="4604017"/>
            <a:ext cx="1651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x-none" sz="12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5548389" y="1579418"/>
            <a:ext cx="11392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 flipH="1">
            <a:off x="7448435" y="4821840"/>
            <a:ext cx="1544376" cy="878515"/>
            <a:chOff x="4876800" y="5653776"/>
            <a:chExt cx="903514" cy="719223"/>
          </a:xfrm>
        </p:grpSpPr>
        <p:grpSp>
          <p:nvGrpSpPr>
            <p:cNvPr id="94" name="Group 93"/>
            <p:cNvGrpSpPr/>
            <p:nvPr/>
          </p:nvGrpSpPr>
          <p:grpSpPr>
            <a:xfrm>
              <a:off x="4876800" y="5653776"/>
              <a:ext cx="827314" cy="719223"/>
              <a:chOff x="7859486" y="3901176"/>
              <a:chExt cx="827314" cy="719223"/>
            </a:xfrm>
          </p:grpSpPr>
          <p:grpSp>
            <p:nvGrpSpPr>
              <p:cNvPr id="96" name="Group 95"/>
              <p:cNvGrpSpPr/>
              <p:nvPr/>
            </p:nvGrpSpPr>
            <p:grpSpPr>
              <a:xfrm>
                <a:off x="7924800" y="3951347"/>
                <a:ext cx="762000" cy="639745"/>
                <a:chOff x="7086600" y="347003"/>
                <a:chExt cx="1066800" cy="895643"/>
              </a:xfrm>
            </p:grpSpPr>
            <p:sp>
              <p:nvSpPr>
                <p:cNvPr id="112" name="Oval 111"/>
                <p:cNvSpPr/>
                <p:nvPr/>
              </p:nvSpPr>
              <p:spPr>
                <a:xfrm>
                  <a:off x="7848600" y="937846"/>
                  <a:ext cx="304800" cy="304800"/>
                </a:xfrm>
                <a:prstGeom prst="ellipse">
                  <a:avLst/>
                </a:prstGeom>
                <a:noFill/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pSp>
              <p:nvGrpSpPr>
                <p:cNvPr id="113" name="Group 112"/>
                <p:cNvGrpSpPr/>
                <p:nvPr/>
              </p:nvGrpSpPr>
              <p:grpSpPr>
                <a:xfrm>
                  <a:off x="7086600" y="347003"/>
                  <a:ext cx="914399" cy="872197"/>
                  <a:chOff x="7086600" y="347003"/>
                  <a:chExt cx="914399" cy="872197"/>
                </a:xfrm>
              </p:grpSpPr>
              <p:sp>
                <p:nvSpPr>
                  <p:cNvPr id="114" name="Oval 113"/>
                  <p:cNvSpPr/>
                  <p:nvPr/>
                </p:nvSpPr>
                <p:spPr>
                  <a:xfrm>
                    <a:off x="7391399" y="347003"/>
                    <a:ext cx="414997" cy="414997"/>
                  </a:xfrm>
                  <a:prstGeom prst="ellipse">
                    <a:avLst/>
                  </a:prstGeom>
                  <a:noFill/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7086600" y="914400"/>
                    <a:ext cx="304800" cy="304800"/>
                  </a:xfrm>
                  <a:prstGeom prst="ellipse">
                    <a:avLst/>
                  </a:prstGeom>
                  <a:noFill/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16" name="Straight Arrow Connector 115"/>
                  <p:cNvCxnSpPr>
                    <a:cxnSpLocks/>
                    <a:stCxn id="114" idx="4"/>
                    <a:endCxn id="115" idx="0"/>
                  </p:cNvCxnSpPr>
                  <p:nvPr/>
                </p:nvCxnSpPr>
                <p:spPr>
                  <a:xfrm flipH="1">
                    <a:off x="7239000" y="762000"/>
                    <a:ext cx="359898" cy="152401"/>
                  </a:xfrm>
                  <a:prstGeom prst="straightConnector1">
                    <a:avLst/>
                  </a:prstGeom>
                  <a:noFill/>
                  <a:ln w="9525" cap="flat" cmpd="sng" algn="ctr">
                    <a:solidFill>
                      <a:srgbClr val="4F81BD">
                        <a:shade val="95000"/>
                        <a:satMod val="105000"/>
                      </a:srgbClr>
                    </a:solidFill>
                    <a:prstDash val="solid"/>
                    <a:tailEnd type="arrow"/>
                  </a:ln>
                  <a:effectLst/>
                </p:spPr>
              </p:cxnSp>
              <p:cxnSp>
                <p:nvCxnSpPr>
                  <p:cNvPr id="117" name="Straight Arrow Connector 116"/>
                  <p:cNvCxnSpPr>
                    <a:cxnSpLocks/>
                    <a:stCxn id="114" idx="4"/>
                    <a:endCxn id="112" idx="0"/>
                  </p:cNvCxnSpPr>
                  <p:nvPr/>
                </p:nvCxnSpPr>
                <p:spPr>
                  <a:xfrm>
                    <a:off x="7598899" y="761999"/>
                    <a:ext cx="402100" cy="175845"/>
                  </a:xfrm>
                  <a:prstGeom prst="straightConnector1">
                    <a:avLst/>
                  </a:prstGeom>
                  <a:noFill/>
                  <a:ln w="9525" cap="flat" cmpd="sng" algn="ctr">
                    <a:solidFill>
                      <a:srgbClr val="4F81BD">
                        <a:shade val="95000"/>
                        <a:satMod val="105000"/>
                      </a:srgbClr>
                    </a:solidFill>
                    <a:prstDash val="solid"/>
                    <a:tailEnd type="arrow"/>
                  </a:ln>
                  <a:effectLst/>
                </p:spPr>
              </p:cxnSp>
            </p:grpSp>
          </p:grpSp>
          <p:grpSp>
            <p:nvGrpSpPr>
              <p:cNvPr id="109" name="Group 108"/>
              <p:cNvGrpSpPr/>
              <p:nvPr/>
            </p:nvGrpSpPr>
            <p:grpSpPr>
              <a:xfrm>
                <a:off x="7859486" y="3901176"/>
                <a:ext cx="728324" cy="719223"/>
                <a:chOff x="7859486" y="3901176"/>
                <a:chExt cx="728324" cy="719223"/>
              </a:xfrm>
            </p:grpSpPr>
            <p:sp>
              <p:nvSpPr>
                <p:cNvPr id="110" name="TextBox 109"/>
                <p:cNvSpPr txBox="1"/>
                <p:nvPr/>
              </p:nvSpPr>
              <p:spPr>
                <a:xfrm>
                  <a:off x="7987002" y="3901176"/>
                  <a:ext cx="600808" cy="3496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rPr>
                    <a:t>GĐ</a:t>
                  </a:r>
                </a:p>
              </p:txBody>
            </p:sp>
            <p:sp>
              <p:nvSpPr>
                <p:cNvPr id="111" name="TextBox 110"/>
                <p:cNvSpPr txBox="1"/>
                <p:nvPr/>
              </p:nvSpPr>
              <p:spPr>
                <a:xfrm>
                  <a:off x="7859486" y="4343400"/>
                  <a:ext cx="3701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</a:rPr>
                    <a:t>TP</a:t>
                  </a:r>
                </a:p>
              </p:txBody>
            </p:sp>
          </p:grpSp>
        </p:grpSp>
        <p:sp>
          <p:nvSpPr>
            <p:cNvPr id="95" name="TextBox 94"/>
            <p:cNvSpPr txBox="1"/>
            <p:nvPr/>
          </p:nvSpPr>
          <p:spPr>
            <a:xfrm>
              <a:off x="5410200" y="6096000"/>
              <a:ext cx="3701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TP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6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  <p:bldP spid="23" grpId="0"/>
      <p:bldP spid="28" grpId="0"/>
      <p:bldP spid="90" grpId="0"/>
      <p:bldP spid="100" grpId="0"/>
      <p:bldP spid="101" grpId="0"/>
      <p:bldP spid="103" grpId="0"/>
      <p:bldP spid="1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hồng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( 10%):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066800"/>
            <a:ext cx="0" cy="563880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838200" y="956846"/>
            <a:ext cx="2448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sắc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600" y="956846"/>
            <a:ext cx="2448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trợ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sắc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9969" y="329625"/>
            <a:ext cx="84230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Thay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63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lon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mới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31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lon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25698" y="1524000"/>
            <a:ext cx="30225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10%</a:t>
            </a:r>
          </a:p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phòng</a:t>
            </a:r>
            <a:endParaRPr lang="en-US" sz="1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 2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51923" y="3386404"/>
            <a:ext cx="2448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20%</a:t>
            </a:r>
          </a:p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 6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370319" y="1325011"/>
            <a:ext cx="2448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0%</a:t>
            </a:r>
          </a:p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 2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676399" y="5029200"/>
            <a:ext cx="24483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25%</a:t>
            </a:r>
          </a:p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Nhánh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4%</a:t>
            </a:r>
          </a:p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 8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689773" y="4953000"/>
            <a:ext cx="24483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15%</a:t>
            </a:r>
          </a:p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Nhánh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4%</a:t>
            </a:r>
          </a:p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 6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53200" y="3276600"/>
            <a:ext cx="2448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10%</a:t>
            </a:r>
          </a:p>
          <a:p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 4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6172200" y="3374337"/>
            <a:ext cx="352722" cy="531176"/>
            <a:chOff x="6200478" y="3429000"/>
            <a:chExt cx="352722" cy="531176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6214487" y="3429000"/>
              <a:ext cx="338713" cy="285122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77" name="Group 76"/>
            <p:cNvGrpSpPr/>
            <p:nvPr/>
          </p:nvGrpSpPr>
          <p:grpSpPr>
            <a:xfrm>
              <a:off x="6200478" y="3733799"/>
              <a:ext cx="352722" cy="226377"/>
              <a:chOff x="6200478" y="3692093"/>
              <a:chExt cx="352722" cy="226377"/>
            </a:xfrm>
          </p:grpSpPr>
          <p:cxnSp>
            <p:nvCxnSpPr>
              <p:cNvPr id="78" name="Straight Arrow Connector 77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6200478" y="3692099"/>
                <a:ext cx="352722" cy="22637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80" name="Group 79"/>
          <p:cNvGrpSpPr/>
          <p:nvPr/>
        </p:nvGrpSpPr>
        <p:grpSpPr>
          <a:xfrm>
            <a:off x="6037326" y="1416778"/>
            <a:ext cx="352722" cy="628750"/>
            <a:chOff x="6200478" y="3429000"/>
            <a:chExt cx="352722" cy="628750"/>
          </a:xfrm>
        </p:grpSpPr>
        <p:cxnSp>
          <p:nvCxnSpPr>
            <p:cNvPr id="81" name="Straight Arrow Connector 80"/>
            <p:cNvCxnSpPr/>
            <p:nvPr/>
          </p:nvCxnSpPr>
          <p:spPr>
            <a:xfrm flipV="1">
              <a:off x="6214487" y="3429000"/>
              <a:ext cx="338713" cy="285122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82" name="Group 81"/>
            <p:cNvGrpSpPr/>
            <p:nvPr/>
          </p:nvGrpSpPr>
          <p:grpSpPr>
            <a:xfrm>
              <a:off x="6200478" y="3733799"/>
              <a:ext cx="352722" cy="323951"/>
              <a:chOff x="6200478" y="3692093"/>
              <a:chExt cx="352722" cy="323951"/>
            </a:xfrm>
          </p:grpSpPr>
          <p:cxnSp>
            <p:nvCxnSpPr>
              <p:cNvPr id="83" name="Straight Arrow Connector 82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84" name="Straight Arrow Connector 83"/>
              <p:cNvCxnSpPr/>
              <p:nvPr/>
            </p:nvCxnSpPr>
            <p:spPr>
              <a:xfrm>
                <a:off x="6200478" y="3692099"/>
                <a:ext cx="352722" cy="323945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85" name="Group 84"/>
          <p:cNvGrpSpPr/>
          <p:nvPr/>
        </p:nvGrpSpPr>
        <p:grpSpPr>
          <a:xfrm>
            <a:off x="1272898" y="1680761"/>
            <a:ext cx="352722" cy="681439"/>
            <a:chOff x="6200478" y="3429000"/>
            <a:chExt cx="352722" cy="681439"/>
          </a:xfrm>
        </p:grpSpPr>
        <p:cxnSp>
          <p:nvCxnSpPr>
            <p:cNvPr id="86" name="Straight Arrow Connector 85"/>
            <p:cNvCxnSpPr/>
            <p:nvPr/>
          </p:nvCxnSpPr>
          <p:spPr>
            <a:xfrm flipV="1">
              <a:off x="6214487" y="3429000"/>
              <a:ext cx="338713" cy="285122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87" name="Group 86"/>
            <p:cNvGrpSpPr/>
            <p:nvPr/>
          </p:nvGrpSpPr>
          <p:grpSpPr>
            <a:xfrm>
              <a:off x="6200478" y="3733799"/>
              <a:ext cx="352722" cy="376640"/>
              <a:chOff x="6200478" y="3692093"/>
              <a:chExt cx="352722" cy="376640"/>
            </a:xfrm>
          </p:grpSpPr>
          <p:cxnSp>
            <p:nvCxnSpPr>
              <p:cNvPr id="88" name="Straight Arrow Connector 87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89" name="Straight Arrow Connector 88"/>
              <p:cNvCxnSpPr/>
              <p:nvPr/>
            </p:nvCxnSpPr>
            <p:spPr>
              <a:xfrm>
                <a:off x="6200478" y="3692099"/>
                <a:ext cx="352722" cy="37663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90" name="Group 89"/>
          <p:cNvGrpSpPr/>
          <p:nvPr/>
        </p:nvGrpSpPr>
        <p:grpSpPr>
          <a:xfrm>
            <a:off x="1295400" y="3522077"/>
            <a:ext cx="380999" cy="519188"/>
            <a:chOff x="6200478" y="3489904"/>
            <a:chExt cx="380999" cy="519188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6214487" y="3489904"/>
              <a:ext cx="366990" cy="224218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92" name="Group 91"/>
            <p:cNvGrpSpPr/>
            <p:nvPr/>
          </p:nvGrpSpPr>
          <p:grpSpPr>
            <a:xfrm>
              <a:off x="6200478" y="3733799"/>
              <a:ext cx="352722" cy="275293"/>
              <a:chOff x="6200478" y="3692093"/>
              <a:chExt cx="352722" cy="275293"/>
            </a:xfrm>
          </p:grpSpPr>
          <p:cxnSp>
            <p:nvCxnSpPr>
              <p:cNvPr id="93" name="Straight Arrow Connector 92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94" name="Straight Arrow Connector 93"/>
              <p:cNvCxnSpPr/>
              <p:nvPr/>
            </p:nvCxnSpPr>
            <p:spPr>
              <a:xfrm>
                <a:off x="6200478" y="3692099"/>
                <a:ext cx="330220" cy="275287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95" name="Group 94"/>
          <p:cNvGrpSpPr/>
          <p:nvPr/>
        </p:nvGrpSpPr>
        <p:grpSpPr>
          <a:xfrm>
            <a:off x="1336578" y="5148866"/>
            <a:ext cx="352722" cy="776498"/>
            <a:chOff x="1623090" y="4368070"/>
            <a:chExt cx="352722" cy="776498"/>
          </a:xfrm>
        </p:grpSpPr>
        <p:grpSp>
          <p:nvGrpSpPr>
            <p:cNvPr id="96" name="Group 95"/>
            <p:cNvGrpSpPr/>
            <p:nvPr/>
          </p:nvGrpSpPr>
          <p:grpSpPr>
            <a:xfrm>
              <a:off x="1623090" y="4368070"/>
              <a:ext cx="352722" cy="580092"/>
              <a:chOff x="6200478" y="3429000"/>
              <a:chExt cx="352722" cy="580092"/>
            </a:xfrm>
          </p:grpSpPr>
          <p:cxnSp>
            <p:nvCxnSpPr>
              <p:cNvPr id="98" name="Straight Arrow Connector 97"/>
              <p:cNvCxnSpPr/>
              <p:nvPr/>
            </p:nvCxnSpPr>
            <p:spPr>
              <a:xfrm flipV="1">
                <a:off x="6214487" y="3429000"/>
                <a:ext cx="316211" cy="28512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grpSp>
            <p:nvGrpSpPr>
              <p:cNvPr id="99" name="Group 98"/>
              <p:cNvGrpSpPr/>
              <p:nvPr/>
            </p:nvGrpSpPr>
            <p:grpSpPr>
              <a:xfrm>
                <a:off x="6200478" y="3733799"/>
                <a:ext cx="352722" cy="275293"/>
                <a:chOff x="6200478" y="3692093"/>
                <a:chExt cx="352722" cy="275293"/>
              </a:xfrm>
            </p:grpSpPr>
            <p:cxnSp>
              <p:nvCxnSpPr>
                <p:cNvPr id="100" name="Straight Arrow Connector 99"/>
                <p:cNvCxnSpPr/>
                <p:nvPr/>
              </p:nvCxnSpPr>
              <p:spPr>
                <a:xfrm>
                  <a:off x="6200478" y="3692093"/>
                  <a:ext cx="352722" cy="1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101" name="Straight Arrow Connector 100"/>
                <p:cNvCxnSpPr/>
                <p:nvPr/>
              </p:nvCxnSpPr>
              <p:spPr>
                <a:xfrm>
                  <a:off x="6200478" y="3692099"/>
                  <a:ext cx="330220" cy="275287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</p:grpSp>
        </p:grpSp>
        <p:cxnSp>
          <p:nvCxnSpPr>
            <p:cNvPr id="97" name="Straight Arrow Connector 96"/>
            <p:cNvCxnSpPr/>
            <p:nvPr/>
          </p:nvCxnSpPr>
          <p:spPr>
            <a:xfrm>
              <a:off x="1623090" y="4672875"/>
              <a:ext cx="330220" cy="471693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grpSp>
        <p:nvGrpSpPr>
          <p:cNvPr id="102" name="Group 101"/>
          <p:cNvGrpSpPr/>
          <p:nvPr/>
        </p:nvGrpSpPr>
        <p:grpSpPr>
          <a:xfrm>
            <a:off x="6285987" y="5123842"/>
            <a:ext cx="352722" cy="776498"/>
            <a:chOff x="1623090" y="4368070"/>
            <a:chExt cx="352722" cy="776498"/>
          </a:xfrm>
        </p:grpSpPr>
        <p:grpSp>
          <p:nvGrpSpPr>
            <p:cNvPr id="103" name="Group 102"/>
            <p:cNvGrpSpPr/>
            <p:nvPr/>
          </p:nvGrpSpPr>
          <p:grpSpPr>
            <a:xfrm>
              <a:off x="1623090" y="4368070"/>
              <a:ext cx="352722" cy="580092"/>
              <a:chOff x="6200478" y="3429000"/>
              <a:chExt cx="352722" cy="580092"/>
            </a:xfrm>
          </p:grpSpPr>
          <p:cxnSp>
            <p:nvCxnSpPr>
              <p:cNvPr id="105" name="Straight Arrow Connector 104"/>
              <p:cNvCxnSpPr/>
              <p:nvPr/>
            </p:nvCxnSpPr>
            <p:spPr>
              <a:xfrm flipV="1">
                <a:off x="6214487" y="3429000"/>
                <a:ext cx="338713" cy="28512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grpSp>
            <p:nvGrpSpPr>
              <p:cNvPr id="106" name="Group 105"/>
              <p:cNvGrpSpPr/>
              <p:nvPr/>
            </p:nvGrpSpPr>
            <p:grpSpPr>
              <a:xfrm>
                <a:off x="6200478" y="3733799"/>
                <a:ext cx="352722" cy="275293"/>
                <a:chOff x="6200478" y="3692093"/>
                <a:chExt cx="352722" cy="275293"/>
              </a:xfrm>
            </p:grpSpPr>
            <p:cxnSp>
              <p:nvCxnSpPr>
                <p:cNvPr id="107" name="Straight Arrow Connector 106"/>
                <p:cNvCxnSpPr/>
                <p:nvPr/>
              </p:nvCxnSpPr>
              <p:spPr>
                <a:xfrm>
                  <a:off x="6200478" y="3692093"/>
                  <a:ext cx="352722" cy="1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108" name="Straight Arrow Connector 107"/>
                <p:cNvCxnSpPr/>
                <p:nvPr/>
              </p:nvCxnSpPr>
              <p:spPr>
                <a:xfrm>
                  <a:off x="6200478" y="3692099"/>
                  <a:ext cx="330220" cy="275287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</p:grpSp>
        </p:grpSp>
        <p:cxnSp>
          <p:nvCxnSpPr>
            <p:cNvPr id="104" name="Straight Arrow Connector 103"/>
            <p:cNvCxnSpPr/>
            <p:nvPr/>
          </p:nvCxnSpPr>
          <p:spPr>
            <a:xfrm>
              <a:off x="1623090" y="4672875"/>
              <a:ext cx="330220" cy="471693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sp>
        <p:nvSpPr>
          <p:cNvPr id="109" name="Oval 108">
            <a:extLst>
              <a:ext uri="{FF2B5EF4-FFF2-40B4-BE49-F238E27FC236}">
                <a16:creationId xmlns:a16="http://schemas.microsoft.com/office/drawing/2014/main" xmlns="" id="{E268D3CB-D1C6-4148-90DB-71FB2B8090D3}"/>
              </a:ext>
            </a:extLst>
          </p:cNvPr>
          <p:cNvSpPr/>
          <p:nvPr/>
        </p:nvSpPr>
        <p:spPr>
          <a:xfrm>
            <a:off x="425120" y="3375048"/>
            <a:ext cx="864394" cy="864394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5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6064BA58-EA47-DA45-9245-6F3F52C5CA47}"/>
              </a:ext>
            </a:extLst>
          </p:cNvPr>
          <p:cNvSpPr txBox="1"/>
          <p:nvPr/>
        </p:nvSpPr>
        <p:spPr>
          <a:xfrm>
            <a:off x="466419" y="3350473"/>
            <a:ext cx="771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x-none" sz="1600" dirty="0">
                <a:latin typeface="Times" pitchFamily="2" charset="0"/>
              </a:rPr>
              <a:t>TP</a:t>
            </a:r>
          </a:p>
          <a:p>
            <a:pPr algn="ctr"/>
            <a:endParaRPr lang="x-none" sz="1600" dirty="0">
              <a:latin typeface="Times" pitchFamily="2" charset="0"/>
            </a:endParaRPr>
          </a:p>
          <a:p>
            <a:pPr algn="ctr"/>
            <a:r>
              <a:rPr lang="x-none" sz="1600" dirty="0">
                <a:latin typeface="Times" pitchFamily="2" charset="0"/>
              </a:rPr>
              <a:t>31 Lon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xmlns="" id="{ED47A1D2-3899-534E-A009-8F04EB5BA0C9}"/>
              </a:ext>
            </a:extLst>
          </p:cNvPr>
          <p:cNvCxnSpPr/>
          <p:nvPr/>
        </p:nvCxnSpPr>
        <p:spPr>
          <a:xfrm>
            <a:off x="471634" y="3778575"/>
            <a:ext cx="771366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2" name="Oval 111">
            <a:extLst>
              <a:ext uri="{FF2B5EF4-FFF2-40B4-BE49-F238E27FC236}">
                <a16:creationId xmlns:a16="http://schemas.microsoft.com/office/drawing/2014/main" xmlns="" id="{F6D013FC-4B4A-5F41-9110-5A2C998BD293}"/>
              </a:ext>
            </a:extLst>
          </p:cNvPr>
          <p:cNvSpPr/>
          <p:nvPr/>
        </p:nvSpPr>
        <p:spPr>
          <a:xfrm>
            <a:off x="442718" y="5044921"/>
            <a:ext cx="864394" cy="864394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5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875FF179-3787-FB46-904F-AB61F8CAECAB}"/>
              </a:ext>
            </a:extLst>
          </p:cNvPr>
          <p:cNvSpPr txBox="1"/>
          <p:nvPr/>
        </p:nvSpPr>
        <p:spPr>
          <a:xfrm>
            <a:off x="489232" y="5031059"/>
            <a:ext cx="771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x-none" sz="1600" dirty="0">
                <a:latin typeface="Times" pitchFamily="2" charset="0"/>
              </a:rPr>
              <a:t>GĐ</a:t>
            </a:r>
          </a:p>
          <a:p>
            <a:pPr algn="ctr"/>
            <a:endParaRPr lang="x-none" sz="1600" dirty="0">
              <a:latin typeface="Times" pitchFamily="2" charset="0"/>
            </a:endParaRPr>
          </a:p>
          <a:p>
            <a:pPr algn="ctr"/>
            <a:r>
              <a:rPr lang="x-none" sz="1600" dirty="0">
                <a:latin typeface="Times" pitchFamily="2" charset="0"/>
              </a:rPr>
              <a:t>31 Lon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xmlns="" id="{C560B02C-4AAE-7943-8E3D-C30148CF9141}"/>
              </a:ext>
            </a:extLst>
          </p:cNvPr>
          <p:cNvCxnSpPr>
            <a:cxnSpLocks/>
            <a:endCxn id="112" idx="6"/>
          </p:cNvCxnSpPr>
          <p:nvPr/>
        </p:nvCxnSpPr>
        <p:spPr>
          <a:xfrm>
            <a:off x="449293" y="5458348"/>
            <a:ext cx="857819" cy="1877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xmlns="" id="{F0F358F3-1042-2149-BB1C-E118898EAD70}"/>
              </a:ext>
            </a:extLst>
          </p:cNvPr>
          <p:cNvSpPr/>
          <p:nvPr/>
        </p:nvSpPr>
        <p:spPr>
          <a:xfrm>
            <a:off x="401479" y="1582033"/>
            <a:ext cx="864394" cy="86439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5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xmlns="" id="{2A0DAA8F-23DB-4749-AE61-4BA1535E8046}"/>
              </a:ext>
            </a:extLst>
          </p:cNvPr>
          <p:cNvSpPr txBox="1"/>
          <p:nvPr/>
        </p:nvSpPr>
        <p:spPr>
          <a:xfrm>
            <a:off x="442778" y="1557458"/>
            <a:ext cx="771365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x-none" sz="1600" dirty="0">
                <a:latin typeface="Times" pitchFamily="2" charset="0"/>
              </a:rPr>
              <a:t>HV</a:t>
            </a:r>
          </a:p>
          <a:p>
            <a:pPr algn="ctr"/>
            <a:endParaRPr lang="x-none" sz="1600" dirty="0">
              <a:latin typeface="Times" pitchFamily="2" charset="0"/>
            </a:endParaRPr>
          </a:p>
          <a:p>
            <a:pPr algn="ctr"/>
            <a:r>
              <a:rPr lang="x-none" sz="1600" dirty="0">
                <a:latin typeface="Times" pitchFamily="2" charset="0"/>
              </a:rPr>
              <a:t>31 Lon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xmlns="" id="{27827189-2488-C842-8746-BB601A4AF4C7}"/>
              </a:ext>
            </a:extLst>
          </p:cNvPr>
          <p:cNvCxnSpPr/>
          <p:nvPr/>
        </p:nvCxnSpPr>
        <p:spPr>
          <a:xfrm>
            <a:off x="447993" y="1985560"/>
            <a:ext cx="7713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4" name="Oval 123">
            <a:extLst>
              <a:ext uri="{FF2B5EF4-FFF2-40B4-BE49-F238E27FC236}">
                <a16:creationId xmlns:a16="http://schemas.microsoft.com/office/drawing/2014/main" xmlns="" id="{1A791A4B-2F30-1A4F-8D57-7E3DF88EE111}"/>
              </a:ext>
            </a:extLst>
          </p:cNvPr>
          <p:cNvSpPr/>
          <p:nvPr/>
        </p:nvSpPr>
        <p:spPr>
          <a:xfrm>
            <a:off x="5141430" y="1232625"/>
            <a:ext cx="705926" cy="70592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05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A080AFD1-8982-F14D-AE24-1850CB15962F}"/>
              </a:ext>
            </a:extLst>
          </p:cNvPr>
          <p:cNvSpPr txBox="1"/>
          <p:nvPr/>
        </p:nvSpPr>
        <p:spPr>
          <a:xfrm>
            <a:off x="5089642" y="1292272"/>
            <a:ext cx="78900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200" dirty="0">
                <a:latin typeface="Times" pitchFamily="2" charset="0"/>
              </a:rPr>
              <a:t>HV</a:t>
            </a:r>
          </a:p>
          <a:p>
            <a:pPr algn="ctr"/>
            <a:endParaRPr lang="x-none" sz="1200" dirty="0">
              <a:latin typeface="Times" pitchFamily="2" charset="0"/>
            </a:endParaRPr>
          </a:p>
          <a:p>
            <a:pPr algn="ctr"/>
            <a:r>
              <a:rPr lang="x-none" sz="1200" dirty="0">
                <a:latin typeface="Times" pitchFamily="2" charset="0"/>
              </a:rPr>
              <a:t>2 Lon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xmlns="" id="{676F392E-9DAA-C145-8E7F-B1F2226CCB7F}"/>
              </a:ext>
            </a:extLst>
          </p:cNvPr>
          <p:cNvCxnSpPr>
            <a:cxnSpLocks/>
          </p:cNvCxnSpPr>
          <p:nvPr/>
        </p:nvCxnSpPr>
        <p:spPr>
          <a:xfrm>
            <a:off x="5187944" y="1636152"/>
            <a:ext cx="605761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7" name="Oval 126">
            <a:extLst>
              <a:ext uri="{FF2B5EF4-FFF2-40B4-BE49-F238E27FC236}">
                <a16:creationId xmlns:a16="http://schemas.microsoft.com/office/drawing/2014/main" xmlns="" id="{E8E76E6F-FE28-ED49-A232-06B33F9802E8}"/>
              </a:ext>
            </a:extLst>
          </p:cNvPr>
          <p:cNvSpPr/>
          <p:nvPr/>
        </p:nvSpPr>
        <p:spPr>
          <a:xfrm>
            <a:off x="5141430" y="2183920"/>
            <a:ext cx="708560" cy="70856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05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xmlns="" id="{EDB387B2-C4AC-314F-BC4F-0555E8ECC514}"/>
              </a:ext>
            </a:extLst>
          </p:cNvPr>
          <p:cNvSpPr txBox="1"/>
          <p:nvPr/>
        </p:nvSpPr>
        <p:spPr>
          <a:xfrm>
            <a:off x="5183446" y="2215610"/>
            <a:ext cx="65411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200" dirty="0">
                <a:latin typeface="Times" pitchFamily="2" charset="0"/>
              </a:rPr>
              <a:t>HV</a:t>
            </a:r>
          </a:p>
          <a:p>
            <a:pPr algn="ctr"/>
            <a:endParaRPr lang="x-none" sz="1200" dirty="0">
              <a:latin typeface="Times" pitchFamily="2" charset="0"/>
            </a:endParaRPr>
          </a:p>
          <a:p>
            <a:pPr algn="ctr"/>
            <a:r>
              <a:rPr lang="x-none" sz="1200" dirty="0">
                <a:latin typeface="Times" pitchFamily="2" charset="0"/>
              </a:rPr>
              <a:t>31 Lon</a:t>
            </a:r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xmlns="" id="{638DEAB9-7E02-784E-9AFA-6E54E9ADAB3D}"/>
              </a:ext>
            </a:extLst>
          </p:cNvPr>
          <p:cNvCxnSpPr>
            <a:cxnSpLocks/>
          </p:cNvCxnSpPr>
          <p:nvPr/>
        </p:nvCxnSpPr>
        <p:spPr>
          <a:xfrm>
            <a:off x="5187944" y="2527287"/>
            <a:ext cx="6323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854A1245-C36F-6D47-B280-0A3190288926}"/>
              </a:ext>
            </a:extLst>
          </p:cNvPr>
          <p:cNvCxnSpPr>
            <a:cxnSpLocks/>
            <a:stCxn id="124" idx="4"/>
            <a:endCxn id="127" idx="0"/>
          </p:cNvCxnSpPr>
          <p:nvPr/>
        </p:nvCxnSpPr>
        <p:spPr>
          <a:xfrm>
            <a:off x="5494393" y="1938551"/>
            <a:ext cx="1317" cy="245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Oval 137">
            <a:extLst>
              <a:ext uri="{FF2B5EF4-FFF2-40B4-BE49-F238E27FC236}">
                <a16:creationId xmlns:a16="http://schemas.microsoft.com/office/drawing/2014/main" xmlns="" id="{584C6E5D-8AEE-874C-8341-0285EE03BE78}"/>
              </a:ext>
            </a:extLst>
          </p:cNvPr>
          <p:cNvSpPr/>
          <p:nvPr/>
        </p:nvSpPr>
        <p:spPr>
          <a:xfrm>
            <a:off x="5259803" y="3201510"/>
            <a:ext cx="767783" cy="767783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D64CF6CB-B663-6247-AB83-E37327B68EFE}"/>
              </a:ext>
            </a:extLst>
          </p:cNvPr>
          <p:cNvSpPr txBox="1"/>
          <p:nvPr/>
        </p:nvSpPr>
        <p:spPr>
          <a:xfrm>
            <a:off x="5259821" y="3224037"/>
            <a:ext cx="7298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1400" dirty="0">
                <a:latin typeface="Times" pitchFamily="2" charset="0"/>
              </a:rPr>
              <a:t>TP</a:t>
            </a:r>
          </a:p>
          <a:p>
            <a:pPr algn="ctr"/>
            <a:endParaRPr lang="x-none" sz="1400" dirty="0">
              <a:latin typeface="Times" pitchFamily="2" charset="0"/>
            </a:endParaRPr>
          </a:p>
          <a:p>
            <a:pPr algn="ctr"/>
            <a:r>
              <a:rPr lang="x-none" sz="1400" dirty="0">
                <a:latin typeface="Times" pitchFamily="2" charset="0"/>
              </a:rPr>
              <a:t>2 Lon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xmlns="" id="{C59D52FD-1091-8545-888D-E6BD4B0A37C3}"/>
              </a:ext>
            </a:extLst>
          </p:cNvPr>
          <p:cNvCxnSpPr>
            <a:cxnSpLocks/>
          </p:cNvCxnSpPr>
          <p:nvPr/>
        </p:nvCxnSpPr>
        <p:spPr>
          <a:xfrm>
            <a:off x="5284222" y="3593369"/>
            <a:ext cx="705475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xmlns="" id="{FED60370-B7D0-BD45-993D-284E0D921DEC}"/>
              </a:ext>
            </a:extLst>
          </p:cNvPr>
          <p:cNvSpPr txBox="1"/>
          <p:nvPr/>
        </p:nvSpPr>
        <p:spPr>
          <a:xfrm>
            <a:off x="5287915" y="4140421"/>
            <a:ext cx="75533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200" dirty="0">
                <a:latin typeface="Times" pitchFamily="2" charset="0"/>
              </a:rPr>
              <a:t>HV</a:t>
            </a:r>
          </a:p>
          <a:p>
            <a:pPr algn="ctr"/>
            <a:endParaRPr lang="x-none" sz="1200" dirty="0">
              <a:latin typeface="Times" pitchFamily="2" charset="0"/>
            </a:endParaRPr>
          </a:p>
          <a:p>
            <a:pPr algn="ctr"/>
            <a:r>
              <a:rPr lang="x-none" sz="1200" dirty="0">
                <a:latin typeface="Times" pitchFamily="2" charset="0"/>
              </a:rPr>
              <a:t>31 Lon</a:t>
            </a: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xmlns="" id="{750E1FEC-AEC6-2D44-9D4C-D5CEDF0DB4A6}"/>
              </a:ext>
            </a:extLst>
          </p:cNvPr>
          <p:cNvCxnSpPr>
            <a:cxnSpLocks/>
          </p:cNvCxnSpPr>
          <p:nvPr/>
        </p:nvCxnSpPr>
        <p:spPr>
          <a:xfrm>
            <a:off x="5334716" y="4456573"/>
            <a:ext cx="6323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5" name="Oval 144">
            <a:extLst>
              <a:ext uri="{FF2B5EF4-FFF2-40B4-BE49-F238E27FC236}">
                <a16:creationId xmlns:a16="http://schemas.microsoft.com/office/drawing/2014/main" xmlns="" id="{A4608084-8841-8642-9605-E45CFAB6A0DD}"/>
              </a:ext>
            </a:extLst>
          </p:cNvPr>
          <p:cNvSpPr/>
          <p:nvPr/>
        </p:nvSpPr>
        <p:spPr>
          <a:xfrm>
            <a:off x="5305183" y="4099166"/>
            <a:ext cx="708560" cy="70856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050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xmlns="" id="{BDA6C61E-E652-A04F-94E7-85B15BA2AE86}"/>
              </a:ext>
            </a:extLst>
          </p:cNvPr>
          <p:cNvSpPr/>
          <p:nvPr/>
        </p:nvSpPr>
        <p:spPr>
          <a:xfrm>
            <a:off x="5351572" y="5041551"/>
            <a:ext cx="671405" cy="671405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0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xmlns="" id="{1DB5C678-A3DE-D14B-9918-4050DD8490C4}"/>
              </a:ext>
            </a:extLst>
          </p:cNvPr>
          <p:cNvSpPr txBox="1"/>
          <p:nvPr/>
        </p:nvSpPr>
        <p:spPr>
          <a:xfrm>
            <a:off x="5342334" y="5026060"/>
            <a:ext cx="6852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1300" dirty="0">
                <a:latin typeface="Times" pitchFamily="2" charset="0"/>
              </a:rPr>
              <a:t>GĐ</a:t>
            </a:r>
          </a:p>
          <a:p>
            <a:pPr algn="ctr"/>
            <a:endParaRPr lang="x-none" sz="1300" dirty="0">
              <a:latin typeface="Times" pitchFamily="2" charset="0"/>
            </a:endParaRPr>
          </a:p>
          <a:p>
            <a:pPr algn="ctr"/>
            <a:r>
              <a:rPr lang="x-none" sz="1300" dirty="0">
                <a:latin typeface="Times" pitchFamily="2" charset="0"/>
              </a:rPr>
              <a:t>2 Lon</a:t>
            </a: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xmlns="" id="{474B84B1-F47D-6845-BBE6-CC8D1BE01FC1}"/>
              </a:ext>
            </a:extLst>
          </p:cNvPr>
          <p:cNvCxnSpPr>
            <a:cxnSpLocks/>
            <a:stCxn id="147" idx="1"/>
            <a:endCxn id="147" idx="3"/>
          </p:cNvCxnSpPr>
          <p:nvPr/>
        </p:nvCxnSpPr>
        <p:spPr>
          <a:xfrm>
            <a:off x="5342334" y="5372309"/>
            <a:ext cx="685252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xmlns="" id="{2EA52FF9-E21C-9C42-9016-B66B20D2FA0C}"/>
              </a:ext>
            </a:extLst>
          </p:cNvPr>
          <p:cNvSpPr txBox="1"/>
          <p:nvPr/>
        </p:nvSpPr>
        <p:spPr>
          <a:xfrm>
            <a:off x="5083056" y="5880224"/>
            <a:ext cx="121064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200" dirty="0">
                <a:latin typeface="Times" pitchFamily="2" charset="0"/>
              </a:rPr>
              <a:t>HV</a:t>
            </a:r>
          </a:p>
          <a:p>
            <a:pPr algn="ctr"/>
            <a:endParaRPr lang="x-none" sz="1200" dirty="0">
              <a:latin typeface="Times" pitchFamily="2" charset="0"/>
            </a:endParaRPr>
          </a:p>
          <a:p>
            <a:pPr algn="ctr"/>
            <a:r>
              <a:rPr lang="x-none" sz="1200" dirty="0">
                <a:latin typeface="Times" pitchFamily="2" charset="0"/>
              </a:rPr>
              <a:t>31 Lon</a:t>
            </a: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xmlns="" id="{4F2242C6-9DE8-E642-92F0-4F1CF94E5741}"/>
              </a:ext>
            </a:extLst>
          </p:cNvPr>
          <p:cNvCxnSpPr>
            <a:cxnSpLocks/>
          </p:cNvCxnSpPr>
          <p:nvPr/>
        </p:nvCxnSpPr>
        <p:spPr>
          <a:xfrm>
            <a:off x="5395382" y="6211259"/>
            <a:ext cx="6323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3" name="Oval 152">
            <a:extLst>
              <a:ext uri="{FF2B5EF4-FFF2-40B4-BE49-F238E27FC236}">
                <a16:creationId xmlns:a16="http://schemas.microsoft.com/office/drawing/2014/main" xmlns="" id="{44D7E84E-9EE0-D142-B86C-3E8161FFBA4F}"/>
              </a:ext>
            </a:extLst>
          </p:cNvPr>
          <p:cNvSpPr/>
          <p:nvPr/>
        </p:nvSpPr>
        <p:spPr>
          <a:xfrm>
            <a:off x="5357253" y="5831456"/>
            <a:ext cx="708560" cy="70856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050"/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xmlns="" id="{19219C81-81D8-614E-8582-AB566F3EC3F3}"/>
              </a:ext>
            </a:extLst>
          </p:cNvPr>
          <p:cNvCxnSpPr>
            <a:cxnSpLocks/>
            <a:stCxn id="138" idx="4"/>
          </p:cNvCxnSpPr>
          <p:nvPr/>
        </p:nvCxnSpPr>
        <p:spPr>
          <a:xfrm>
            <a:off x="5643695" y="3969293"/>
            <a:ext cx="24087" cy="147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xmlns="" id="{E45C2DBF-980B-D74C-ACA2-B619C5CBDAD9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5706017" y="5712956"/>
            <a:ext cx="5516" cy="118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96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5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0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5" dur="5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41" grpId="0"/>
      <p:bldP spid="72" grpId="0"/>
      <p:bldP spid="109" grpId="0" animBg="1"/>
      <p:bldP spid="110" grpId="0"/>
      <p:bldP spid="112" grpId="0" animBg="1"/>
      <p:bldP spid="113" grpId="0"/>
      <p:bldP spid="121" grpId="0" animBg="1"/>
      <p:bldP spid="122" grpId="0"/>
      <p:bldP spid="124" grpId="0" animBg="1"/>
      <p:bldP spid="125" grpId="0"/>
      <p:bldP spid="127" grpId="0" animBg="1"/>
      <p:bldP spid="128" grpId="0"/>
      <p:bldP spid="138" grpId="0" animBg="1"/>
      <p:bldP spid="139" grpId="0"/>
      <p:bldP spid="143" grpId="0"/>
      <p:bldP spid="145" grpId="0" animBg="1"/>
      <p:bldP spid="146" grpId="0" animBg="1"/>
      <p:bldP spid="147" grpId="0"/>
      <p:bldP spid="151" grpId="0"/>
      <p:bldP spid="1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xmlns="" id="{1E0464E2-D9BC-4D48-A815-3DD82047CFF0}"/>
              </a:ext>
            </a:extLst>
          </p:cNvPr>
          <p:cNvSpPr/>
          <p:nvPr/>
        </p:nvSpPr>
        <p:spPr>
          <a:xfrm>
            <a:off x="1097132" y="612559"/>
            <a:ext cx="1225118" cy="1227337"/>
          </a:xfrm>
          <a:prstGeom prst="flowChartConnector">
            <a:avLst/>
          </a:prstGeom>
          <a:ln w="57150">
            <a:solidFill>
              <a:schemeClr val="accent2"/>
            </a:solidFill>
            <a:prstDash val="solid"/>
            <a:beve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/>
              <a:t>GĐ</a:t>
            </a:r>
          </a:p>
          <a:p>
            <a:pPr algn="ctr"/>
            <a:r>
              <a:rPr lang="vi-VN" sz="1400" b="1" dirty="0"/>
              <a:t>62 L</a:t>
            </a:r>
          </a:p>
        </p:txBody>
      </p:sp>
      <p:sp>
        <p:nvSpPr>
          <p:cNvPr id="14" name="Lưu đồ: Đường kết nối 13">
            <a:extLst>
              <a:ext uri="{FF2B5EF4-FFF2-40B4-BE49-F238E27FC236}">
                <a16:creationId xmlns:a16="http://schemas.microsoft.com/office/drawing/2014/main" xmlns="" id="{478730D8-1740-4D20-A367-E28889D20B90}"/>
              </a:ext>
            </a:extLst>
          </p:cNvPr>
          <p:cNvSpPr/>
          <p:nvPr/>
        </p:nvSpPr>
        <p:spPr>
          <a:xfrm>
            <a:off x="6924584" y="612559"/>
            <a:ext cx="1225118" cy="1227337"/>
          </a:xfrm>
          <a:prstGeom prst="flowChartConnector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/>
              <a:t>GĐ</a:t>
            </a:r>
          </a:p>
          <a:p>
            <a:pPr algn="ctr"/>
            <a:r>
              <a:rPr lang="vi-VN" sz="1400" b="1" dirty="0"/>
              <a:t>93 L</a:t>
            </a:r>
          </a:p>
        </p:txBody>
      </p:sp>
      <p:sp>
        <p:nvSpPr>
          <p:cNvPr id="19" name="Lưu đồ: Đường kết nối 18">
            <a:extLst>
              <a:ext uri="{FF2B5EF4-FFF2-40B4-BE49-F238E27FC236}">
                <a16:creationId xmlns:a16="http://schemas.microsoft.com/office/drawing/2014/main" xmlns="" id="{A2EF7FD8-BE95-4E9E-A6C8-7BF69E44A38D}"/>
              </a:ext>
            </a:extLst>
          </p:cNvPr>
          <p:cNvSpPr/>
          <p:nvPr/>
        </p:nvSpPr>
        <p:spPr>
          <a:xfrm>
            <a:off x="4021584" y="2375977"/>
            <a:ext cx="1322773" cy="1308715"/>
          </a:xfrm>
          <a:prstGeom prst="flowChartConnector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/>
              <a:t>GĐ</a:t>
            </a:r>
          </a:p>
          <a:p>
            <a:pPr algn="ctr"/>
            <a:r>
              <a:rPr lang="vi-VN" sz="1400" b="1" dirty="0"/>
              <a:t>31 L</a:t>
            </a:r>
          </a:p>
        </p:txBody>
      </p:sp>
      <p:sp>
        <p:nvSpPr>
          <p:cNvPr id="22" name="Lưu đồ: Đường kết nối 21">
            <a:extLst>
              <a:ext uri="{FF2B5EF4-FFF2-40B4-BE49-F238E27FC236}">
                <a16:creationId xmlns:a16="http://schemas.microsoft.com/office/drawing/2014/main" xmlns="" id="{7024E8DF-1C87-4815-968F-EF9773AA589E}"/>
              </a:ext>
            </a:extLst>
          </p:cNvPr>
          <p:cNvSpPr/>
          <p:nvPr/>
        </p:nvSpPr>
        <p:spPr>
          <a:xfrm>
            <a:off x="1821403" y="4580879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sp>
        <p:nvSpPr>
          <p:cNvPr id="37" name="Lưu đồ: Đường kết nối 36">
            <a:extLst>
              <a:ext uri="{FF2B5EF4-FFF2-40B4-BE49-F238E27FC236}">
                <a16:creationId xmlns:a16="http://schemas.microsoft.com/office/drawing/2014/main" xmlns="" id="{F6511051-6E6C-4FD7-8377-230785062879}"/>
              </a:ext>
            </a:extLst>
          </p:cNvPr>
          <p:cNvSpPr/>
          <p:nvPr/>
        </p:nvSpPr>
        <p:spPr>
          <a:xfrm>
            <a:off x="3429741" y="4582360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sp>
        <p:nvSpPr>
          <p:cNvPr id="40" name="Lưu đồ: Đường kết nối 39">
            <a:extLst>
              <a:ext uri="{FF2B5EF4-FFF2-40B4-BE49-F238E27FC236}">
                <a16:creationId xmlns:a16="http://schemas.microsoft.com/office/drawing/2014/main" xmlns="" id="{1DEA6BE6-8EC8-42D7-8246-752D163C83D0}"/>
              </a:ext>
            </a:extLst>
          </p:cNvPr>
          <p:cNvSpPr/>
          <p:nvPr/>
        </p:nvSpPr>
        <p:spPr>
          <a:xfrm>
            <a:off x="5038079" y="4580879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sp>
        <p:nvSpPr>
          <p:cNvPr id="41" name="Lưu đồ: Đường kết nối 40">
            <a:extLst>
              <a:ext uri="{FF2B5EF4-FFF2-40B4-BE49-F238E27FC236}">
                <a16:creationId xmlns:a16="http://schemas.microsoft.com/office/drawing/2014/main" xmlns="" id="{4129F26D-84FA-41D2-83A9-4617640E4E91}"/>
              </a:ext>
            </a:extLst>
          </p:cNvPr>
          <p:cNvSpPr/>
          <p:nvPr/>
        </p:nvSpPr>
        <p:spPr>
          <a:xfrm>
            <a:off x="6646417" y="4580879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cxnSp>
        <p:nvCxnSpPr>
          <p:cNvPr id="49" name="Đường kết nối Mũi tên Thẳng 48">
            <a:extLst>
              <a:ext uri="{FF2B5EF4-FFF2-40B4-BE49-F238E27FC236}">
                <a16:creationId xmlns:a16="http://schemas.microsoft.com/office/drawing/2014/main" xmlns="" id="{9F9B7B09-F0F9-4EE4-BDFD-5B6866BA7866}"/>
              </a:ext>
            </a:extLst>
          </p:cNvPr>
          <p:cNvCxnSpPr>
            <a:stCxn id="19" idx="4"/>
          </p:cNvCxnSpPr>
          <p:nvPr/>
        </p:nvCxnSpPr>
        <p:spPr>
          <a:xfrm>
            <a:off x="4696287" y="3664166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Đường kết nối Mũi tên Thẳng 50">
            <a:extLst>
              <a:ext uri="{FF2B5EF4-FFF2-40B4-BE49-F238E27FC236}">
                <a16:creationId xmlns:a16="http://schemas.microsoft.com/office/drawing/2014/main" xmlns="" id="{88E21A3E-36D5-4A01-8723-72873A6CB3C2}"/>
              </a:ext>
            </a:extLst>
          </p:cNvPr>
          <p:cNvCxnSpPr>
            <a:cxnSpLocks/>
          </p:cNvCxnSpPr>
          <p:nvPr/>
        </p:nvCxnSpPr>
        <p:spPr>
          <a:xfrm flipH="1">
            <a:off x="3943905" y="3704946"/>
            <a:ext cx="752382" cy="8766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Đường kết nối Mũi tên Thẳng 53">
            <a:extLst>
              <a:ext uri="{FF2B5EF4-FFF2-40B4-BE49-F238E27FC236}">
                <a16:creationId xmlns:a16="http://schemas.microsoft.com/office/drawing/2014/main" xmlns="" id="{8CEBF694-A08C-43EA-8812-7FC486E72F62}"/>
              </a:ext>
            </a:extLst>
          </p:cNvPr>
          <p:cNvCxnSpPr>
            <a:cxnSpLocks/>
            <a:stCxn id="19" idx="4"/>
            <a:endCxn id="41" idx="0"/>
          </p:cNvCxnSpPr>
          <p:nvPr/>
        </p:nvCxnSpPr>
        <p:spPr>
          <a:xfrm>
            <a:off x="4682971" y="3684692"/>
            <a:ext cx="2464294" cy="896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Đường kết nối Mũi tên Thẳng 58">
            <a:extLst>
              <a:ext uri="{FF2B5EF4-FFF2-40B4-BE49-F238E27FC236}">
                <a16:creationId xmlns:a16="http://schemas.microsoft.com/office/drawing/2014/main" xmlns="" id="{772D8E98-12AA-4BCF-B609-7BFCF9A1292A}"/>
              </a:ext>
            </a:extLst>
          </p:cNvPr>
          <p:cNvCxnSpPr>
            <a:cxnSpLocks/>
            <a:stCxn id="19" idx="4"/>
            <a:endCxn id="22" idx="0"/>
          </p:cNvCxnSpPr>
          <p:nvPr/>
        </p:nvCxnSpPr>
        <p:spPr>
          <a:xfrm flipH="1">
            <a:off x="2322251" y="3684692"/>
            <a:ext cx="2360720" cy="896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Hình chữ nhật 60">
            <a:extLst>
              <a:ext uri="{FF2B5EF4-FFF2-40B4-BE49-F238E27FC236}">
                <a16:creationId xmlns:a16="http://schemas.microsoft.com/office/drawing/2014/main" xmlns="" id="{A744328E-25DC-4973-9079-BBF81C579E05}"/>
              </a:ext>
            </a:extLst>
          </p:cNvPr>
          <p:cNvSpPr/>
          <p:nvPr/>
        </p:nvSpPr>
        <p:spPr>
          <a:xfrm>
            <a:off x="592282" y="2068758"/>
            <a:ext cx="243752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HOA HỒNG:39%</a:t>
            </a:r>
          </a:p>
          <a:p>
            <a:r>
              <a:rPr lang="vi-VN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THU NHẬP:16 TRIỆU</a:t>
            </a:r>
            <a:endParaRPr lang="vi-VN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2" name="Hình chữ nhật 61">
            <a:extLst>
              <a:ext uri="{FF2B5EF4-FFF2-40B4-BE49-F238E27FC236}">
                <a16:creationId xmlns:a16="http://schemas.microsoft.com/office/drawing/2014/main" xmlns="" id="{F3E5B402-12ED-4F86-9EA6-D72654D65641}"/>
              </a:ext>
            </a:extLst>
          </p:cNvPr>
          <p:cNvSpPr/>
          <p:nvPr/>
        </p:nvSpPr>
        <p:spPr>
          <a:xfrm>
            <a:off x="6336133" y="2068758"/>
            <a:ext cx="24416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HOA HỒNG:39%</a:t>
            </a:r>
          </a:p>
          <a:p>
            <a:r>
              <a:rPr lang="vi-VN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THU NHẬP:24 TRIỆU</a:t>
            </a:r>
            <a:endParaRPr lang="vi-VN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4" name="Hình chữ nhật 63">
            <a:extLst>
              <a:ext uri="{FF2B5EF4-FFF2-40B4-BE49-F238E27FC236}">
                <a16:creationId xmlns:a16="http://schemas.microsoft.com/office/drawing/2014/main" xmlns="" id="{2055B5B6-AC68-4455-AE4F-AF1AFCCF92D7}"/>
              </a:ext>
            </a:extLst>
          </p:cNvPr>
          <p:cNvSpPr/>
          <p:nvPr/>
        </p:nvSpPr>
        <p:spPr>
          <a:xfrm>
            <a:off x="2423604" y="5887750"/>
            <a:ext cx="292075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TN CÁ NHÂN: 8 TRIỆU</a:t>
            </a:r>
          </a:p>
          <a:p>
            <a:r>
              <a:rPr lang="vi-VN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TN HỆ THỐNG: 24 TRIỆU</a:t>
            </a:r>
            <a:endParaRPr lang="vi-VN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5" name="Ngoặc móc Phải 64">
            <a:extLst>
              <a:ext uri="{FF2B5EF4-FFF2-40B4-BE49-F238E27FC236}">
                <a16:creationId xmlns:a16="http://schemas.microsoft.com/office/drawing/2014/main" xmlns="" id="{5E98A74E-A7C4-487A-B6CE-EE2D17A20274}"/>
              </a:ext>
            </a:extLst>
          </p:cNvPr>
          <p:cNvSpPr/>
          <p:nvPr/>
        </p:nvSpPr>
        <p:spPr>
          <a:xfrm>
            <a:off x="5192697" y="5887750"/>
            <a:ext cx="346229" cy="646330"/>
          </a:xfrm>
          <a:prstGeom prst="rightBrace">
            <a:avLst>
              <a:gd name="adj1" fmla="val 8333"/>
              <a:gd name="adj2" fmla="val 51663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6" name="Hình chữ nhật 65">
            <a:extLst>
              <a:ext uri="{FF2B5EF4-FFF2-40B4-BE49-F238E27FC236}">
                <a16:creationId xmlns:a16="http://schemas.microsoft.com/office/drawing/2014/main" xmlns="" id="{E4FDEB93-E0A0-48C1-B196-4CEC40041A52}"/>
              </a:ext>
            </a:extLst>
          </p:cNvPr>
          <p:cNvSpPr/>
          <p:nvPr/>
        </p:nvSpPr>
        <p:spPr>
          <a:xfrm>
            <a:off x="5659426" y="6029047"/>
            <a:ext cx="19886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TỔNG: 32 TRIỆU</a:t>
            </a:r>
          </a:p>
        </p:txBody>
      </p:sp>
    </p:spTree>
    <p:extLst>
      <p:ext uri="{BB962C8B-B14F-4D97-AF65-F5344CB8AC3E}">
        <p14:creationId xmlns:p14="http://schemas.microsoft.com/office/powerpoint/2010/main" val="130570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9" grpId="0" animBg="1"/>
      <p:bldP spid="22" grpId="0" animBg="1"/>
      <p:bldP spid="37" grpId="0" animBg="1"/>
      <p:bldP spid="40" grpId="0" animBg="1"/>
      <p:bldP spid="41" grpId="0" animBg="1"/>
      <p:bldP spid="61" grpId="0"/>
      <p:bldP spid="62" grpId="0"/>
      <p:bldP spid="64" grpId="0"/>
      <p:bldP spid="65" grpId="0" animBg="1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E818B20-756B-4C7E-B776-7890D990FBDF}"/>
              </a:ext>
            </a:extLst>
          </p:cNvPr>
          <p:cNvSpPr/>
          <p:nvPr/>
        </p:nvSpPr>
        <p:spPr>
          <a:xfrm>
            <a:off x="0" y="0"/>
            <a:ext cx="9144000" cy="69000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76200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31%: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457200"/>
            <a:ext cx="8991600" cy="1015663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</p:spPr>
        <p:txBody>
          <a:bodyPr wrap="square" rtlCol="0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*"/>
              <a:tabLst/>
              <a:defRPr/>
            </a:pP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Điều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kiện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hưởng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: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Là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Giám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đốc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trở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lên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và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đạt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một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trong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những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đièu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kiện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sau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+"/>
              <a:tabLst/>
              <a:defRPr/>
            </a:pP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Cá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nhân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1.800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PV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+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nhánh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nhỏ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18.000 PV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 21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lon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nhánh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nhỏ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gồm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hội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viên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trưởng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phòng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GĐ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không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phù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hợp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+"/>
              <a:tabLst/>
              <a:defRPr/>
            </a:pP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Cá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nhân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20.000 PV = 21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lon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+"/>
              <a:tabLst/>
              <a:defRPr/>
            </a:pP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Cá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nhân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1.800 ( 2lon) +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F1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mới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lên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trưởng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phòng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(30.000 PV = 31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lon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583992"/>
              </p:ext>
            </p:extLst>
          </p:nvPr>
        </p:nvGraphicFramePr>
        <p:xfrm>
          <a:off x="3118949" y="1499790"/>
          <a:ext cx="6037956" cy="5212515"/>
        </p:xfrm>
        <a:graphic>
          <a:graphicData uri="http://schemas.openxmlformats.org/drawingml/2006/table">
            <a:tbl>
              <a:tblPr/>
              <a:tblGrid>
                <a:gridCol w="962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25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124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33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1600" b="1" u="none" strike="noStrike" dirty="0">
                        <a:effectLst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                (19LON 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US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41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>
                        <a:lumMod val="9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>
                        <a:lumMod val="9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43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351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2272313"/>
                  </a:ext>
                </a:extLst>
              </a:tr>
            </a:tbl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191338" y="1472863"/>
            <a:ext cx="1364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VD: </a:t>
            </a:r>
          </a:p>
        </p:txBody>
      </p:sp>
      <p:grpSp>
        <p:nvGrpSpPr>
          <p:cNvPr id="91" name="Group 90"/>
          <p:cNvGrpSpPr/>
          <p:nvPr/>
        </p:nvGrpSpPr>
        <p:grpSpPr>
          <a:xfrm>
            <a:off x="191338" y="4929657"/>
            <a:ext cx="2220960" cy="1829428"/>
            <a:chOff x="218718" y="3635851"/>
            <a:chExt cx="2220960" cy="1829428"/>
          </a:xfrm>
        </p:grpSpPr>
        <p:sp>
          <p:nvSpPr>
            <p:cNvPr id="92" name="Oval 91"/>
            <p:cNvSpPr/>
            <p:nvPr/>
          </p:nvSpPr>
          <p:spPr>
            <a:xfrm>
              <a:off x="218719" y="3635851"/>
              <a:ext cx="1558932" cy="956522"/>
            </a:xfrm>
            <a:prstGeom prst="ellipse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GĐ 3 </a:t>
              </a:r>
              <a:r>
                <a:rPr kumimoji="0" lang="en-US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sao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 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Oval 92"/>
            <p:cNvSpPr/>
            <p:nvPr/>
          </p:nvSpPr>
          <p:spPr>
            <a:xfrm>
              <a:off x="1913214" y="4537555"/>
              <a:ext cx="526464" cy="526464"/>
            </a:xfrm>
            <a:prstGeom prst="ellipse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F1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31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lon</a:t>
              </a:r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218718" y="4537556"/>
              <a:ext cx="1957728" cy="927723"/>
              <a:chOff x="143843" y="3471681"/>
              <a:chExt cx="2495354" cy="1182489"/>
            </a:xfrm>
          </p:grpSpPr>
          <p:sp>
            <p:nvSpPr>
              <p:cNvPr id="95" name="Oval 94"/>
              <p:cNvSpPr/>
              <p:nvPr/>
            </p:nvSpPr>
            <p:spPr>
              <a:xfrm>
                <a:off x="1232012" y="3843155"/>
                <a:ext cx="1155400" cy="811015"/>
              </a:xfrm>
              <a:prstGeom prst="ellipse">
                <a:avLst/>
              </a:prstGeom>
              <a:noFill/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2S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300L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143843" y="3810000"/>
                <a:ext cx="974594" cy="811015"/>
              </a:xfrm>
              <a:prstGeom prst="ellipse">
                <a:avLst/>
              </a:prstGeom>
              <a:noFill/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3S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800L</a:t>
                </a:r>
              </a:p>
            </p:txBody>
          </p:sp>
          <p:cxnSp>
            <p:nvCxnSpPr>
              <p:cNvPr id="97" name="Straight Arrow Connector 96"/>
              <p:cNvCxnSpPr>
                <a:cxnSpLocks/>
                <a:stCxn id="92" idx="4"/>
                <a:endCxn id="96" idx="0"/>
              </p:cNvCxnSpPr>
              <p:nvPr/>
            </p:nvCxnSpPr>
            <p:spPr>
              <a:xfrm flipH="1">
                <a:off x="631141" y="3541553"/>
                <a:ext cx="506224" cy="268448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98" name="Straight Arrow Connector 97"/>
              <p:cNvCxnSpPr>
                <a:cxnSpLocks/>
                <a:stCxn id="92" idx="4"/>
                <a:endCxn id="95" idx="0"/>
              </p:cNvCxnSpPr>
              <p:nvPr/>
            </p:nvCxnSpPr>
            <p:spPr>
              <a:xfrm>
                <a:off x="1137365" y="3541553"/>
                <a:ext cx="672347" cy="30160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99" name="Straight Arrow Connector 98"/>
              <p:cNvCxnSpPr>
                <a:stCxn id="92" idx="4"/>
                <a:endCxn id="93" idx="0"/>
              </p:cNvCxnSpPr>
              <p:nvPr/>
            </p:nvCxnSpPr>
            <p:spPr>
              <a:xfrm flipV="1">
                <a:off x="1137365" y="3471681"/>
                <a:ext cx="1501832" cy="6987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100" name="Group 99"/>
          <p:cNvGrpSpPr/>
          <p:nvPr/>
        </p:nvGrpSpPr>
        <p:grpSpPr>
          <a:xfrm>
            <a:off x="-7948" y="1512834"/>
            <a:ext cx="3081316" cy="1929337"/>
            <a:chOff x="223659" y="1780391"/>
            <a:chExt cx="3081316" cy="1929337"/>
          </a:xfrm>
        </p:grpSpPr>
        <p:grpSp>
          <p:nvGrpSpPr>
            <p:cNvPr id="101" name="Group 100"/>
            <p:cNvGrpSpPr/>
            <p:nvPr/>
          </p:nvGrpSpPr>
          <p:grpSpPr>
            <a:xfrm>
              <a:off x="223659" y="1834111"/>
              <a:ext cx="2775664" cy="1875617"/>
              <a:chOff x="223659" y="1834111"/>
              <a:chExt cx="2775664" cy="1875617"/>
            </a:xfrm>
          </p:grpSpPr>
          <p:grpSp>
            <p:nvGrpSpPr>
              <p:cNvPr id="104" name="Group 103"/>
              <p:cNvGrpSpPr/>
              <p:nvPr/>
            </p:nvGrpSpPr>
            <p:grpSpPr>
              <a:xfrm>
                <a:off x="223659" y="1834111"/>
                <a:ext cx="2775664" cy="1875617"/>
                <a:chOff x="191338" y="2322363"/>
                <a:chExt cx="3537910" cy="2390695"/>
              </a:xfrm>
            </p:grpSpPr>
            <p:sp>
              <p:nvSpPr>
                <p:cNvPr id="106" name="Oval 105"/>
                <p:cNvSpPr/>
                <p:nvPr/>
              </p:nvSpPr>
              <p:spPr>
                <a:xfrm>
                  <a:off x="335175" y="2322363"/>
                  <a:ext cx="2019923" cy="1219200"/>
                </a:xfrm>
                <a:prstGeom prst="ellipse">
                  <a:avLst/>
                </a:prstGeom>
                <a:noFill/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GĐ 3 </a:t>
                  </a:r>
                  <a:r>
                    <a:rPr kumimoji="0" lang="en-US" sz="18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sao</a:t>
                  </a: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2 </a:t>
                  </a:r>
                  <a:r>
                    <a:rPr kumimoji="0" lang="en-US" sz="180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lon</a:t>
                  </a: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pSp>
              <p:nvGrpSpPr>
                <p:cNvPr id="107" name="Group 106"/>
                <p:cNvGrpSpPr/>
                <p:nvPr/>
              </p:nvGrpSpPr>
              <p:grpSpPr>
                <a:xfrm>
                  <a:off x="191338" y="3541563"/>
                  <a:ext cx="3537910" cy="1171495"/>
                  <a:chOff x="191338" y="3541563"/>
                  <a:chExt cx="3537910" cy="1171495"/>
                </a:xfrm>
              </p:grpSpPr>
              <p:grpSp>
                <p:nvGrpSpPr>
                  <p:cNvPr id="108" name="Group 107"/>
                  <p:cNvGrpSpPr/>
                  <p:nvPr/>
                </p:nvGrpSpPr>
                <p:grpSpPr>
                  <a:xfrm>
                    <a:off x="2164599" y="3657600"/>
                    <a:ext cx="1564649" cy="380999"/>
                    <a:chOff x="2164599" y="3733800"/>
                    <a:chExt cx="1564649" cy="380999"/>
                  </a:xfrm>
                </p:grpSpPr>
                <p:sp>
                  <p:nvSpPr>
                    <p:cNvPr id="115" name="Oval 114"/>
                    <p:cNvSpPr/>
                    <p:nvPr/>
                  </p:nvSpPr>
                  <p:spPr>
                    <a:xfrm>
                      <a:off x="3348249" y="3733800"/>
                      <a:ext cx="380999" cy="380999"/>
                    </a:xfrm>
                    <a:prstGeom prst="ellipse">
                      <a:avLst/>
                    </a:prstGeom>
                    <a:noFill/>
                    <a:ln w="25400" cap="flat" cmpd="sng" algn="ctr">
                      <a:solidFill>
                        <a:srgbClr val="4F81BD">
                          <a:shade val="5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</a:t>
                      </a:r>
                    </a:p>
                  </p:txBody>
                </p:sp>
                <p:grpSp>
                  <p:nvGrpSpPr>
                    <p:cNvPr id="116" name="Group 115"/>
                    <p:cNvGrpSpPr/>
                    <p:nvPr/>
                  </p:nvGrpSpPr>
                  <p:grpSpPr>
                    <a:xfrm>
                      <a:off x="2164599" y="3733800"/>
                      <a:ext cx="1374150" cy="380999"/>
                      <a:chOff x="2164599" y="3733800"/>
                      <a:chExt cx="1374150" cy="380999"/>
                    </a:xfrm>
                  </p:grpSpPr>
                  <p:sp>
                    <p:nvSpPr>
                      <p:cNvPr id="117" name="Oval 116"/>
                      <p:cNvSpPr/>
                      <p:nvPr/>
                    </p:nvSpPr>
                    <p:spPr>
                      <a:xfrm>
                        <a:off x="2971800" y="3733800"/>
                        <a:ext cx="380999" cy="380999"/>
                      </a:xfrm>
                      <a:prstGeom prst="ellipse">
                        <a:avLst/>
                      </a:prstGeom>
                      <a:noFill/>
                      <a:ln w="25400" cap="flat" cmpd="sng" algn="ctr">
                        <a:solidFill>
                          <a:srgbClr val="4F81BD">
                            <a:shade val="50000"/>
                          </a:srgbClr>
                        </a:solidFill>
                        <a:prstDash val="solid"/>
                      </a:ln>
                      <a:effectLst/>
                    </p:spPr>
                    <p:txBody>
                      <a:bodyPr rtlCol="0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2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Arial" pitchFamily="34" charset="0"/>
                            <a:ea typeface="+mn-ea"/>
                            <a:cs typeface="Arial" pitchFamily="34" charset="0"/>
                          </a:rPr>
                          <a:t>5</a:t>
                        </a:r>
                      </a:p>
                    </p:txBody>
                  </p:sp>
                  <p:sp>
                    <p:nvSpPr>
                      <p:cNvPr id="118" name="Oval 117"/>
                      <p:cNvSpPr/>
                      <p:nvPr/>
                    </p:nvSpPr>
                    <p:spPr>
                      <a:xfrm>
                        <a:off x="2581701" y="3733800"/>
                        <a:ext cx="380999" cy="380999"/>
                      </a:xfrm>
                      <a:prstGeom prst="ellipse">
                        <a:avLst/>
                      </a:prstGeom>
                      <a:noFill/>
                      <a:ln w="25400" cap="flat" cmpd="sng" algn="ctr">
                        <a:solidFill>
                          <a:srgbClr val="4F81BD">
                            <a:shade val="50000"/>
                          </a:srgbClr>
                        </a:solidFill>
                        <a:prstDash val="solid"/>
                      </a:ln>
                      <a:effectLst/>
                    </p:spPr>
                    <p:txBody>
                      <a:bodyPr rtlCol="0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2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Arial" pitchFamily="34" charset="0"/>
                            <a:ea typeface="+mn-ea"/>
                            <a:cs typeface="Arial" pitchFamily="34" charset="0"/>
                          </a:rPr>
                          <a:t>6</a:t>
                        </a:r>
                      </a:p>
                    </p:txBody>
                  </p:sp>
                  <p:sp>
                    <p:nvSpPr>
                      <p:cNvPr id="119" name="Oval 118"/>
                      <p:cNvSpPr/>
                      <p:nvPr/>
                    </p:nvSpPr>
                    <p:spPr>
                      <a:xfrm>
                        <a:off x="2164599" y="3733800"/>
                        <a:ext cx="380999" cy="380999"/>
                      </a:xfrm>
                      <a:prstGeom prst="ellipse">
                        <a:avLst/>
                      </a:prstGeom>
                      <a:noFill/>
                      <a:ln w="25400" cap="flat" cmpd="sng" algn="ctr">
                        <a:solidFill>
                          <a:srgbClr val="4F81BD">
                            <a:shade val="50000"/>
                          </a:srgbClr>
                        </a:solidFill>
                        <a:prstDash val="solid"/>
                      </a:ln>
                      <a:effectLst/>
                    </p:spPr>
                    <p:txBody>
                      <a:bodyPr rtlCol="0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2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Arial" pitchFamily="34" charset="0"/>
                            <a:ea typeface="+mn-ea"/>
                            <a:cs typeface="Arial" pitchFamily="34" charset="0"/>
                          </a:rPr>
                          <a:t>2</a:t>
                        </a:r>
                      </a:p>
                    </p:txBody>
                  </p:sp>
                  <p:cxnSp>
                    <p:nvCxnSpPr>
                      <p:cNvPr id="120" name="Straight Connector 119"/>
                      <p:cNvCxnSpPr>
                        <a:stCxn id="119" idx="0"/>
                        <a:endCxn id="115" idx="0"/>
                      </p:cNvCxnSpPr>
                      <p:nvPr/>
                    </p:nvCxnSpPr>
                    <p:spPr>
                      <a:xfrm>
                        <a:off x="2355099" y="3733800"/>
                        <a:ext cx="1183650" cy="0"/>
                      </a:xfrm>
                      <a:prstGeom prst="line">
                        <a:avLst/>
                      </a:prstGeom>
                      <a:noFill/>
                      <a:ln w="9525" cap="flat" cmpd="sng" algn="ctr">
                        <a:solidFill>
                          <a:srgbClr val="4F81BD">
                            <a:shade val="95000"/>
                            <a:satMod val="105000"/>
                          </a:srgbClr>
                        </a:solidFill>
                        <a:prstDash val="solid"/>
                      </a:ln>
                      <a:effectLst/>
                    </p:spPr>
                  </p:cxnSp>
                </p:grpSp>
              </p:grpSp>
              <p:grpSp>
                <p:nvGrpSpPr>
                  <p:cNvPr id="109" name="Group 108"/>
                  <p:cNvGrpSpPr/>
                  <p:nvPr/>
                </p:nvGrpSpPr>
                <p:grpSpPr>
                  <a:xfrm>
                    <a:off x="191338" y="3541563"/>
                    <a:ext cx="2163760" cy="1171495"/>
                    <a:chOff x="191338" y="3541563"/>
                    <a:chExt cx="2163760" cy="1171495"/>
                  </a:xfrm>
                </p:grpSpPr>
                <p:sp>
                  <p:nvSpPr>
                    <p:cNvPr id="110" name="Oval 109"/>
                    <p:cNvSpPr/>
                    <p:nvPr/>
                  </p:nvSpPr>
                  <p:spPr>
                    <a:xfrm>
                      <a:off x="1359996" y="3845195"/>
                      <a:ext cx="943001" cy="811015"/>
                    </a:xfrm>
                    <a:prstGeom prst="ellipse">
                      <a:avLst/>
                    </a:prstGeom>
                    <a:noFill/>
                    <a:ln w="25400" cap="flat" cmpd="sng" algn="ctr">
                      <a:solidFill>
                        <a:srgbClr val="4F81BD">
                          <a:shade val="5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2S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0" dirty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300L</a:t>
                      </a:r>
                      <a:endParaRPr kumimoji="0" 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11" name="Oval 110"/>
                    <p:cNvSpPr/>
                    <p:nvPr/>
                  </p:nvSpPr>
                  <p:spPr>
                    <a:xfrm>
                      <a:off x="191338" y="3810000"/>
                      <a:ext cx="1073478" cy="903058"/>
                    </a:xfrm>
                    <a:prstGeom prst="ellipse">
                      <a:avLst/>
                    </a:prstGeom>
                    <a:noFill/>
                    <a:ln w="25400" cap="flat" cmpd="sng" algn="ctr">
                      <a:solidFill>
                        <a:srgbClr val="4F81BD">
                          <a:shade val="5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0" dirty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3S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800L</a:t>
                      </a:r>
                    </a:p>
                  </p:txBody>
                </p:sp>
                <p:cxnSp>
                  <p:nvCxnSpPr>
                    <p:cNvPr id="112" name="Straight Arrow Connector 111"/>
                    <p:cNvCxnSpPr>
                      <a:cxnSpLocks/>
                      <a:stCxn id="106" idx="4"/>
                      <a:endCxn id="111" idx="0"/>
                    </p:cNvCxnSpPr>
                    <p:nvPr/>
                  </p:nvCxnSpPr>
                  <p:spPr>
                    <a:xfrm flipH="1">
                      <a:off x="728077" y="3541563"/>
                      <a:ext cx="617060" cy="268437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tailEnd type="arrow"/>
                    </a:ln>
                    <a:effectLst/>
                  </p:spPr>
                </p:cxnSp>
                <p:cxnSp>
                  <p:nvCxnSpPr>
                    <p:cNvPr id="113" name="Straight Arrow Connector 112"/>
                    <p:cNvCxnSpPr>
                      <a:cxnSpLocks/>
                      <a:stCxn id="106" idx="4"/>
                      <a:endCxn id="110" idx="0"/>
                    </p:cNvCxnSpPr>
                    <p:nvPr/>
                  </p:nvCxnSpPr>
                  <p:spPr>
                    <a:xfrm>
                      <a:off x="1345137" y="3541563"/>
                      <a:ext cx="486361" cy="303632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tailEnd type="arrow"/>
                    </a:ln>
                    <a:effectLst/>
                  </p:spPr>
                </p:cxnSp>
                <p:cxnSp>
                  <p:nvCxnSpPr>
                    <p:cNvPr id="114" name="Straight Arrow Connector 113"/>
                    <p:cNvCxnSpPr>
                      <a:stCxn id="106" idx="4"/>
                      <a:endCxn id="119" idx="0"/>
                    </p:cNvCxnSpPr>
                    <p:nvPr/>
                  </p:nvCxnSpPr>
                  <p:spPr>
                    <a:xfrm>
                      <a:off x="1345137" y="3541563"/>
                      <a:ext cx="1009961" cy="116037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tailEnd type="arrow"/>
                    </a:ln>
                    <a:effectLst/>
                  </p:spPr>
                </p:cxnSp>
              </p:grpSp>
            </p:grpSp>
          </p:grpSp>
          <p:sp>
            <p:nvSpPr>
              <p:cNvPr id="105" name="TextBox 104"/>
              <p:cNvSpPr txBox="1"/>
              <p:nvPr/>
            </p:nvSpPr>
            <p:spPr>
              <a:xfrm>
                <a:off x="2070691" y="2512862"/>
                <a:ext cx="7791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</a:rPr>
                  <a:t>19 lon</a:t>
                </a:r>
              </a:p>
            </p:txBody>
          </p:sp>
        </p:grpSp>
        <p:sp>
          <p:nvSpPr>
            <p:cNvPr id="102" name="Oval 101"/>
            <p:cNvSpPr/>
            <p:nvPr/>
          </p:nvSpPr>
          <p:spPr>
            <a:xfrm rot="1075481">
              <a:off x="355502" y="1884643"/>
              <a:ext cx="2949473" cy="1286565"/>
            </a:xfrm>
            <a:prstGeom prst="ellipse">
              <a:avLst/>
            </a:prstGeom>
            <a:noFill/>
            <a:ln w="2540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 rot="1188035">
              <a:off x="1684886" y="1780391"/>
              <a:ext cx="869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79646">
                      <a:lumMod val="50000"/>
                    </a:srgbClr>
                  </a:solidFill>
                  <a:effectLst/>
                  <a:uLnTx/>
                  <a:uFillTx/>
                </a:rPr>
                <a:t>21 lon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278837" y="3378190"/>
            <a:ext cx="1674029" cy="1825008"/>
            <a:chOff x="2107" y="3635851"/>
            <a:chExt cx="1674029" cy="1825008"/>
          </a:xfrm>
        </p:grpSpPr>
        <p:sp>
          <p:nvSpPr>
            <p:cNvPr id="122" name="Oval 121"/>
            <p:cNvSpPr/>
            <p:nvPr/>
          </p:nvSpPr>
          <p:spPr>
            <a:xfrm>
              <a:off x="58207" y="3635851"/>
              <a:ext cx="1523244" cy="956522"/>
            </a:xfrm>
            <a:prstGeom prst="ellipse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GĐ 3 </a:t>
              </a:r>
              <a:r>
                <a:rPr kumimoji="0" lang="en-US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sao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21 </a:t>
              </a: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2107" y="4592373"/>
              <a:ext cx="1674029" cy="868486"/>
              <a:chOff x="-132253" y="3541558"/>
              <a:chExt cx="2133746" cy="1106986"/>
            </a:xfrm>
          </p:grpSpPr>
          <p:sp>
            <p:nvSpPr>
              <p:cNvPr id="124" name="Oval 123"/>
              <p:cNvSpPr/>
              <p:nvPr/>
            </p:nvSpPr>
            <p:spPr>
              <a:xfrm>
                <a:off x="1027084" y="3810000"/>
                <a:ext cx="974409" cy="811015"/>
              </a:xfrm>
              <a:prstGeom prst="ellipse">
                <a:avLst/>
              </a:prstGeom>
              <a:noFill/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2S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300L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-132253" y="3837529"/>
                <a:ext cx="943003" cy="811015"/>
              </a:xfrm>
              <a:prstGeom prst="ellipse">
                <a:avLst/>
              </a:prstGeom>
              <a:noFill/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3S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800L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cxnSp>
            <p:nvCxnSpPr>
              <p:cNvPr id="126" name="Straight Arrow Connector 125"/>
              <p:cNvCxnSpPr>
                <a:cxnSpLocks/>
                <a:stCxn id="122" idx="4"/>
                <a:endCxn id="125" idx="0"/>
              </p:cNvCxnSpPr>
              <p:nvPr/>
            </p:nvCxnSpPr>
            <p:spPr>
              <a:xfrm flipH="1">
                <a:off x="339248" y="3541558"/>
                <a:ext cx="570781" cy="29597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127" name="Straight Arrow Connector 126"/>
              <p:cNvCxnSpPr>
                <a:cxnSpLocks/>
                <a:stCxn id="122" idx="4"/>
                <a:endCxn id="124" idx="0"/>
              </p:cNvCxnSpPr>
              <p:nvPr/>
            </p:nvCxnSpPr>
            <p:spPr>
              <a:xfrm>
                <a:off x="910029" y="3541558"/>
                <a:ext cx="604259" cy="26844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xmlns="" id="{68437788-7C58-4747-951F-EB2DA81E4E63}"/>
              </a:ext>
            </a:extLst>
          </p:cNvPr>
          <p:cNvSpPr/>
          <p:nvPr/>
        </p:nvSpPr>
        <p:spPr>
          <a:xfrm>
            <a:off x="4177133" y="1570109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2L</a:t>
            </a:r>
            <a:endParaRPr lang="vi-VN" sz="1400" dirty="0"/>
          </a:p>
        </p:txBody>
      </p:sp>
      <p:sp>
        <p:nvSpPr>
          <p:cNvPr id="139" name="Lưu đồ: Đường kết nối 138">
            <a:extLst>
              <a:ext uri="{FF2B5EF4-FFF2-40B4-BE49-F238E27FC236}">
                <a16:creationId xmlns:a16="http://schemas.microsoft.com/office/drawing/2014/main" xmlns="" id="{6E2022CB-DD73-4B9E-A988-EEC6A62E8D48}"/>
              </a:ext>
            </a:extLst>
          </p:cNvPr>
          <p:cNvSpPr/>
          <p:nvPr/>
        </p:nvSpPr>
        <p:spPr>
          <a:xfrm>
            <a:off x="4142935" y="2224600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400L</a:t>
            </a:r>
            <a:endParaRPr lang="vi-VN" sz="1400" dirty="0"/>
          </a:p>
        </p:txBody>
      </p:sp>
      <p:sp>
        <p:nvSpPr>
          <p:cNvPr id="140" name="Lưu đồ: Đường kết nối 139">
            <a:extLst>
              <a:ext uri="{FF2B5EF4-FFF2-40B4-BE49-F238E27FC236}">
                <a16:creationId xmlns:a16="http://schemas.microsoft.com/office/drawing/2014/main" xmlns="" id="{22B2E757-99CC-4D59-8870-2F15843E8D87}"/>
              </a:ext>
            </a:extLst>
          </p:cNvPr>
          <p:cNvSpPr/>
          <p:nvPr/>
        </p:nvSpPr>
        <p:spPr>
          <a:xfrm>
            <a:off x="4133540" y="2835170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600L</a:t>
            </a:r>
            <a:endParaRPr lang="vi-VN" sz="1400" dirty="0"/>
          </a:p>
        </p:txBody>
      </p:sp>
      <p:sp>
        <p:nvSpPr>
          <p:cNvPr id="141" name="Lưu đồ: Đường kết nối 140">
            <a:extLst>
              <a:ext uri="{FF2B5EF4-FFF2-40B4-BE49-F238E27FC236}">
                <a16:creationId xmlns:a16="http://schemas.microsoft.com/office/drawing/2014/main" xmlns="" id="{281530E5-B482-4879-9706-A0605C7AD4F7}"/>
              </a:ext>
            </a:extLst>
          </p:cNvPr>
          <p:cNvSpPr/>
          <p:nvPr/>
        </p:nvSpPr>
        <p:spPr>
          <a:xfrm>
            <a:off x="4135583" y="3454540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800L</a:t>
            </a:r>
            <a:endParaRPr lang="vi-VN" sz="1400" dirty="0"/>
          </a:p>
        </p:txBody>
      </p:sp>
      <p:sp>
        <p:nvSpPr>
          <p:cNvPr id="142" name="Lưu đồ: Đường kết nối 141">
            <a:extLst>
              <a:ext uri="{FF2B5EF4-FFF2-40B4-BE49-F238E27FC236}">
                <a16:creationId xmlns:a16="http://schemas.microsoft.com/office/drawing/2014/main" xmlns="" id="{9B253E93-1653-4A82-BA8B-BEFB06F7E206}"/>
              </a:ext>
            </a:extLst>
          </p:cNvPr>
          <p:cNvSpPr/>
          <p:nvPr/>
        </p:nvSpPr>
        <p:spPr>
          <a:xfrm>
            <a:off x="4160732" y="4081167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1000L</a:t>
            </a:r>
            <a:endParaRPr lang="vi-VN" sz="1400" dirty="0"/>
          </a:p>
        </p:txBody>
      </p:sp>
      <p:sp>
        <p:nvSpPr>
          <p:cNvPr id="143" name="Lưu đồ: Đường kết nối 142">
            <a:extLst>
              <a:ext uri="{FF2B5EF4-FFF2-40B4-BE49-F238E27FC236}">
                <a16:creationId xmlns:a16="http://schemas.microsoft.com/office/drawing/2014/main" xmlns="" id="{3E42ACEC-96B9-4F28-89A9-36ED99E46B4F}"/>
              </a:ext>
            </a:extLst>
          </p:cNvPr>
          <p:cNvSpPr/>
          <p:nvPr/>
        </p:nvSpPr>
        <p:spPr>
          <a:xfrm>
            <a:off x="4160733" y="4718347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1200L</a:t>
            </a:r>
            <a:endParaRPr lang="vi-VN" sz="1400" dirty="0"/>
          </a:p>
        </p:txBody>
      </p:sp>
      <p:sp>
        <p:nvSpPr>
          <p:cNvPr id="144" name="Lưu đồ: Đường kết nối 143">
            <a:extLst>
              <a:ext uri="{FF2B5EF4-FFF2-40B4-BE49-F238E27FC236}">
                <a16:creationId xmlns:a16="http://schemas.microsoft.com/office/drawing/2014/main" xmlns="" id="{0F03BF4B-FAF5-4514-9D16-DC30947B5003}"/>
              </a:ext>
            </a:extLst>
          </p:cNvPr>
          <p:cNvSpPr/>
          <p:nvPr/>
        </p:nvSpPr>
        <p:spPr>
          <a:xfrm>
            <a:off x="4190641" y="5325406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1400L</a:t>
            </a:r>
            <a:endParaRPr lang="vi-VN" sz="1400" dirty="0"/>
          </a:p>
        </p:txBody>
      </p:sp>
      <p:sp>
        <p:nvSpPr>
          <p:cNvPr id="145" name="Lưu đồ: Đường kết nối 144">
            <a:extLst>
              <a:ext uri="{FF2B5EF4-FFF2-40B4-BE49-F238E27FC236}">
                <a16:creationId xmlns:a16="http://schemas.microsoft.com/office/drawing/2014/main" xmlns="" id="{829D69E4-F932-4B55-8506-EE7299BFB661}"/>
              </a:ext>
            </a:extLst>
          </p:cNvPr>
          <p:cNvSpPr/>
          <p:nvPr/>
        </p:nvSpPr>
        <p:spPr>
          <a:xfrm>
            <a:off x="4160733" y="5903408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1600L</a:t>
            </a:r>
            <a:endParaRPr lang="vi-VN" sz="1400" dirty="0"/>
          </a:p>
        </p:txBody>
      </p:sp>
      <p:sp>
        <p:nvSpPr>
          <p:cNvPr id="3" name="Hình chữ nhật 2">
            <a:extLst>
              <a:ext uri="{FF2B5EF4-FFF2-40B4-BE49-F238E27FC236}">
                <a16:creationId xmlns:a16="http://schemas.microsoft.com/office/drawing/2014/main" xmlns="" id="{2E251205-DE60-43E9-8A07-416F8E3925A8}"/>
              </a:ext>
            </a:extLst>
          </p:cNvPr>
          <p:cNvSpPr/>
          <p:nvPr/>
        </p:nvSpPr>
        <p:spPr>
          <a:xfrm>
            <a:off x="3022892" y="1676855"/>
            <a:ext cx="927392" cy="3306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BẠN GĐ</a:t>
            </a:r>
            <a:endParaRPr lang="vi-VN" dirty="0"/>
          </a:p>
        </p:txBody>
      </p:sp>
      <p:pic>
        <p:nvPicPr>
          <p:cNvPr id="147" name="Hình ảnh 146">
            <a:extLst>
              <a:ext uri="{FF2B5EF4-FFF2-40B4-BE49-F238E27FC236}">
                <a16:creationId xmlns:a16="http://schemas.microsoft.com/office/drawing/2014/main" xmlns="" id="{86CB4329-5642-4000-AD42-9D46762A7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240" y="2223346"/>
            <a:ext cx="786452" cy="426757"/>
          </a:xfrm>
          <a:prstGeom prst="rect">
            <a:avLst/>
          </a:prstGeom>
        </p:spPr>
      </p:pic>
      <p:sp>
        <p:nvSpPr>
          <p:cNvPr id="149" name="Hình chữ nhật 148">
            <a:extLst>
              <a:ext uri="{FF2B5EF4-FFF2-40B4-BE49-F238E27FC236}">
                <a16:creationId xmlns:a16="http://schemas.microsoft.com/office/drawing/2014/main" xmlns="" id="{1888D9F1-5A94-4AA2-8FE8-10A5ACB035E9}"/>
              </a:ext>
            </a:extLst>
          </p:cNvPr>
          <p:cNvSpPr/>
          <p:nvPr/>
        </p:nvSpPr>
        <p:spPr>
          <a:xfrm>
            <a:off x="2966074" y="2852112"/>
            <a:ext cx="927392" cy="3306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ĐỜI 2</a:t>
            </a:r>
            <a:endParaRPr lang="vi-VN" b="1" dirty="0"/>
          </a:p>
        </p:txBody>
      </p:sp>
      <p:pic>
        <p:nvPicPr>
          <p:cNvPr id="151" name="Hình ảnh 150">
            <a:extLst>
              <a:ext uri="{FF2B5EF4-FFF2-40B4-BE49-F238E27FC236}">
                <a16:creationId xmlns:a16="http://schemas.microsoft.com/office/drawing/2014/main" xmlns="" id="{0AD73290-0CE9-4D8A-B3DB-2BBDA1E44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656" y="3454439"/>
            <a:ext cx="786452" cy="426757"/>
          </a:xfrm>
          <a:prstGeom prst="rect">
            <a:avLst/>
          </a:prstGeom>
        </p:spPr>
      </p:pic>
      <p:pic>
        <p:nvPicPr>
          <p:cNvPr id="153" name="Hình ảnh 152">
            <a:extLst>
              <a:ext uri="{FF2B5EF4-FFF2-40B4-BE49-F238E27FC236}">
                <a16:creationId xmlns:a16="http://schemas.microsoft.com/office/drawing/2014/main" xmlns="" id="{71DD18D3-8874-4B11-9606-09CCDDBCAD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3656" y="4048759"/>
            <a:ext cx="786452" cy="426757"/>
          </a:xfrm>
          <a:prstGeom prst="rect">
            <a:avLst/>
          </a:prstGeom>
        </p:spPr>
      </p:pic>
      <p:pic>
        <p:nvPicPr>
          <p:cNvPr id="155" name="Hình ảnh 154">
            <a:extLst>
              <a:ext uri="{FF2B5EF4-FFF2-40B4-BE49-F238E27FC236}">
                <a16:creationId xmlns:a16="http://schemas.microsoft.com/office/drawing/2014/main" xmlns="" id="{25DCE670-0499-49FE-A24B-7ABE2F5A1E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8429" y="4628769"/>
            <a:ext cx="786452" cy="426757"/>
          </a:xfrm>
          <a:prstGeom prst="rect">
            <a:avLst/>
          </a:prstGeom>
        </p:spPr>
      </p:pic>
      <p:pic>
        <p:nvPicPr>
          <p:cNvPr id="157" name="Hình ảnh 156">
            <a:extLst>
              <a:ext uri="{FF2B5EF4-FFF2-40B4-BE49-F238E27FC236}">
                <a16:creationId xmlns:a16="http://schemas.microsoft.com/office/drawing/2014/main" xmlns="" id="{69D6CA9A-D426-4177-8045-CD436AA9FD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03656" y="5391240"/>
            <a:ext cx="786452" cy="426757"/>
          </a:xfrm>
          <a:prstGeom prst="rect">
            <a:avLst/>
          </a:prstGeom>
        </p:spPr>
      </p:pic>
      <p:pic>
        <p:nvPicPr>
          <p:cNvPr id="159" name="Hình ảnh 158">
            <a:extLst>
              <a:ext uri="{FF2B5EF4-FFF2-40B4-BE49-F238E27FC236}">
                <a16:creationId xmlns:a16="http://schemas.microsoft.com/office/drawing/2014/main" xmlns="" id="{2F685FD6-1746-46DF-8C9C-7DC01CC7D2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3347" y="5940332"/>
            <a:ext cx="786452" cy="426757"/>
          </a:xfrm>
          <a:prstGeom prst="rect">
            <a:avLst/>
          </a:prstGeom>
        </p:spPr>
      </p:pic>
      <p:pic>
        <p:nvPicPr>
          <p:cNvPr id="161" name="Hình ảnh 160">
            <a:extLst>
              <a:ext uri="{FF2B5EF4-FFF2-40B4-BE49-F238E27FC236}">
                <a16:creationId xmlns:a16="http://schemas.microsoft.com/office/drawing/2014/main" xmlns="" id="{00313F74-40DA-4576-ABB1-338E5CAFFDC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2288" y="1629549"/>
            <a:ext cx="3333779" cy="377985"/>
          </a:xfrm>
          <a:prstGeom prst="rect">
            <a:avLst/>
          </a:prstGeom>
        </p:spPr>
      </p:pic>
      <p:pic>
        <p:nvPicPr>
          <p:cNvPr id="163" name="Hình ảnh 162">
            <a:extLst>
              <a:ext uri="{FF2B5EF4-FFF2-40B4-BE49-F238E27FC236}">
                <a16:creationId xmlns:a16="http://schemas.microsoft.com/office/drawing/2014/main" xmlns="" id="{3CF9BB60-44A4-4DEE-A1E6-B80B52197AF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62778" y="2221829"/>
            <a:ext cx="3097036" cy="377985"/>
          </a:xfrm>
          <a:prstGeom prst="rect">
            <a:avLst/>
          </a:prstGeom>
        </p:spPr>
      </p:pic>
      <p:pic>
        <p:nvPicPr>
          <p:cNvPr id="165" name="Hình ảnh 164">
            <a:extLst>
              <a:ext uri="{FF2B5EF4-FFF2-40B4-BE49-F238E27FC236}">
                <a16:creationId xmlns:a16="http://schemas.microsoft.com/office/drawing/2014/main" xmlns="" id="{8CB96DD3-2A36-4A8A-B37B-894C125B05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56681" y="2903390"/>
            <a:ext cx="3103133" cy="377985"/>
          </a:xfrm>
          <a:prstGeom prst="rect">
            <a:avLst/>
          </a:prstGeom>
        </p:spPr>
      </p:pic>
      <p:pic>
        <p:nvPicPr>
          <p:cNvPr id="167" name="Hình ảnh 166">
            <a:extLst>
              <a:ext uri="{FF2B5EF4-FFF2-40B4-BE49-F238E27FC236}">
                <a16:creationId xmlns:a16="http://schemas.microsoft.com/office/drawing/2014/main" xmlns="" id="{B64709A6-F9B0-4318-B87E-F65BF7DFD0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62778" y="3452922"/>
            <a:ext cx="3097036" cy="377985"/>
          </a:xfrm>
          <a:prstGeom prst="rect">
            <a:avLst/>
          </a:prstGeom>
        </p:spPr>
      </p:pic>
      <p:pic>
        <p:nvPicPr>
          <p:cNvPr id="169" name="Hình ảnh 168">
            <a:extLst>
              <a:ext uri="{FF2B5EF4-FFF2-40B4-BE49-F238E27FC236}">
                <a16:creationId xmlns:a16="http://schemas.microsoft.com/office/drawing/2014/main" xmlns="" id="{F2B66B6A-55F3-4219-ADCB-1DF5335E17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56681" y="4077932"/>
            <a:ext cx="3200677" cy="377985"/>
          </a:xfrm>
          <a:prstGeom prst="rect">
            <a:avLst/>
          </a:prstGeom>
        </p:spPr>
      </p:pic>
      <p:pic>
        <p:nvPicPr>
          <p:cNvPr id="171" name="Hình ảnh 170">
            <a:extLst>
              <a:ext uri="{FF2B5EF4-FFF2-40B4-BE49-F238E27FC236}">
                <a16:creationId xmlns:a16="http://schemas.microsoft.com/office/drawing/2014/main" xmlns="" id="{FECB226A-974F-4109-9202-DB3C628CB5B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07908" y="4653154"/>
            <a:ext cx="3200677" cy="377985"/>
          </a:xfrm>
          <a:prstGeom prst="rect">
            <a:avLst/>
          </a:prstGeom>
        </p:spPr>
      </p:pic>
      <p:pic>
        <p:nvPicPr>
          <p:cNvPr id="173" name="Hình ảnh 172">
            <a:extLst>
              <a:ext uri="{FF2B5EF4-FFF2-40B4-BE49-F238E27FC236}">
                <a16:creationId xmlns:a16="http://schemas.microsoft.com/office/drawing/2014/main" xmlns="" id="{3ED802E9-3D29-4516-B65B-9D0A3C59065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31061" y="5323889"/>
            <a:ext cx="3103133" cy="377985"/>
          </a:xfrm>
          <a:prstGeom prst="rect">
            <a:avLst/>
          </a:prstGeom>
        </p:spPr>
      </p:pic>
      <p:pic>
        <p:nvPicPr>
          <p:cNvPr id="175" name="Hình ảnh 174">
            <a:extLst>
              <a:ext uri="{FF2B5EF4-FFF2-40B4-BE49-F238E27FC236}">
                <a16:creationId xmlns:a16="http://schemas.microsoft.com/office/drawing/2014/main" xmlns="" id="{9DCF42DD-5A32-4B97-8566-329559C909C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682288" y="5958618"/>
            <a:ext cx="3200677" cy="377985"/>
          </a:xfrm>
          <a:prstGeom prst="rect">
            <a:avLst/>
          </a:prstGeom>
        </p:spPr>
      </p:pic>
      <p:pic>
        <p:nvPicPr>
          <p:cNvPr id="177" name="Hình ảnh 176">
            <a:extLst>
              <a:ext uri="{FF2B5EF4-FFF2-40B4-BE49-F238E27FC236}">
                <a16:creationId xmlns:a16="http://schemas.microsoft.com/office/drawing/2014/main" xmlns="" id="{6D4064CD-393E-44FB-A91A-622E1952104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589615" y="6445363"/>
            <a:ext cx="890093" cy="426757"/>
          </a:xfrm>
          <a:prstGeom prst="rect">
            <a:avLst/>
          </a:prstGeom>
        </p:spPr>
      </p:pic>
      <p:pic>
        <p:nvPicPr>
          <p:cNvPr id="179" name="Hình ảnh 178">
            <a:extLst>
              <a:ext uri="{FF2B5EF4-FFF2-40B4-BE49-F238E27FC236}">
                <a16:creationId xmlns:a16="http://schemas.microsoft.com/office/drawing/2014/main" xmlns="" id="{B3AF70F6-1EA6-49AF-94DD-936F83C79B6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037191" y="6363530"/>
            <a:ext cx="1841152" cy="5364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flipH="1">
            <a:off x="6396871" y="1681474"/>
            <a:ext cx="87145" cy="198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0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4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3" grpId="0"/>
      <p:bldP spid="1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-1" y="4833091"/>
            <a:ext cx="4590747" cy="20249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90638" y="926801"/>
            <a:ext cx="2291300" cy="19584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0" y="934266"/>
            <a:ext cx="2291300" cy="1948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581938" y="923225"/>
            <a:ext cx="2101608" cy="1955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689256" y="935073"/>
            <a:ext cx="2454744" cy="19441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0" y="2881297"/>
            <a:ext cx="2291300" cy="1948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2289474" y="2886484"/>
            <a:ext cx="2293021" cy="19828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9109" y="2875246"/>
            <a:ext cx="2326420" cy="1972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6686068" y="2879205"/>
            <a:ext cx="2466251" cy="19679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580389" y="4828568"/>
            <a:ext cx="4574452" cy="20294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732430" y="1017767"/>
            <a:ext cx="826439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solidFill>
                  <a:schemeClr val="tx1"/>
                </a:solidFill>
              </a:rPr>
              <a:t>GĐ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417" y="1017767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GĐ </a:t>
            </a:r>
            <a:r>
              <a:rPr lang="vi-VN" sz="1200" b="1" dirty="0">
                <a:solidFill>
                  <a:schemeClr val="bg1"/>
                </a:solidFill>
              </a:rPr>
              <a:t>2</a:t>
            </a:r>
            <a:r>
              <a:rPr lang="en-US" sz="1400" b="1" dirty="0" smtClean="0">
                <a:solidFill>
                  <a:schemeClr val="bg1"/>
                </a:solidFill>
              </a:rPr>
              <a:t>SAO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023730" y="1020948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100" b="1" dirty="0" smtClean="0">
                <a:solidFill>
                  <a:schemeClr val="bg1"/>
                </a:solidFill>
              </a:rPr>
              <a:t>GĐ 1SAO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599367" y="1011497"/>
            <a:ext cx="1296071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>
                <a:solidFill>
                  <a:schemeClr val="bg1"/>
                </a:solidFill>
              </a:rPr>
              <a:t>GĐ </a:t>
            </a:r>
            <a:r>
              <a:rPr lang="vi-VN" sz="1200" b="1" dirty="0" smtClean="0">
                <a:solidFill>
                  <a:schemeClr val="bg1"/>
                </a:solidFill>
              </a:rPr>
              <a:t>2S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vi-VN" sz="1200" b="1" dirty="0" smtClean="0">
                <a:solidFill>
                  <a:schemeClr val="bg1"/>
                </a:solidFill>
              </a:rPr>
              <a:t>V</a:t>
            </a:r>
            <a:r>
              <a:rPr lang="en-US" sz="1200" b="1" dirty="0" err="1" smtClean="0">
                <a:solidFill>
                  <a:schemeClr val="bg1"/>
                </a:solidFill>
              </a:rPr>
              <a:t>àng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6173338" y="4847150"/>
            <a:ext cx="1961332" cy="429370"/>
          </a:xfrm>
          <a:prstGeom prst="ellipse">
            <a:avLst/>
          </a:prstGeom>
          <a:solidFill>
            <a:srgbClr val="A52ED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5S</a:t>
            </a:r>
            <a:r>
              <a:rPr lang="en-US" sz="1200" b="1" dirty="0" err="1" smtClean="0">
                <a:solidFill>
                  <a:schemeClr val="bg1"/>
                </a:solidFill>
              </a:rPr>
              <a:t>ao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vi-VN" sz="1200" b="1" dirty="0" smtClean="0">
                <a:solidFill>
                  <a:schemeClr val="bg1"/>
                </a:solidFill>
              </a:rPr>
              <a:t>V</a:t>
            </a:r>
            <a:r>
              <a:rPr lang="en-US" sz="1200" b="1" dirty="0" err="1" smtClean="0">
                <a:solidFill>
                  <a:schemeClr val="bg1"/>
                </a:solidFill>
              </a:rPr>
              <a:t>àng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882442" y="4847150"/>
            <a:ext cx="1467526" cy="429370"/>
          </a:xfrm>
          <a:prstGeom prst="ellipse">
            <a:avLst/>
          </a:prstGeom>
          <a:solidFill>
            <a:srgbClr val="A52ED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5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vi-VN" sz="1200" b="1" dirty="0" smtClean="0">
                <a:solidFill>
                  <a:schemeClr val="bg1"/>
                </a:solidFill>
              </a:rPr>
              <a:t>S</a:t>
            </a:r>
            <a:r>
              <a:rPr lang="en-US" sz="1200" b="1" dirty="0" err="1" smtClean="0">
                <a:solidFill>
                  <a:schemeClr val="bg1"/>
                </a:solidFill>
              </a:rPr>
              <a:t>ao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493054" y="2896566"/>
            <a:ext cx="1402384" cy="412009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4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S</a:t>
            </a:r>
            <a:r>
              <a:rPr lang="en-US" sz="1200" b="1" dirty="0" err="1" smtClean="0">
                <a:solidFill>
                  <a:schemeClr val="bg1"/>
                </a:solidFill>
              </a:rPr>
              <a:t>ao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vi-VN" sz="1200" b="1" dirty="0" smtClean="0">
                <a:solidFill>
                  <a:schemeClr val="bg1"/>
                </a:solidFill>
              </a:rPr>
              <a:t>V</a:t>
            </a:r>
            <a:r>
              <a:rPr lang="en-US" sz="1200" b="1" dirty="0" err="1" smtClean="0">
                <a:solidFill>
                  <a:schemeClr val="bg1"/>
                </a:solidFill>
              </a:rPr>
              <a:t>àng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5180111" y="2875246"/>
            <a:ext cx="1036197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4S</a:t>
            </a:r>
            <a:r>
              <a:rPr lang="en-US" sz="1200" b="1" dirty="0" err="1" smtClean="0">
                <a:solidFill>
                  <a:schemeClr val="bg1"/>
                </a:solidFill>
              </a:rPr>
              <a:t>ao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015778" y="2964171"/>
            <a:ext cx="1378228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3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S</a:t>
            </a:r>
            <a:r>
              <a:rPr lang="en-US" sz="1200" b="1" dirty="0" err="1" smtClean="0">
                <a:solidFill>
                  <a:schemeClr val="bg1"/>
                </a:solidFill>
              </a:rPr>
              <a:t>ao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vi-VN" sz="1200" b="1" dirty="0" smtClean="0">
                <a:solidFill>
                  <a:schemeClr val="bg1"/>
                </a:solidFill>
              </a:rPr>
              <a:t>V</a:t>
            </a:r>
            <a:r>
              <a:rPr lang="en-US" sz="1200" b="1" dirty="0" err="1" smtClean="0">
                <a:solidFill>
                  <a:schemeClr val="bg1"/>
                </a:solidFill>
              </a:rPr>
              <a:t>àng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32430" y="2966079"/>
            <a:ext cx="1046004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3S</a:t>
            </a:r>
            <a:r>
              <a:rPr lang="en-US" sz="1200" b="1" dirty="0" err="1" smtClean="0">
                <a:solidFill>
                  <a:schemeClr val="bg1"/>
                </a:solidFill>
              </a:rPr>
              <a:t>ao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302278" y="1662878"/>
            <a:ext cx="693793" cy="429370"/>
          </a:xfrm>
          <a:prstGeom prst="ellipse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/>
              <a:t>TP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247249" y="1662878"/>
            <a:ext cx="702112" cy="429370"/>
          </a:xfrm>
          <a:prstGeom prst="ellipse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/>
              <a:t>TP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2452694" y="1662878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</a:t>
            </a:r>
            <a:r>
              <a:rPr lang="vi-VN" sz="1600" dirty="0" smtClean="0"/>
              <a:t>Đ</a:t>
            </a:r>
            <a:endParaRPr lang="en-US" sz="1600" dirty="0"/>
          </a:p>
        </p:txBody>
      </p:sp>
      <p:sp>
        <p:nvSpPr>
          <p:cNvPr id="36" name="Oval 35"/>
          <p:cNvSpPr/>
          <p:nvPr/>
        </p:nvSpPr>
        <p:spPr>
          <a:xfrm>
            <a:off x="3727803" y="1663596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GĐ</a:t>
            </a:r>
            <a:endParaRPr lang="en-US" sz="1600" dirty="0"/>
          </a:p>
        </p:txBody>
      </p:sp>
      <p:sp>
        <p:nvSpPr>
          <p:cNvPr id="38" name="Oval 37"/>
          <p:cNvSpPr/>
          <p:nvPr/>
        </p:nvSpPr>
        <p:spPr>
          <a:xfrm>
            <a:off x="7689650" y="1655552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39" name="Oval 38"/>
          <p:cNvSpPr/>
          <p:nvPr/>
        </p:nvSpPr>
        <p:spPr>
          <a:xfrm>
            <a:off x="6865494" y="1678820"/>
            <a:ext cx="692637" cy="413427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SAO</a:t>
            </a:r>
            <a:endParaRPr lang="en-US" sz="800" dirty="0"/>
          </a:p>
        </p:txBody>
      </p:sp>
      <p:sp>
        <p:nvSpPr>
          <p:cNvPr id="40" name="Oval 39"/>
          <p:cNvSpPr/>
          <p:nvPr/>
        </p:nvSpPr>
        <p:spPr>
          <a:xfrm>
            <a:off x="5934485" y="1687660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GĐ</a:t>
            </a:r>
            <a:endParaRPr lang="en-US" sz="1600" dirty="0"/>
          </a:p>
        </p:txBody>
      </p:sp>
      <p:sp>
        <p:nvSpPr>
          <p:cNvPr id="41" name="Oval 40"/>
          <p:cNvSpPr/>
          <p:nvPr/>
        </p:nvSpPr>
        <p:spPr>
          <a:xfrm>
            <a:off x="4779230" y="1687660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</a:t>
            </a:r>
            <a:r>
              <a:rPr lang="vi-VN" sz="1600" dirty="0" smtClean="0"/>
              <a:t>Đ</a:t>
            </a:r>
            <a:endParaRPr lang="en-US" sz="1600" dirty="0"/>
          </a:p>
        </p:txBody>
      </p:sp>
      <p:sp>
        <p:nvSpPr>
          <p:cNvPr id="43" name="Oval 42"/>
          <p:cNvSpPr/>
          <p:nvPr/>
        </p:nvSpPr>
        <p:spPr>
          <a:xfrm>
            <a:off x="8461756" y="1662878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44" name="Oval 43"/>
          <p:cNvSpPr/>
          <p:nvPr/>
        </p:nvSpPr>
        <p:spPr>
          <a:xfrm>
            <a:off x="1635637" y="3573459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45" name="Oval 44"/>
          <p:cNvSpPr/>
          <p:nvPr/>
        </p:nvSpPr>
        <p:spPr>
          <a:xfrm>
            <a:off x="822712" y="3519244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46" name="Oval 45"/>
          <p:cNvSpPr/>
          <p:nvPr/>
        </p:nvSpPr>
        <p:spPr>
          <a:xfrm>
            <a:off x="9787" y="3573459"/>
            <a:ext cx="645874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000" dirty="0" smtClean="0"/>
              <a:t>GĐ SAO</a:t>
            </a:r>
            <a:endParaRPr lang="en-US" sz="1000" dirty="0"/>
          </a:p>
        </p:txBody>
      </p:sp>
      <p:sp>
        <p:nvSpPr>
          <p:cNvPr id="47" name="Oval 46"/>
          <p:cNvSpPr/>
          <p:nvPr/>
        </p:nvSpPr>
        <p:spPr>
          <a:xfrm>
            <a:off x="2315738" y="3575110"/>
            <a:ext cx="567825" cy="384747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SAO</a:t>
            </a:r>
            <a:endParaRPr lang="en-US" sz="800" dirty="0"/>
          </a:p>
        </p:txBody>
      </p:sp>
      <p:sp>
        <p:nvSpPr>
          <p:cNvPr id="50" name="Oval 49"/>
          <p:cNvSpPr/>
          <p:nvPr/>
        </p:nvSpPr>
        <p:spPr>
          <a:xfrm>
            <a:off x="3491973" y="3575110"/>
            <a:ext cx="556897" cy="384747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000" dirty="0"/>
              <a:t>G</a:t>
            </a:r>
            <a:r>
              <a:rPr lang="vi-VN" sz="1000" dirty="0" smtClean="0"/>
              <a:t>Đ</a:t>
            </a:r>
            <a:endParaRPr lang="en-US" sz="1000" dirty="0"/>
          </a:p>
        </p:txBody>
      </p:sp>
      <p:sp>
        <p:nvSpPr>
          <p:cNvPr id="52" name="Oval 51"/>
          <p:cNvSpPr/>
          <p:nvPr/>
        </p:nvSpPr>
        <p:spPr>
          <a:xfrm>
            <a:off x="4571145" y="3575475"/>
            <a:ext cx="492954" cy="358736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96" name="Oval 95"/>
          <p:cNvSpPr/>
          <p:nvPr/>
        </p:nvSpPr>
        <p:spPr>
          <a:xfrm>
            <a:off x="5380943" y="360198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cxnSp>
        <p:nvCxnSpPr>
          <p:cNvPr id="105" name="Straight Connector 104"/>
          <p:cNvCxnSpPr>
            <a:stCxn id="23" idx="4"/>
            <a:endCxn id="34" idx="0"/>
          </p:cNvCxnSpPr>
          <p:nvPr/>
        </p:nvCxnSpPr>
        <p:spPr>
          <a:xfrm flipH="1">
            <a:off x="598305" y="1447137"/>
            <a:ext cx="547345" cy="2157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23" idx="4"/>
            <a:endCxn id="33" idx="0"/>
          </p:cNvCxnSpPr>
          <p:nvPr/>
        </p:nvCxnSpPr>
        <p:spPr>
          <a:xfrm>
            <a:off x="1145650" y="1447137"/>
            <a:ext cx="503525" cy="2157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39" idx="0"/>
            <a:endCxn id="26" idx="4"/>
          </p:cNvCxnSpPr>
          <p:nvPr/>
        </p:nvCxnSpPr>
        <p:spPr>
          <a:xfrm flipV="1">
            <a:off x="7211813" y="1440867"/>
            <a:ext cx="1035590" cy="2379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32" idx="4"/>
            <a:endCxn id="44" idx="0"/>
          </p:cNvCxnSpPr>
          <p:nvPr/>
        </p:nvCxnSpPr>
        <p:spPr>
          <a:xfrm>
            <a:off x="1255432" y="3395449"/>
            <a:ext cx="703142" cy="1780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26" idx="4"/>
            <a:endCxn id="38" idx="0"/>
          </p:cNvCxnSpPr>
          <p:nvPr/>
        </p:nvCxnSpPr>
        <p:spPr>
          <a:xfrm flipH="1">
            <a:off x="8012587" y="1440867"/>
            <a:ext cx="234816" cy="214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26" idx="4"/>
            <a:endCxn id="43" idx="0"/>
          </p:cNvCxnSpPr>
          <p:nvPr/>
        </p:nvCxnSpPr>
        <p:spPr>
          <a:xfrm>
            <a:off x="8247403" y="1440867"/>
            <a:ext cx="537290" cy="2220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41" idx="0"/>
            <a:endCxn id="24" idx="4"/>
          </p:cNvCxnSpPr>
          <p:nvPr/>
        </p:nvCxnSpPr>
        <p:spPr>
          <a:xfrm flipV="1">
            <a:off x="5126127" y="1447137"/>
            <a:ext cx="593510" cy="2405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24" idx="4"/>
            <a:endCxn id="40" idx="0"/>
          </p:cNvCxnSpPr>
          <p:nvPr/>
        </p:nvCxnSpPr>
        <p:spPr>
          <a:xfrm>
            <a:off x="5719637" y="1447137"/>
            <a:ext cx="561745" cy="2405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35" idx="0"/>
            <a:endCxn id="25" idx="4"/>
          </p:cNvCxnSpPr>
          <p:nvPr/>
        </p:nvCxnSpPr>
        <p:spPr>
          <a:xfrm flipV="1">
            <a:off x="2799591" y="1450318"/>
            <a:ext cx="637359" cy="2125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25" idx="4"/>
            <a:endCxn id="36" idx="0"/>
          </p:cNvCxnSpPr>
          <p:nvPr/>
        </p:nvCxnSpPr>
        <p:spPr>
          <a:xfrm>
            <a:off x="3436950" y="1450318"/>
            <a:ext cx="637750" cy="2132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32" idx="4"/>
            <a:endCxn id="45" idx="0"/>
          </p:cNvCxnSpPr>
          <p:nvPr/>
        </p:nvCxnSpPr>
        <p:spPr>
          <a:xfrm flipH="1">
            <a:off x="1145649" y="3395449"/>
            <a:ext cx="109783" cy="1237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31" idx="4"/>
            <a:endCxn id="449" idx="0"/>
          </p:cNvCxnSpPr>
          <p:nvPr/>
        </p:nvCxnSpPr>
        <p:spPr>
          <a:xfrm>
            <a:off x="3704892" y="3393541"/>
            <a:ext cx="585751" cy="208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46" idx="0"/>
            <a:endCxn id="32" idx="4"/>
          </p:cNvCxnSpPr>
          <p:nvPr/>
        </p:nvCxnSpPr>
        <p:spPr>
          <a:xfrm flipV="1">
            <a:off x="332724" y="3395449"/>
            <a:ext cx="922708" cy="1780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96" idx="0"/>
            <a:endCxn id="30" idx="4"/>
          </p:cNvCxnSpPr>
          <p:nvPr/>
        </p:nvCxnSpPr>
        <p:spPr>
          <a:xfrm flipV="1">
            <a:off x="5622216" y="3304616"/>
            <a:ext cx="75994" cy="297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30" idx="4"/>
            <a:endCxn id="509" idx="0"/>
          </p:cNvCxnSpPr>
          <p:nvPr/>
        </p:nvCxnSpPr>
        <p:spPr>
          <a:xfrm>
            <a:off x="5698210" y="3304616"/>
            <a:ext cx="352744" cy="297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stCxn id="30" idx="4"/>
            <a:endCxn id="510" idx="0"/>
          </p:cNvCxnSpPr>
          <p:nvPr/>
        </p:nvCxnSpPr>
        <p:spPr>
          <a:xfrm>
            <a:off x="5698210" y="3304616"/>
            <a:ext cx="718922" cy="3002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>
            <a:stCxn id="441" idx="0"/>
            <a:endCxn id="31" idx="4"/>
          </p:cNvCxnSpPr>
          <p:nvPr/>
        </p:nvCxnSpPr>
        <p:spPr>
          <a:xfrm flipV="1">
            <a:off x="3198779" y="3393541"/>
            <a:ext cx="506113" cy="193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stCxn id="31" idx="4"/>
            <a:endCxn id="50" idx="0"/>
          </p:cNvCxnSpPr>
          <p:nvPr/>
        </p:nvCxnSpPr>
        <p:spPr>
          <a:xfrm>
            <a:off x="3704892" y="3393541"/>
            <a:ext cx="65530" cy="1815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stCxn id="47" idx="0"/>
            <a:endCxn id="31" idx="4"/>
          </p:cNvCxnSpPr>
          <p:nvPr/>
        </p:nvCxnSpPr>
        <p:spPr>
          <a:xfrm flipV="1">
            <a:off x="2599651" y="3393541"/>
            <a:ext cx="1105241" cy="1815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>
            <a:stCxn id="467" idx="0"/>
            <a:endCxn id="30" idx="4"/>
          </p:cNvCxnSpPr>
          <p:nvPr/>
        </p:nvCxnSpPr>
        <p:spPr>
          <a:xfrm flipV="1">
            <a:off x="5218217" y="3304616"/>
            <a:ext cx="479993" cy="272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>
            <a:stCxn id="52" idx="0"/>
            <a:endCxn id="30" idx="4"/>
          </p:cNvCxnSpPr>
          <p:nvPr/>
        </p:nvCxnSpPr>
        <p:spPr>
          <a:xfrm flipV="1">
            <a:off x="4817622" y="3304616"/>
            <a:ext cx="880588" cy="2708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stCxn id="29" idx="4"/>
            <a:endCxn id="531" idx="0"/>
          </p:cNvCxnSpPr>
          <p:nvPr/>
        </p:nvCxnSpPr>
        <p:spPr>
          <a:xfrm>
            <a:off x="8194246" y="3308575"/>
            <a:ext cx="719323" cy="324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526" idx="0"/>
            <a:endCxn id="29" idx="4"/>
          </p:cNvCxnSpPr>
          <p:nvPr/>
        </p:nvCxnSpPr>
        <p:spPr>
          <a:xfrm flipV="1">
            <a:off x="7671165" y="3308575"/>
            <a:ext cx="523081" cy="2994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533" idx="0"/>
            <a:endCxn id="29" idx="4"/>
          </p:cNvCxnSpPr>
          <p:nvPr/>
        </p:nvCxnSpPr>
        <p:spPr>
          <a:xfrm flipV="1">
            <a:off x="8142910" y="3308575"/>
            <a:ext cx="51336" cy="3169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29" idx="4"/>
            <a:endCxn id="532" idx="0"/>
          </p:cNvCxnSpPr>
          <p:nvPr/>
        </p:nvCxnSpPr>
        <p:spPr>
          <a:xfrm>
            <a:off x="8194246" y="3308575"/>
            <a:ext cx="342986" cy="324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stCxn id="545" idx="0"/>
            <a:endCxn id="28" idx="4"/>
          </p:cNvCxnSpPr>
          <p:nvPr/>
        </p:nvCxnSpPr>
        <p:spPr>
          <a:xfrm flipV="1">
            <a:off x="804392" y="5276520"/>
            <a:ext cx="1811813" cy="286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28" idx="4"/>
            <a:endCxn id="558" idx="0"/>
          </p:cNvCxnSpPr>
          <p:nvPr/>
        </p:nvCxnSpPr>
        <p:spPr>
          <a:xfrm>
            <a:off x="2616205" y="5276520"/>
            <a:ext cx="1702288" cy="286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546" idx="0"/>
            <a:endCxn id="28" idx="4"/>
          </p:cNvCxnSpPr>
          <p:nvPr/>
        </p:nvCxnSpPr>
        <p:spPr>
          <a:xfrm flipV="1">
            <a:off x="242788" y="5276520"/>
            <a:ext cx="2373417" cy="2771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>
            <a:stCxn id="524" idx="0"/>
            <a:endCxn id="29" idx="4"/>
          </p:cNvCxnSpPr>
          <p:nvPr/>
        </p:nvCxnSpPr>
        <p:spPr>
          <a:xfrm flipV="1">
            <a:off x="6916808" y="3308575"/>
            <a:ext cx="1277438" cy="2787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525" idx="0"/>
            <a:endCxn id="29" idx="4"/>
          </p:cNvCxnSpPr>
          <p:nvPr/>
        </p:nvCxnSpPr>
        <p:spPr>
          <a:xfrm flipV="1">
            <a:off x="7287306" y="3308575"/>
            <a:ext cx="906940" cy="297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>
            <a:stCxn id="572" idx="0"/>
            <a:endCxn id="27" idx="4"/>
          </p:cNvCxnSpPr>
          <p:nvPr/>
        </p:nvCxnSpPr>
        <p:spPr>
          <a:xfrm flipV="1">
            <a:off x="5235420" y="5276520"/>
            <a:ext cx="1918584" cy="26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27" idx="4"/>
            <a:endCxn id="567" idx="0"/>
          </p:cNvCxnSpPr>
          <p:nvPr/>
        </p:nvCxnSpPr>
        <p:spPr>
          <a:xfrm>
            <a:off x="7154004" y="5276520"/>
            <a:ext cx="1276672" cy="280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>
            <a:stCxn id="573" idx="0"/>
            <a:endCxn id="27" idx="4"/>
          </p:cNvCxnSpPr>
          <p:nvPr/>
        </p:nvCxnSpPr>
        <p:spPr>
          <a:xfrm flipV="1">
            <a:off x="4805551" y="5276520"/>
            <a:ext cx="2348453" cy="2835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>
            <a:stCxn id="28" idx="4"/>
            <a:endCxn id="557" idx="0"/>
          </p:cNvCxnSpPr>
          <p:nvPr/>
        </p:nvCxnSpPr>
        <p:spPr>
          <a:xfrm>
            <a:off x="2616205" y="5276520"/>
            <a:ext cx="26707" cy="2771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>
            <a:stCxn id="548" idx="0"/>
            <a:endCxn id="28" idx="4"/>
          </p:cNvCxnSpPr>
          <p:nvPr/>
        </p:nvCxnSpPr>
        <p:spPr>
          <a:xfrm flipV="1">
            <a:off x="1954754" y="5276520"/>
            <a:ext cx="661451" cy="2771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>
            <a:stCxn id="28" idx="4"/>
            <a:endCxn id="556" idx="0"/>
          </p:cNvCxnSpPr>
          <p:nvPr/>
        </p:nvCxnSpPr>
        <p:spPr>
          <a:xfrm>
            <a:off x="2616205" y="5276520"/>
            <a:ext cx="614294" cy="280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>
            <a:stCxn id="544" idx="0"/>
            <a:endCxn id="28" idx="4"/>
          </p:cNvCxnSpPr>
          <p:nvPr/>
        </p:nvCxnSpPr>
        <p:spPr>
          <a:xfrm flipV="1">
            <a:off x="1357750" y="5276520"/>
            <a:ext cx="1258455" cy="2705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>
            <a:stCxn id="28" idx="4"/>
            <a:endCxn id="559" idx="0"/>
          </p:cNvCxnSpPr>
          <p:nvPr/>
        </p:nvCxnSpPr>
        <p:spPr>
          <a:xfrm>
            <a:off x="2616205" y="5276520"/>
            <a:ext cx="1158291" cy="2877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>
            <a:stCxn id="566" idx="0"/>
            <a:endCxn id="27" idx="4"/>
          </p:cNvCxnSpPr>
          <p:nvPr/>
        </p:nvCxnSpPr>
        <p:spPr>
          <a:xfrm flipH="1" flipV="1">
            <a:off x="7154004" y="5276520"/>
            <a:ext cx="811601" cy="2771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565" idx="0"/>
            <a:endCxn id="27" idx="4"/>
          </p:cNvCxnSpPr>
          <p:nvPr/>
        </p:nvCxnSpPr>
        <p:spPr>
          <a:xfrm flipH="1" flipV="1">
            <a:off x="7154004" y="5276520"/>
            <a:ext cx="329953" cy="2704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>
            <a:stCxn id="564" idx="0"/>
            <a:endCxn id="27" idx="4"/>
          </p:cNvCxnSpPr>
          <p:nvPr/>
        </p:nvCxnSpPr>
        <p:spPr>
          <a:xfrm flipV="1">
            <a:off x="7048149" y="5276520"/>
            <a:ext cx="105855" cy="2763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stCxn id="575" idx="0"/>
            <a:endCxn id="27" idx="4"/>
          </p:cNvCxnSpPr>
          <p:nvPr/>
        </p:nvCxnSpPr>
        <p:spPr>
          <a:xfrm flipV="1">
            <a:off x="6552564" y="5276520"/>
            <a:ext cx="601440" cy="2704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stCxn id="574" idx="0"/>
            <a:endCxn id="27" idx="4"/>
          </p:cNvCxnSpPr>
          <p:nvPr/>
        </p:nvCxnSpPr>
        <p:spPr>
          <a:xfrm flipV="1">
            <a:off x="6064113" y="5276520"/>
            <a:ext cx="1089891" cy="2835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>
            <a:stCxn id="576" idx="0"/>
            <a:endCxn id="27" idx="4"/>
          </p:cNvCxnSpPr>
          <p:nvPr/>
        </p:nvCxnSpPr>
        <p:spPr>
          <a:xfrm flipV="1">
            <a:off x="5649767" y="5276520"/>
            <a:ext cx="1504237" cy="2835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1" name="Oval 440"/>
          <p:cNvSpPr/>
          <p:nvPr/>
        </p:nvSpPr>
        <p:spPr>
          <a:xfrm>
            <a:off x="2914866" y="3587132"/>
            <a:ext cx="567825" cy="384747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SAO</a:t>
            </a:r>
            <a:endParaRPr lang="en-US" sz="800" dirty="0"/>
          </a:p>
        </p:txBody>
      </p:sp>
      <p:sp>
        <p:nvSpPr>
          <p:cNvPr id="449" name="Oval 448"/>
          <p:cNvSpPr/>
          <p:nvPr/>
        </p:nvSpPr>
        <p:spPr>
          <a:xfrm>
            <a:off x="4020515" y="3602226"/>
            <a:ext cx="540256" cy="384747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000" dirty="0"/>
              <a:t>G</a:t>
            </a:r>
            <a:r>
              <a:rPr lang="vi-VN" sz="1000" dirty="0" smtClean="0"/>
              <a:t>Đ</a:t>
            </a:r>
            <a:endParaRPr lang="en-US" sz="1000" dirty="0"/>
          </a:p>
        </p:txBody>
      </p:sp>
      <p:sp>
        <p:nvSpPr>
          <p:cNvPr id="467" name="Oval 466"/>
          <p:cNvSpPr/>
          <p:nvPr/>
        </p:nvSpPr>
        <p:spPr>
          <a:xfrm>
            <a:off x="4973991" y="3576828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09" name="Oval 508"/>
          <p:cNvSpPr/>
          <p:nvPr/>
        </p:nvSpPr>
        <p:spPr>
          <a:xfrm>
            <a:off x="5809681" y="360198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10" name="Oval 509"/>
          <p:cNvSpPr/>
          <p:nvPr/>
        </p:nvSpPr>
        <p:spPr>
          <a:xfrm>
            <a:off x="6173338" y="3604836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24" name="Oval 523"/>
          <p:cNvSpPr/>
          <p:nvPr/>
        </p:nvSpPr>
        <p:spPr>
          <a:xfrm>
            <a:off x="6672582" y="3587359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25" name="Oval 524"/>
          <p:cNvSpPr/>
          <p:nvPr/>
        </p:nvSpPr>
        <p:spPr>
          <a:xfrm>
            <a:off x="7043080" y="3606137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26" name="Oval 525"/>
          <p:cNvSpPr/>
          <p:nvPr/>
        </p:nvSpPr>
        <p:spPr>
          <a:xfrm>
            <a:off x="7426939" y="3608032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31" name="Oval 530"/>
          <p:cNvSpPr/>
          <p:nvPr/>
        </p:nvSpPr>
        <p:spPr>
          <a:xfrm>
            <a:off x="8672296" y="363266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32" name="Oval 531"/>
          <p:cNvSpPr/>
          <p:nvPr/>
        </p:nvSpPr>
        <p:spPr>
          <a:xfrm>
            <a:off x="8295959" y="363266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33" name="Oval 532"/>
          <p:cNvSpPr/>
          <p:nvPr/>
        </p:nvSpPr>
        <p:spPr>
          <a:xfrm>
            <a:off x="7901637" y="3625562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44" name="Oval 543"/>
          <p:cNvSpPr/>
          <p:nvPr/>
        </p:nvSpPr>
        <p:spPr>
          <a:xfrm>
            <a:off x="1113524" y="554709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45" name="Oval 544"/>
          <p:cNvSpPr/>
          <p:nvPr/>
        </p:nvSpPr>
        <p:spPr>
          <a:xfrm>
            <a:off x="560166" y="5562536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46" name="Oval 545"/>
          <p:cNvSpPr/>
          <p:nvPr/>
        </p:nvSpPr>
        <p:spPr>
          <a:xfrm>
            <a:off x="-1438" y="5553708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48" name="Oval 547"/>
          <p:cNvSpPr/>
          <p:nvPr/>
        </p:nvSpPr>
        <p:spPr>
          <a:xfrm>
            <a:off x="1710528" y="5553707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56" name="Oval 555"/>
          <p:cNvSpPr/>
          <p:nvPr/>
        </p:nvSpPr>
        <p:spPr>
          <a:xfrm>
            <a:off x="2986705" y="5557283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57" name="Oval 556"/>
          <p:cNvSpPr/>
          <p:nvPr/>
        </p:nvSpPr>
        <p:spPr>
          <a:xfrm>
            <a:off x="2399118" y="5553707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58" name="Oval 557"/>
          <p:cNvSpPr/>
          <p:nvPr/>
        </p:nvSpPr>
        <p:spPr>
          <a:xfrm>
            <a:off x="4074699" y="5562536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59" name="Oval 558"/>
          <p:cNvSpPr/>
          <p:nvPr/>
        </p:nvSpPr>
        <p:spPr>
          <a:xfrm>
            <a:off x="3530702" y="5564227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4" name="Oval 563"/>
          <p:cNvSpPr/>
          <p:nvPr/>
        </p:nvSpPr>
        <p:spPr>
          <a:xfrm>
            <a:off x="6804355" y="5552882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5" name="Oval 564"/>
          <p:cNvSpPr/>
          <p:nvPr/>
        </p:nvSpPr>
        <p:spPr>
          <a:xfrm>
            <a:off x="7240163" y="5546949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6" name="Oval 565"/>
          <p:cNvSpPr/>
          <p:nvPr/>
        </p:nvSpPr>
        <p:spPr>
          <a:xfrm>
            <a:off x="7721811" y="5553707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7" name="Oval 566"/>
          <p:cNvSpPr/>
          <p:nvPr/>
        </p:nvSpPr>
        <p:spPr>
          <a:xfrm>
            <a:off x="8186882" y="5557283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8" name="Oval 567"/>
          <p:cNvSpPr/>
          <p:nvPr/>
        </p:nvSpPr>
        <p:spPr>
          <a:xfrm>
            <a:off x="8651644" y="5557283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72" name="Oval 571"/>
          <p:cNvSpPr/>
          <p:nvPr/>
        </p:nvSpPr>
        <p:spPr>
          <a:xfrm>
            <a:off x="4991194" y="5545082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3" name="Oval 572"/>
          <p:cNvSpPr/>
          <p:nvPr/>
        </p:nvSpPr>
        <p:spPr>
          <a:xfrm>
            <a:off x="4561325" y="556010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4" name="Oval 573"/>
          <p:cNvSpPr/>
          <p:nvPr/>
        </p:nvSpPr>
        <p:spPr>
          <a:xfrm>
            <a:off x="5819887" y="556010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5" name="Oval 574"/>
          <p:cNvSpPr/>
          <p:nvPr/>
        </p:nvSpPr>
        <p:spPr>
          <a:xfrm>
            <a:off x="6308338" y="5546949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6" name="Oval 575"/>
          <p:cNvSpPr/>
          <p:nvPr/>
        </p:nvSpPr>
        <p:spPr>
          <a:xfrm>
            <a:off x="5405541" y="556010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cxnSp>
        <p:nvCxnSpPr>
          <p:cNvPr id="588" name="Straight Connector 587"/>
          <p:cNvCxnSpPr>
            <a:stCxn id="27" idx="4"/>
            <a:endCxn id="568" idx="0"/>
          </p:cNvCxnSpPr>
          <p:nvPr/>
        </p:nvCxnSpPr>
        <p:spPr>
          <a:xfrm>
            <a:off x="7154004" y="5276520"/>
            <a:ext cx="1741434" cy="280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1" name="TextBox 590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0" y="2301119"/>
            <a:ext cx="2198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2 F1 trực tiếp lên TP không cần trong cùng 1 tháng.</a:t>
            </a:r>
            <a:endParaRPr lang="en-US" sz="1200" b="1" dirty="0"/>
          </a:p>
        </p:txBody>
      </p:sp>
      <p:sp>
        <p:nvSpPr>
          <p:cNvPr id="592" name="TextBox 591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2222349" y="2085220"/>
            <a:ext cx="2534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129 lon # 125.000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3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10 đến 15 triệu</a:t>
            </a:r>
            <a:endParaRPr lang="en-US" sz="1200" b="1" dirty="0">
              <a:solidFill>
                <a:srgbClr val="FF0000"/>
              </a:solidFill>
            </a:endParaRPr>
          </a:p>
          <a:p>
            <a:endParaRPr lang="en-US" sz="1200" b="1" dirty="0"/>
          </a:p>
          <a:p>
            <a:endParaRPr lang="vi-VN" sz="1200" b="1" dirty="0" smtClean="0"/>
          </a:p>
          <a:p>
            <a:endParaRPr lang="en-US" sz="1200" b="1" dirty="0"/>
          </a:p>
        </p:txBody>
      </p:sp>
      <p:sp>
        <p:nvSpPr>
          <p:cNvPr id="595" name="TextBox 594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4505945" y="2093371"/>
            <a:ext cx="237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</a:t>
            </a:r>
            <a:r>
              <a:rPr lang="en-US" sz="1200" b="1" dirty="0" smtClean="0"/>
              <a:t>.</a:t>
            </a:r>
            <a:r>
              <a:rPr lang="vi-VN" sz="1200" b="1" dirty="0" smtClean="0"/>
              <a:t>số: 258 lon # 250.000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4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15 đến 25 </a:t>
            </a:r>
            <a:r>
              <a:rPr lang="vi-VN" sz="1200" b="1" dirty="0" smtClean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99" name="TextBox 598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6628278" y="2152530"/>
            <a:ext cx="2519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516 lon # 500.000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5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20 đến 30  </a:t>
            </a:r>
            <a:r>
              <a:rPr lang="vi-VN" sz="1200" b="1" dirty="0" smtClean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-64117" y="4017133"/>
            <a:ext cx="2519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</a:t>
            </a:r>
            <a:r>
              <a:rPr lang="en-US" sz="1200" b="1" dirty="0" smtClean="0"/>
              <a:t>.</a:t>
            </a:r>
            <a:r>
              <a:rPr lang="vi-VN" sz="1200" b="1" dirty="0" smtClean="0"/>
              <a:t>số: 774 lon # 750.000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5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25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40  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2235330" y="4017013"/>
            <a:ext cx="2372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</a:t>
            </a:r>
            <a:r>
              <a:rPr lang="en-US" sz="1200" b="1" dirty="0" smtClean="0"/>
              <a:t>.</a:t>
            </a:r>
            <a:r>
              <a:rPr lang="vi-VN" sz="1200" b="1" dirty="0" smtClean="0"/>
              <a:t>số: 1418 lon # 1.375.000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6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40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60  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4548068" y="4001157"/>
            <a:ext cx="2298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</a:t>
            </a:r>
            <a:r>
              <a:rPr lang="en-US" sz="1200" b="1" dirty="0" smtClean="0"/>
              <a:t>.</a:t>
            </a:r>
            <a:r>
              <a:rPr lang="vi-VN" sz="1200" b="1" dirty="0" smtClean="0"/>
              <a:t>số:2062 lon # 2.000.000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6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60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70  triệu</a:t>
            </a:r>
            <a:endParaRPr lang="en-US" sz="1200" b="1" dirty="0"/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6639236" y="4001751"/>
            <a:ext cx="2298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Dsố: 3092 lon # 3.000.000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7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7</a:t>
            </a:r>
            <a:r>
              <a:rPr lang="vi-VN" sz="1200" b="1" dirty="0" smtClean="0">
                <a:solidFill>
                  <a:srgbClr val="FF0000"/>
                </a:solidFill>
              </a:rPr>
              <a:t>0 </a:t>
            </a:r>
            <a:r>
              <a:rPr lang="vi-VN" sz="1200" b="1" dirty="0">
                <a:solidFill>
                  <a:srgbClr val="FF0000"/>
                </a:solidFill>
              </a:rPr>
              <a:t>đến 10</a:t>
            </a:r>
            <a:r>
              <a:rPr lang="vi-VN" sz="1200" b="1" dirty="0" smtClean="0">
                <a:solidFill>
                  <a:srgbClr val="FF0000"/>
                </a:solidFill>
              </a:rPr>
              <a:t>0  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4972840" y="6103238"/>
            <a:ext cx="36218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6186 lon # 6.000.000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7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150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200 </a:t>
            </a:r>
            <a:r>
              <a:rPr lang="vi-VN" sz="1200" b="1" dirty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607" name="TextBox 606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426747" y="6109406"/>
            <a:ext cx="36218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4124 lon # 4.000.000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7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10</a:t>
            </a:r>
            <a:r>
              <a:rPr lang="vi-VN" sz="1200" b="1" dirty="0" smtClean="0">
                <a:solidFill>
                  <a:srgbClr val="FF0000"/>
                </a:solidFill>
              </a:rPr>
              <a:t>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130 </a:t>
            </a:r>
            <a:r>
              <a:rPr lang="vi-VN" sz="1200" b="1" dirty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608" name="Title 1">
            <a:extLst>
              <a:ext uri="{FF2B5EF4-FFF2-40B4-BE49-F238E27FC236}">
                <a16:creationId xmlns:a16="http://schemas.microsoft.com/office/drawing/2014/main" xmlns="" id="{04EA9575-D4C7-4FF3-98A1-41D223B5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348" y="141399"/>
            <a:ext cx="7886700" cy="628650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pPr algn="ctr"/>
            <a:r>
              <a:rPr lang="vi-VN" b="1" dirty="0" smtClean="0"/>
              <a:t>10 DANH HIỆU TRONG NEWIMAGE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057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6" dur="500"/>
                                        <p:tgtEl>
                                          <p:spTgt spid="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1" dur="500"/>
                                        <p:tgtEl>
                                          <p:spTgt spid="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6" dur="500"/>
                                        <p:tgtEl>
                                          <p:spTgt spid="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1" dur="500"/>
                                        <p:tgtEl>
                                          <p:spTgt spid="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6" dur="500"/>
                                        <p:tgtEl>
                                          <p:spTgt spid="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2" dur="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5" dur="5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7" dur="500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2" dur="500"/>
                                        <p:tgtEl>
                                          <p:spTgt spid="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7" dur="500"/>
                                        <p:tgtEl>
                                          <p:spTgt spid="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2" dur="500"/>
                                        <p:tgtEl>
                                          <p:spTgt spid="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8" dur="5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9" dur="5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9" dur="5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0" dur="5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0" dur="5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1" dur="5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2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3" dur="5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4" dur="5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9" dur="500"/>
                                        <p:tgtEl>
                                          <p:spTgt spid="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4" dur="500"/>
                                        <p:tgtEl>
                                          <p:spTgt spid="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9" dur="500"/>
                                        <p:tgtEl>
                                          <p:spTgt spid="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5" dur="1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10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10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7" dur="5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8" dur="5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8" dur="5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9" dur="5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9" dur="5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0" dur="5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0" dur="5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1" dur="5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1" dur="5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2" dur="5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2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3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8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3" dur="5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4" dur="5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9" dur="500"/>
                                        <p:tgtEl>
                                          <p:spTgt spid="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>
                      <p:stCondLst>
                        <p:cond delay="indefinite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4" dur="500"/>
                                        <p:tgtEl>
                                          <p:spTgt spid="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9" dur="500"/>
                                        <p:tgtEl>
                                          <p:spTgt spid="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9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4" dur="5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5" dur="5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0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5" dur="5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6" dur="5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1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6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7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2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7" dur="50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8" dur="50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9" fill="hold">
                      <p:stCondLst>
                        <p:cond delay="indefinite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3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>
                      <p:stCondLst>
                        <p:cond delay="indefinite"/>
                      </p:stCondLst>
                      <p:childTnLst>
                        <p:par>
                          <p:cTn id="625" fill="hold">
                            <p:stCondLst>
                              <p:cond delay="0"/>
                            </p:stCondLst>
                            <p:childTnLst>
                              <p:par>
                                <p:cTn id="6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8" dur="500" fill="hold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9" dur="500" fill="hold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0" fill="hold">
                      <p:stCondLst>
                        <p:cond delay="indefinite"/>
                      </p:stCondLst>
                      <p:childTnLst>
                        <p:par>
                          <p:cTn id="631" fill="hold">
                            <p:stCondLst>
                              <p:cond delay="0"/>
                            </p:stCondLst>
                            <p:childTnLst>
                              <p:par>
                                <p:cTn id="6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5" fill="hold">
                      <p:stCondLst>
                        <p:cond delay="indefinite"/>
                      </p:stCondLst>
                      <p:childTnLst>
                        <p:par>
                          <p:cTn id="636" fill="hold">
                            <p:stCondLst>
                              <p:cond delay="0"/>
                            </p:stCondLst>
                            <p:childTnLst>
                              <p:par>
                                <p:cTn id="6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9" dur="5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0" dur="5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5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0" dur="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1" dur="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6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1" dur="500" fill="hold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2" dur="500" fill="hold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3" fill="hold">
                      <p:stCondLst>
                        <p:cond delay="indefinite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8" fill="hold">
                      <p:stCondLst>
                        <p:cond delay="indefinite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2" dur="500" fill="hold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3" dur="500" fill="hold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8"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9" fill="hold">
                      <p:stCondLst>
                        <p:cond delay="indefinite"/>
                      </p:stCondLst>
                      <p:childTnLst>
                        <p:par>
                          <p:cTn id="680" fill="hold">
                            <p:stCondLst>
                              <p:cond delay="0"/>
                            </p:stCondLst>
                            <p:childTnLst>
                              <p:par>
                                <p:cTn id="6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3" dur="500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4" dur="500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5" fill="hold">
                      <p:stCondLst>
                        <p:cond delay="indefinite"/>
                      </p:stCondLst>
                      <p:childTnLst>
                        <p:par>
                          <p:cTn id="686" fill="hold">
                            <p:stCondLst>
                              <p:cond delay="0"/>
                            </p:stCondLst>
                            <p:childTnLst>
                              <p:par>
                                <p:cTn id="6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9" dur="500"/>
                                        <p:tgtEl>
                                          <p:spTgt spid="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0" fill="hold">
                      <p:stCondLst>
                        <p:cond delay="indefinite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4" dur="500"/>
                                        <p:tgtEl>
                                          <p:spTgt spid="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>
                      <p:stCondLst>
                        <p:cond delay="indefinite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9" dur="500"/>
                                        <p:tgtEl>
                                          <p:spTgt spid="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2" grpId="0" animBg="1"/>
      <p:bldP spid="96" grpId="0" animBg="1"/>
      <p:bldP spid="441" grpId="0" animBg="1"/>
      <p:bldP spid="449" grpId="0" animBg="1"/>
      <p:bldP spid="467" grpId="0" animBg="1"/>
      <p:bldP spid="509" grpId="0" animBg="1"/>
      <p:bldP spid="510" grpId="0" animBg="1"/>
      <p:bldP spid="524" grpId="0" animBg="1"/>
      <p:bldP spid="525" grpId="0" animBg="1"/>
      <p:bldP spid="526" grpId="0" animBg="1"/>
      <p:bldP spid="531" grpId="0" animBg="1"/>
      <p:bldP spid="532" grpId="0" animBg="1"/>
      <p:bldP spid="533" grpId="0" animBg="1"/>
      <p:bldP spid="544" grpId="0" animBg="1"/>
      <p:bldP spid="545" grpId="0" animBg="1"/>
      <p:bldP spid="546" grpId="0" animBg="1"/>
      <p:bldP spid="548" grpId="0" animBg="1"/>
      <p:bldP spid="556" grpId="0" animBg="1"/>
      <p:bldP spid="557" grpId="0" animBg="1"/>
      <p:bldP spid="558" grpId="0" animBg="1"/>
      <p:bldP spid="559" grpId="0" animBg="1"/>
      <p:bldP spid="564" grpId="0" animBg="1"/>
      <p:bldP spid="565" grpId="0" animBg="1"/>
      <p:bldP spid="566" grpId="0" animBg="1"/>
      <p:bldP spid="567" grpId="0" animBg="1"/>
      <p:bldP spid="568" grpId="0" animBg="1"/>
      <p:bldP spid="572" grpId="0" animBg="1"/>
      <p:bldP spid="573" grpId="0" animBg="1"/>
      <p:bldP spid="574" grpId="0" animBg="1"/>
      <p:bldP spid="575" grpId="0" animBg="1"/>
      <p:bldP spid="576" grpId="0" animBg="1"/>
      <p:bldP spid="5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EA9575-D4C7-4FF3-98A1-41D223B5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6720" y="323412"/>
            <a:ext cx="6195143" cy="742749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vi-VN" b="1" dirty="0"/>
              <a:t>CON ĐƯỜNG DOANH NGHIỆP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E05584C-D2C3-4962-BCF8-77B8C964ACE5}"/>
              </a:ext>
            </a:extLst>
          </p:cNvPr>
          <p:cNvSpPr txBox="1"/>
          <p:nvPr/>
        </p:nvSpPr>
        <p:spPr>
          <a:xfrm>
            <a:off x="134224" y="288927"/>
            <a:ext cx="998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/>
              <a:t>BÀI 10</a:t>
            </a:r>
            <a:endParaRPr lang="en-US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xmlns="" id="{3ABB7916-BCC5-470D-ADC1-8C102323646C}"/>
                  </a:ext>
                </a:extLst>
              </p14:cNvPr>
              <p14:cNvContentPartPr/>
              <p14:nvPr/>
            </p14:nvContentPartPr>
            <p14:xfrm>
              <a:off x="418948" y="830041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3ABB7916-BCC5-470D-ADC1-8C102323646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9948" y="821401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xmlns="" id="{3DB6088C-3402-440E-9D52-58C004A7EFA3}"/>
                  </a:ext>
                </a:extLst>
              </p14:cNvPr>
              <p14:cNvContentPartPr/>
              <p14:nvPr/>
            </p14:nvContentPartPr>
            <p14:xfrm>
              <a:off x="418948" y="872161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DB6088C-3402-440E-9D52-58C004A7EFA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9948" y="863161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xmlns="" id="{96256D96-1120-4007-BC94-0E2DBBDD7D58}"/>
                  </a:ext>
                </a:extLst>
              </p14:cNvPr>
              <p14:cNvContentPartPr/>
              <p14:nvPr/>
            </p14:nvContentPartPr>
            <p14:xfrm>
              <a:off x="930508" y="1216212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6256D96-1120-4007-BC94-0E2DBBDD7D5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21868" y="120721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xmlns="" id="{18FC29AA-DE64-4311-8CA9-2FE06876EEBB}"/>
                  </a:ext>
                </a:extLst>
              </p14:cNvPr>
              <p14:cNvContentPartPr/>
              <p14:nvPr/>
            </p14:nvContentPartPr>
            <p14:xfrm>
              <a:off x="980908" y="83652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18FC29AA-DE64-4311-8CA9-2FE06876EEB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72268" y="7465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xmlns="" id="{4F5123D7-E0B2-483C-897E-7108856788C6}"/>
                  </a:ext>
                </a:extLst>
              </p14:cNvPr>
              <p14:cNvContentPartPr/>
              <p14:nvPr/>
            </p14:nvContentPartPr>
            <p14:xfrm>
              <a:off x="830428" y="628692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F5123D7-E0B2-483C-897E-7108856788C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21428" y="61969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xmlns="" id="{A7945D17-FDA3-4104-A1F3-745C0C241BB6}"/>
                  </a:ext>
                </a:extLst>
              </p14:cNvPr>
              <p14:cNvContentPartPr/>
              <p14:nvPr/>
            </p14:nvContentPartPr>
            <p14:xfrm>
              <a:off x="2483188" y="897252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A7945D17-FDA3-4104-A1F3-745C0C241BB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74188" y="888612"/>
                <a:ext cx="18000" cy="18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854342"/>
              </p:ext>
            </p:extLst>
          </p:nvPr>
        </p:nvGraphicFramePr>
        <p:xfrm>
          <a:off x="0" y="1624114"/>
          <a:ext cx="9144002" cy="757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xmlns="" val="37754707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xmlns="" val="95613133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xmlns="" val="4265307170"/>
                    </a:ext>
                  </a:extLst>
                </a:gridCol>
                <a:gridCol w="1247744">
                  <a:extLst>
                    <a:ext uri="{9D8B030D-6E8A-4147-A177-3AD203B41FA5}">
                      <a16:colId xmlns:a16="http://schemas.microsoft.com/office/drawing/2014/main" xmlns="" val="1009683457"/>
                    </a:ext>
                  </a:extLst>
                </a:gridCol>
                <a:gridCol w="1364828">
                  <a:extLst>
                    <a:ext uri="{9D8B030D-6E8A-4147-A177-3AD203B41FA5}">
                      <a16:colId xmlns:a16="http://schemas.microsoft.com/office/drawing/2014/main" xmlns="" val="106169284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xmlns="" val="2973079385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xmlns="" val="160377127"/>
                    </a:ext>
                  </a:extLst>
                </a:gridCol>
              </a:tblGrid>
              <a:tr h="757049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NHÓM  KINH DOANH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DOANH SỐ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DANH HIỆU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THU NHẬP (1</a:t>
                      </a:r>
                      <a:r>
                        <a:rPr lang="vi-VN" baseline="0" dirty="0" smtClean="0"/>
                        <a:t> </a:t>
                      </a:r>
                      <a:r>
                        <a:rPr lang="vi-VN" dirty="0" smtClean="0"/>
                        <a:t>tháng)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HỌC THUẦN THỤC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THỜI GIAN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SỐ NPP BIẾT LÀM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844268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992769"/>
              </p:ext>
            </p:extLst>
          </p:nvPr>
        </p:nvGraphicFramePr>
        <p:xfrm>
          <a:off x="0" y="2381163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b="1" dirty="0" smtClean="0"/>
                        <a:t>1 NHÓM </a:t>
                      </a:r>
                      <a:r>
                        <a:rPr lang="vi-VN" dirty="0" smtClean="0"/>
                        <a:t>(điểm bán)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334531"/>
              </p:ext>
            </p:extLst>
          </p:nvPr>
        </p:nvGraphicFramePr>
        <p:xfrm>
          <a:off x="1304014" y="2377852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100 lon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939715"/>
              </p:ext>
            </p:extLst>
          </p:nvPr>
        </p:nvGraphicFramePr>
        <p:xfrm>
          <a:off x="2608028" y="2377852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GĐC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716834"/>
              </p:ext>
            </p:extLst>
          </p:nvPr>
        </p:nvGraphicFramePr>
        <p:xfrm>
          <a:off x="5172323" y="2376197"/>
          <a:ext cx="1359673" cy="75490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359673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Học phần 1</a:t>
                      </a:r>
                      <a:endParaRPr lang="en-US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439979"/>
              </p:ext>
            </p:extLst>
          </p:nvPr>
        </p:nvGraphicFramePr>
        <p:xfrm>
          <a:off x="3912042" y="2377852"/>
          <a:ext cx="1256306" cy="754904"/>
        </p:xfrm>
        <a:graphic>
          <a:graphicData uri="http://schemas.openxmlformats.org/drawingml/2006/table">
            <a:tbl>
              <a:tblPr/>
              <a:tblGrid>
                <a:gridCol w="1256306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FF0000"/>
                          </a:solidFill>
                        </a:rPr>
                        <a:t>͌</a:t>
                      </a:r>
                      <a:r>
                        <a:rPr lang="vi-VN" sz="1400" b="1" i="0" dirty="0" smtClean="0">
                          <a:solidFill>
                            <a:srgbClr val="FF0000"/>
                          </a:solidFill>
                        </a:rPr>
                        <a:t> 10 triệu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781008"/>
              </p:ext>
            </p:extLst>
          </p:nvPr>
        </p:nvGraphicFramePr>
        <p:xfrm>
          <a:off x="1305423" y="3131101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300 lon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283340"/>
              </p:ext>
            </p:extLst>
          </p:nvPr>
        </p:nvGraphicFramePr>
        <p:xfrm>
          <a:off x="6535724" y="5403172"/>
          <a:ext cx="1304014" cy="742577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42577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3-5 năm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864519"/>
              </p:ext>
            </p:extLst>
          </p:nvPr>
        </p:nvGraphicFramePr>
        <p:xfrm>
          <a:off x="3911048" y="3132756"/>
          <a:ext cx="1256471" cy="754904"/>
        </p:xfrm>
        <a:graphic>
          <a:graphicData uri="http://schemas.openxmlformats.org/drawingml/2006/table">
            <a:tbl>
              <a:tblPr/>
              <a:tblGrid>
                <a:gridCol w="1256471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FF0000"/>
                          </a:solidFill>
                        </a:rPr>
                        <a:t>͌</a:t>
                      </a:r>
                      <a:r>
                        <a:rPr lang="vi-VN" sz="1400" b="1" i="0" dirty="0" smtClean="0">
                          <a:solidFill>
                            <a:srgbClr val="FF0000"/>
                          </a:solidFill>
                        </a:rPr>
                        <a:t> 20 triệu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689427"/>
              </p:ext>
            </p:extLst>
          </p:nvPr>
        </p:nvGraphicFramePr>
        <p:xfrm>
          <a:off x="5159071" y="3132756"/>
          <a:ext cx="1368950" cy="754904"/>
        </p:xfrm>
        <a:graphic>
          <a:graphicData uri="http://schemas.openxmlformats.org/drawingml/2006/table">
            <a:tbl>
              <a:tblPr/>
              <a:tblGrid>
                <a:gridCol w="1368950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Học phần 2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412870"/>
              </p:ext>
            </p:extLst>
          </p:nvPr>
        </p:nvGraphicFramePr>
        <p:xfrm>
          <a:off x="6528021" y="3128647"/>
          <a:ext cx="1304014" cy="758058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8058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6 tháng- 1 năm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10669"/>
              </p:ext>
            </p:extLst>
          </p:nvPr>
        </p:nvGraphicFramePr>
        <p:xfrm>
          <a:off x="7839986" y="3876131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10-15 npp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571326"/>
              </p:ext>
            </p:extLst>
          </p:nvPr>
        </p:nvGraphicFramePr>
        <p:xfrm>
          <a:off x="7832035" y="3125394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8-10 npp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65102"/>
              </p:ext>
            </p:extLst>
          </p:nvPr>
        </p:nvGraphicFramePr>
        <p:xfrm>
          <a:off x="7832035" y="2377852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3-5 npp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509166"/>
              </p:ext>
            </p:extLst>
          </p:nvPr>
        </p:nvGraphicFramePr>
        <p:xfrm>
          <a:off x="6528021" y="2374754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3-6 tháng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355047"/>
              </p:ext>
            </p:extLst>
          </p:nvPr>
        </p:nvGraphicFramePr>
        <p:xfrm>
          <a:off x="3910551" y="3887660"/>
          <a:ext cx="1249017" cy="754904"/>
        </p:xfrm>
        <a:graphic>
          <a:graphicData uri="http://schemas.openxmlformats.org/drawingml/2006/table">
            <a:tbl>
              <a:tblPr/>
              <a:tblGrid>
                <a:gridCol w="1249017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FF0000"/>
                          </a:solidFill>
                        </a:rPr>
                        <a:t>͌</a:t>
                      </a:r>
                      <a:r>
                        <a:rPr lang="vi-VN" sz="1400" b="1" i="0" dirty="0" smtClean="0">
                          <a:solidFill>
                            <a:srgbClr val="FF0000"/>
                          </a:solidFill>
                        </a:rPr>
                        <a:t> 40 triệu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37471"/>
              </p:ext>
            </p:extLst>
          </p:nvPr>
        </p:nvGraphicFramePr>
        <p:xfrm>
          <a:off x="3910054" y="5394157"/>
          <a:ext cx="1249017" cy="754904"/>
        </p:xfrm>
        <a:graphic>
          <a:graphicData uri="http://schemas.openxmlformats.org/drawingml/2006/table">
            <a:tbl>
              <a:tblPr/>
              <a:tblGrid>
                <a:gridCol w="1249017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FF0000"/>
                          </a:solidFill>
                        </a:rPr>
                        <a:t>͌</a:t>
                      </a:r>
                      <a:r>
                        <a:rPr lang="vi-VN" sz="1400" b="1" i="0" dirty="0" smtClean="0">
                          <a:solidFill>
                            <a:srgbClr val="FF0000"/>
                          </a:solidFill>
                        </a:rPr>
                        <a:t> 200 triệu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114288"/>
              </p:ext>
            </p:extLst>
          </p:nvPr>
        </p:nvGraphicFramePr>
        <p:xfrm>
          <a:off x="3910551" y="4639253"/>
          <a:ext cx="1249017" cy="754904"/>
        </p:xfrm>
        <a:graphic>
          <a:graphicData uri="http://schemas.openxmlformats.org/drawingml/2006/table">
            <a:tbl>
              <a:tblPr/>
              <a:tblGrid>
                <a:gridCol w="1249017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FF0000"/>
                          </a:solidFill>
                        </a:rPr>
                        <a:t>͌</a:t>
                      </a:r>
                      <a:r>
                        <a:rPr lang="vi-VN" sz="1400" b="1" i="0" dirty="0" smtClean="0">
                          <a:solidFill>
                            <a:srgbClr val="FF0000"/>
                          </a:solidFill>
                        </a:rPr>
                        <a:t> 100 triệu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216350"/>
              </p:ext>
            </p:extLst>
          </p:nvPr>
        </p:nvGraphicFramePr>
        <p:xfrm>
          <a:off x="3910054" y="6145750"/>
          <a:ext cx="1249017" cy="712250"/>
        </p:xfrm>
        <a:graphic>
          <a:graphicData uri="http://schemas.openxmlformats.org/drawingml/2006/table">
            <a:tbl>
              <a:tblPr/>
              <a:tblGrid>
                <a:gridCol w="1249017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1225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FF0000"/>
                          </a:solidFill>
                        </a:rPr>
                        <a:t>͌</a:t>
                      </a:r>
                      <a:r>
                        <a:rPr lang="vi-VN" sz="1400" b="1" i="0" dirty="0" smtClean="0">
                          <a:solidFill>
                            <a:srgbClr val="FF0000"/>
                          </a:solidFill>
                        </a:rPr>
                        <a:t> 1 tỷ trở lên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966370"/>
              </p:ext>
            </p:extLst>
          </p:nvPr>
        </p:nvGraphicFramePr>
        <p:xfrm>
          <a:off x="7839986" y="4623673"/>
          <a:ext cx="1304014" cy="766162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66162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30-50 npp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541869"/>
              </p:ext>
            </p:extLst>
          </p:nvPr>
        </p:nvGraphicFramePr>
        <p:xfrm>
          <a:off x="7839489" y="6152370"/>
          <a:ext cx="1304014" cy="705629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05629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1000-1500 npp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495702"/>
              </p:ext>
            </p:extLst>
          </p:nvPr>
        </p:nvGraphicFramePr>
        <p:xfrm>
          <a:off x="7839986" y="5396456"/>
          <a:ext cx="1304014" cy="743956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43956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100-150 npp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472019"/>
              </p:ext>
            </p:extLst>
          </p:nvPr>
        </p:nvGraphicFramePr>
        <p:xfrm>
          <a:off x="5167684" y="3889315"/>
          <a:ext cx="1355533" cy="754904"/>
        </p:xfrm>
        <a:graphic>
          <a:graphicData uri="http://schemas.openxmlformats.org/drawingml/2006/table">
            <a:tbl>
              <a:tblPr/>
              <a:tblGrid>
                <a:gridCol w="1355533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Học phần 3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114651"/>
              </p:ext>
            </p:extLst>
          </p:nvPr>
        </p:nvGraphicFramePr>
        <p:xfrm>
          <a:off x="5158823" y="4644219"/>
          <a:ext cx="1368950" cy="754904"/>
        </p:xfrm>
        <a:graphic>
          <a:graphicData uri="http://schemas.openxmlformats.org/drawingml/2006/table">
            <a:tbl>
              <a:tblPr/>
              <a:tblGrid>
                <a:gridCol w="1368950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Học phần 4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944898"/>
              </p:ext>
            </p:extLst>
          </p:nvPr>
        </p:nvGraphicFramePr>
        <p:xfrm>
          <a:off x="5158823" y="5400778"/>
          <a:ext cx="1368950" cy="754904"/>
        </p:xfrm>
        <a:graphic>
          <a:graphicData uri="http://schemas.openxmlformats.org/drawingml/2006/table">
            <a:tbl>
              <a:tblPr/>
              <a:tblGrid>
                <a:gridCol w="1368950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dirty="0" smtClean="0"/>
                        <a:t>Huấn luyện nâng cao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822386"/>
              </p:ext>
            </p:extLst>
          </p:nvPr>
        </p:nvGraphicFramePr>
        <p:xfrm>
          <a:off x="5158823" y="6154027"/>
          <a:ext cx="1368950" cy="703973"/>
        </p:xfrm>
        <a:graphic>
          <a:graphicData uri="http://schemas.openxmlformats.org/drawingml/2006/table">
            <a:tbl>
              <a:tblPr/>
              <a:tblGrid>
                <a:gridCol w="1368950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03973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dirty="0" smtClean="0"/>
                        <a:t>Huấn luyện nâng cao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271183"/>
              </p:ext>
            </p:extLst>
          </p:nvPr>
        </p:nvGraphicFramePr>
        <p:xfrm>
          <a:off x="6529594" y="3893636"/>
          <a:ext cx="1302441" cy="738410"/>
        </p:xfrm>
        <a:graphic>
          <a:graphicData uri="http://schemas.openxmlformats.org/drawingml/2006/table">
            <a:tbl>
              <a:tblPr/>
              <a:tblGrid>
                <a:gridCol w="1302441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38410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1- 1,5 năm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023478"/>
              </p:ext>
            </p:extLst>
          </p:nvPr>
        </p:nvGraphicFramePr>
        <p:xfrm>
          <a:off x="2609852" y="6152371"/>
          <a:ext cx="1304014" cy="705629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05629">
                <a:tc>
                  <a:txBody>
                    <a:bodyPr/>
                    <a:lstStyle/>
                    <a:p>
                      <a:pPr algn="ctr"/>
                      <a:r>
                        <a:rPr lang="vi-VN" b="1" dirty="0" smtClean="0">
                          <a:solidFill>
                            <a:srgbClr val="C00000"/>
                          </a:solidFill>
                        </a:rPr>
                        <a:t>GALAXY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035902"/>
              </p:ext>
            </p:extLst>
          </p:nvPr>
        </p:nvGraphicFramePr>
        <p:xfrm>
          <a:off x="6528021" y="4629011"/>
          <a:ext cx="1304014" cy="780568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80568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2-3 năm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752142"/>
              </p:ext>
            </p:extLst>
          </p:nvPr>
        </p:nvGraphicFramePr>
        <p:xfrm>
          <a:off x="6529843" y="6147503"/>
          <a:ext cx="1304014" cy="710498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10498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5-10 năm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918172"/>
              </p:ext>
            </p:extLst>
          </p:nvPr>
        </p:nvGraphicFramePr>
        <p:xfrm>
          <a:off x="2609852" y="3134411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2SC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530038"/>
              </p:ext>
            </p:extLst>
          </p:nvPr>
        </p:nvGraphicFramePr>
        <p:xfrm>
          <a:off x="2609852" y="3889315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3SC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567388"/>
              </p:ext>
            </p:extLst>
          </p:nvPr>
        </p:nvGraphicFramePr>
        <p:xfrm>
          <a:off x="2609852" y="5400778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5SC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68130"/>
              </p:ext>
            </p:extLst>
          </p:nvPr>
        </p:nvGraphicFramePr>
        <p:xfrm>
          <a:off x="2609852" y="4642564"/>
          <a:ext cx="1304014" cy="754904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4SC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722815"/>
              </p:ext>
            </p:extLst>
          </p:nvPr>
        </p:nvGraphicFramePr>
        <p:xfrm>
          <a:off x="1308612" y="3887658"/>
          <a:ext cx="1304014" cy="748283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48283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1000 lon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51349"/>
              </p:ext>
            </p:extLst>
          </p:nvPr>
        </p:nvGraphicFramePr>
        <p:xfrm>
          <a:off x="1308612" y="4635942"/>
          <a:ext cx="1304014" cy="769802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69802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dirty="0" smtClean="0"/>
                        <a:t>3000 lon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494881"/>
              </p:ext>
            </p:extLst>
          </p:nvPr>
        </p:nvGraphicFramePr>
        <p:xfrm>
          <a:off x="1306087" y="5405744"/>
          <a:ext cx="1299790" cy="754904"/>
        </p:xfrm>
        <a:graphic>
          <a:graphicData uri="http://schemas.openxmlformats.org/drawingml/2006/table">
            <a:tbl>
              <a:tblPr/>
              <a:tblGrid>
                <a:gridCol w="1299790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dirty="0" smtClean="0"/>
                        <a:t>10.000 lon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434338"/>
              </p:ext>
            </p:extLst>
          </p:nvPr>
        </p:nvGraphicFramePr>
        <p:xfrm>
          <a:off x="1300454" y="6163958"/>
          <a:ext cx="1303765" cy="694042"/>
        </p:xfrm>
        <a:graphic>
          <a:graphicData uri="http://schemas.openxmlformats.org/drawingml/2006/table">
            <a:tbl>
              <a:tblPr/>
              <a:tblGrid>
                <a:gridCol w="1303765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694042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dirty="0" smtClean="0"/>
                        <a:t>100.000 lon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480845"/>
              </p:ext>
            </p:extLst>
          </p:nvPr>
        </p:nvGraphicFramePr>
        <p:xfrm>
          <a:off x="6377" y="3129445"/>
          <a:ext cx="1302441" cy="754904"/>
        </p:xfrm>
        <a:graphic>
          <a:graphicData uri="http://schemas.openxmlformats.org/drawingml/2006/table">
            <a:tbl>
              <a:tblPr/>
              <a:tblGrid>
                <a:gridCol w="1302441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5490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 smtClean="0"/>
                        <a:t>3 NHÓM </a:t>
                      </a:r>
                      <a:r>
                        <a:rPr lang="vi-VN" dirty="0" smtClean="0"/>
                        <a:t>(điểm bán)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088098"/>
              </p:ext>
            </p:extLst>
          </p:nvPr>
        </p:nvGraphicFramePr>
        <p:xfrm>
          <a:off x="6377" y="3876131"/>
          <a:ext cx="1304014" cy="749877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49877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 smtClean="0"/>
                        <a:t>10 NHÓM </a:t>
                      </a:r>
                      <a:r>
                        <a:rPr lang="vi-VN" dirty="0" smtClean="0"/>
                        <a:t>(điểm bán)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302977"/>
              </p:ext>
            </p:extLst>
          </p:nvPr>
        </p:nvGraphicFramePr>
        <p:xfrm>
          <a:off x="7643" y="4622696"/>
          <a:ext cx="1304014" cy="789670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8967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 smtClean="0"/>
                        <a:t>30 NHÓM </a:t>
                      </a:r>
                      <a:r>
                        <a:rPr lang="vi-VN" dirty="0" smtClean="0"/>
                        <a:t>(điểm bán)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240736"/>
              </p:ext>
            </p:extLst>
          </p:nvPr>
        </p:nvGraphicFramePr>
        <p:xfrm>
          <a:off x="6377" y="6167270"/>
          <a:ext cx="1304014" cy="690730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69073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 smtClean="0"/>
                        <a:t>1000 NHÓM </a:t>
                      </a:r>
                      <a:r>
                        <a:rPr lang="vi-VN" dirty="0" smtClean="0"/>
                        <a:t>(điểm bán)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083958"/>
              </p:ext>
            </p:extLst>
          </p:nvPr>
        </p:nvGraphicFramePr>
        <p:xfrm>
          <a:off x="6377" y="5425611"/>
          <a:ext cx="1304014" cy="741659"/>
        </p:xfrm>
        <a:graphic>
          <a:graphicData uri="http://schemas.openxmlformats.org/drawingml/2006/table">
            <a:tbl>
              <a:tblPr/>
              <a:tblGrid>
                <a:gridCol w="1304014">
                  <a:extLst>
                    <a:ext uri="{9D8B030D-6E8A-4147-A177-3AD203B41FA5}">
                      <a16:colId xmlns:a16="http://schemas.microsoft.com/office/drawing/2014/main" xmlns="" val="618338174"/>
                    </a:ext>
                  </a:extLst>
                </a:gridCol>
              </a:tblGrid>
              <a:tr h="74165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 smtClean="0"/>
                        <a:t>100 NHÓM </a:t>
                      </a:r>
                      <a:r>
                        <a:rPr lang="vi-VN" dirty="0" smtClean="0"/>
                        <a:t>(điểm bán)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163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09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1361</TotalTime>
  <Words>1069</Words>
  <Application>Microsoft Office PowerPoint</Application>
  <PresentationFormat>On-screen Show (4:3)</PresentationFormat>
  <Paragraphs>358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10 DANH HIỆU TRONG NEWIMAGE</vt:lpstr>
      <vt:lpstr>CON ĐƯỜNG DOANH NGHIỆP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Admin</cp:lastModifiedBy>
  <cp:revision>67</cp:revision>
  <dcterms:created xsi:type="dcterms:W3CDTF">2021-08-12T13:43:24Z</dcterms:created>
  <dcterms:modified xsi:type="dcterms:W3CDTF">2021-11-27T02:21:36Z</dcterms:modified>
</cp:coreProperties>
</file>