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88" r:id="rId3"/>
    <p:sldId id="262" r:id="rId4"/>
    <p:sldId id="267" r:id="rId5"/>
    <p:sldId id="268" r:id="rId6"/>
    <p:sldId id="269" r:id="rId7"/>
    <p:sldId id="261" r:id="rId8"/>
    <p:sldId id="263" r:id="rId9"/>
    <p:sldId id="290" r:id="rId10"/>
    <p:sldId id="264" r:id="rId11"/>
    <p:sldId id="281" r:id="rId12"/>
    <p:sldId id="282" r:id="rId13"/>
    <p:sldId id="283" r:id="rId14"/>
    <p:sldId id="284" r:id="rId15"/>
    <p:sldId id="291" r:id="rId16"/>
    <p:sldId id="285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FF9933"/>
    <a:srgbClr val="FFFFFF"/>
    <a:srgbClr val="99FF66"/>
    <a:srgbClr val="FFFF66"/>
    <a:srgbClr val="66FF33"/>
    <a:srgbClr val="00FFFF"/>
    <a:srgbClr val="00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9921-F95D-41C4-8C7D-D65AF8FF1042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36E4-6760-4D70-BD9E-16C094230E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361950"/>
            <a:ext cx="5400837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BÍ MẬT KIM TỨ ĐỒ</a:t>
            </a:r>
          </a:p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 HỘI KIẾM TIỀN </a:t>
            </a:r>
          </a:p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NGAY TẠI NHÀ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76551"/>
            <a:ext cx="3847976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0" y="462915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CHIA SẺ :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 VĂN TÚ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297170" y="58318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6126480" y="60769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438150"/>
            <a:ext cx="272034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227" y="267494"/>
            <a:ext cx="2110277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" descr="E:\image aw\House\hous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632" y="2792463"/>
            <a:ext cx="592138" cy="6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109"/>
          <p:cNvSpPr txBox="1"/>
          <p:nvPr/>
        </p:nvSpPr>
        <p:spPr>
          <a:xfrm>
            <a:off x="7668344" y="2427734"/>
            <a:ext cx="907256" cy="21852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64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256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1024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………</a:t>
            </a:r>
            <a:r>
              <a:rPr lang="en-US" altLang="en-US" sz="1700" b="1" dirty="0">
                <a:solidFill>
                  <a:srgbClr val="FF0000"/>
                </a:solidFill>
                <a:latin typeface="Arial" panose="020B0604020202020204" pitchFamily="34" charset="0"/>
              </a:rPr>
              <a:t>..</a:t>
            </a:r>
            <a:endParaRPr lang="en-US" altLang="en-US" sz="17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8" name="Group 2"/>
          <p:cNvGrpSpPr/>
          <p:nvPr/>
        </p:nvGrpSpPr>
        <p:grpSpPr>
          <a:xfrm>
            <a:off x="1455144" y="2329681"/>
            <a:ext cx="733288" cy="1628775"/>
            <a:chOff x="609600" y="3171825"/>
            <a:chExt cx="1195387" cy="2085976"/>
          </a:xfrm>
        </p:grpSpPr>
        <p:pic>
          <p:nvPicPr>
            <p:cNvPr id="29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31718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13" y="3300413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3452813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13" y="36290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37814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39338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413" y="40862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13" y="4291013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13" y="44672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213" y="4619625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Picture 4" descr="E:\image aw\House\House-icon (1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6813" y="4748213"/>
              <a:ext cx="585787" cy="5095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2" name="Group 71"/>
          <p:cNvGrpSpPr/>
          <p:nvPr/>
        </p:nvGrpSpPr>
        <p:grpSpPr>
          <a:xfrm>
            <a:off x="3486819" y="3450829"/>
            <a:ext cx="439738" cy="633089"/>
            <a:chOff x="3670300" y="4507659"/>
            <a:chExt cx="620713" cy="1114348"/>
          </a:xfrm>
        </p:grpSpPr>
        <p:pic>
          <p:nvPicPr>
            <p:cNvPr id="73" name="Picture 3" descr="E:\image aw\House\house_hom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0300" y="5001295"/>
              <a:ext cx="620713" cy="620712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74" name="Straight Arrow Connector 73"/>
            <p:cNvCxnSpPr/>
            <p:nvPr/>
          </p:nvCxnSpPr>
          <p:spPr>
            <a:xfrm>
              <a:off x="3982373" y="4507659"/>
              <a:ext cx="0" cy="4806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Freeform 117"/>
          <p:cNvSpPr/>
          <p:nvPr/>
        </p:nvSpPr>
        <p:spPr>
          <a:xfrm rot="638747">
            <a:off x="3938808" y="1062929"/>
            <a:ext cx="3044538" cy="444768"/>
          </a:xfrm>
          <a:custGeom>
            <a:avLst/>
            <a:gdLst>
              <a:gd name="connsiteX0" fmla="*/ 0 w 3016333"/>
              <a:gd name="connsiteY0" fmla="*/ 772072 h 772072"/>
              <a:gd name="connsiteX1" fmla="*/ 819398 w 3016333"/>
              <a:gd name="connsiteY1" fmla="*/ 118929 h 772072"/>
              <a:gd name="connsiteX2" fmla="*/ 3016333 w 3016333"/>
              <a:gd name="connsiteY2" fmla="*/ 175 h 772072"/>
              <a:gd name="connsiteX3" fmla="*/ 3016333 w 3016333"/>
              <a:gd name="connsiteY3" fmla="*/ 175 h 7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333" h="772072">
                <a:moveTo>
                  <a:pt x="0" y="772072"/>
                </a:moveTo>
                <a:cubicBezTo>
                  <a:pt x="158338" y="509825"/>
                  <a:pt x="316676" y="247578"/>
                  <a:pt x="819398" y="118929"/>
                </a:cubicBezTo>
                <a:cubicBezTo>
                  <a:pt x="1322120" y="-9720"/>
                  <a:pt x="3016333" y="175"/>
                  <a:pt x="3016333" y="175"/>
                </a:cubicBezTo>
                <a:lnTo>
                  <a:pt x="3016333" y="175"/>
                </a:lnTo>
              </a:path>
            </a:pathLst>
          </a:custGeom>
          <a:noFill/>
          <a:ln w="38100">
            <a:solidFill>
              <a:srgbClr val="1D41D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Freeform 118"/>
          <p:cNvSpPr/>
          <p:nvPr/>
        </p:nvSpPr>
        <p:spPr>
          <a:xfrm rot="1137672">
            <a:off x="2084911" y="455646"/>
            <a:ext cx="4524571" cy="3148400"/>
          </a:xfrm>
          <a:custGeom>
            <a:avLst/>
            <a:gdLst>
              <a:gd name="connsiteX0" fmla="*/ 0 w 5296395"/>
              <a:gd name="connsiteY0" fmla="*/ 2137559 h 2137559"/>
              <a:gd name="connsiteX1" fmla="*/ 1306286 w 5296395"/>
              <a:gd name="connsiteY1" fmla="*/ 415637 h 2137559"/>
              <a:gd name="connsiteX2" fmla="*/ 5296395 w 5296395"/>
              <a:gd name="connsiteY2" fmla="*/ 0 h 213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6395" h="2137559">
                <a:moveTo>
                  <a:pt x="0" y="2137559"/>
                </a:moveTo>
                <a:cubicBezTo>
                  <a:pt x="211777" y="1454728"/>
                  <a:pt x="423554" y="771897"/>
                  <a:pt x="1306286" y="415637"/>
                </a:cubicBezTo>
                <a:cubicBezTo>
                  <a:pt x="2189019" y="59377"/>
                  <a:pt x="3742707" y="29688"/>
                  <a:pt x="5296395" y="0"/>
                </a:cubicBezTo>
              </a:path>
            </a:pathLst>
          </a:custGeom>
          <a:noFill/>
          <a:ln w="38100">
            <a:solidFill>
              <a:srgbClr val="1D41D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825275" y="2075091"/>
            <a:ext cx="3483029" cy="2911769"/>
          </a:xfrm>
          <a:custGeom>
            <a:avLst/>
            <a:gdLst>
              <a:gd name="connsiteX0" fmla="*/ 0 w 2339439"/>
              <a:gd name="connsiteY0" fmla="*/ 4667002 h 4705797"/>
              <a:gd name="connsiteX1" fmla="*/ 1650670 w 2339439"/>
              <a:gd name="connsiteY1" fmla="*/ 4025735 h 4705797"/>
              <a:gd name="connsiteX2" fmla="*/ 2339439 w 2339439"/>
              <a:gd name="connsiteY2" fmla="*/ 0 h 4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9439" h="4705797">
                <a:moveTo>
                  <a:pt x="0" y="4667002"/>
                </a:moveTo>
                <a:cubicBezTo>
                  <a:pt x="630382" y="4735285"/>
                  <a:pt x="1260764" y="4803569"/>
                  <a:pt x="1650670" y="4025735"/>
                </a:cubicBezTo>
                <a:cubicBezTo>
                  <a:pt x="2040577" y="3247901"/>
                  <a:pt x="2190008" y="1623950"/>
                  <a:pt x="2339439" y="0"/>
                </a:cubicBezTo>
              </a:path>
            </a:pathLst>
          </a:custGeom>
          <a:noFill/>
          <a:ln w="38100">
            <a:solidFill>
              <a:srgbClr val="1D41D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5716438" y="2081669"/>
            <a:ext cx="1466057" cy="777105"/>
          </a:xfrm>
          <a:custGeom>
            <a:avLst/>
            <a:gdLst>
              <a:gd name="connsiteX0" fmla="*/ 0 w 665018"/>
              <a:gd name="connsiteY0" fmla="*/ 2244436 h 2244436"/>
              <a:gd name="connsiteX1" fmla="*/ 498764 w 665018"/>
              <a:gd name="connsiteY1" fmla="*/ 1662545 h 2244436"/>
              <a:gd name="connsiteX2" fmla="*/ 665018 w 665018"/>
              <a:gd name="connsiteY2" fmla="*/ 0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18" h="2244436">
                <a:moveTo>
                  <a:pt x="0" y="2244436"/>
                </a:moveTo>
                <a:cubicBezTo>
                  <a:pt x="193964" y="2140527"/>
                  <a:pt x="387928" y="2036618"/>
                  <a:pt x="498764" y="1662545"/>
                </a:cubicBezTo>
                <a:cubicBezTo>
                  <a:pt x="609600" y="1288472"/>
                  <a:pt x="637309" y="644236"/>
                  <a:pt x="665018" y="0"/>
                </a:cubicBezTo>
              </a:path>
            </a:pathLst>
          </a:custGeom>
          <a:noFill/>
          <a:ln w="38100">
            <a:solidFill>
              <a:srgbClr val="1D41D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1176" y="771550"/>
            <a:ext cx="1866528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defTabSz="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US" alt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x 2h </a:t>
            </a:r>
          </a:p>
          <a:p>
            <a:pPr marL="285750" lvl="0" indent="-28575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1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4000h/ngày</a:t>
            </a:r>
          </a:p>
          <a:p>
            <a:pPr marL="285750" lvl="0" indent="-28575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0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10.000đ  </a:t>
            </a:r>
            <a:r>
              <a:rPr lang="en-US" altLang="en-US" sz="1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1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US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1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20.000.000 </a:t>
            </a: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</a:p>
          <a:p>
            <a:pPr marL="285750" lvl="0" indent="-28575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Một tháng là:</a:t>
            </a:r>
          </a:p>
          <a:p>
            <a:pPr marL="285750" lvl="0" indent="-28575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20.000.000 </a:t>
            </a:r>
            <a:r>
              <a:rPr lang="en-US" alt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30 ngày</a:t>
            </a:r>
          </a:p>
          <a:p>
            <a:pPr marL="285750" lvl="0" indent="-28575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en-US" sz="1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5536" y="1883608"/>
            <a:ext cx="154940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600.000.000/tháng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4" name="TextBox 32776"/>
          <p:cNvSpPr txBox="1"/>
          <p:nvPr/>
        </p:nvSpPr>
        <p:spPr>
          <a:xfrm>
            <a:off x="2411760" y="51470"/>
            <a:ext cx="291327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DO THỜI GIAN</a:t>
            </a:r>
            <a:r>
              <a:rPr lang="en-US" alt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PHÁT TRIỂN BẢN THÂN</a:t>
            </a:r>
            <a:endParaRPr lang="en-US" alt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THỤ ĐỘNG + </a:t>
            </a:r>
            <a:r>
              <a:rPr lang="en-US" altLang="en-US" sz="8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 THỪA KẾ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 TƯỞNG THƯỞNG &amp; DU LỊCH</a:t>
            </a:r>
            <a:endParaRPr lang="en-US" altLang="en-US" sz="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55355" y="3147814"/>
            <a:ext cx="40427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Arial" panose="020B0604020202020204" pitchFamily="34" charset="0"/>
              </a:rPr>
              <a:t>∞</a:t>
            </a:r>
            <a:endParaRPr lang="en-US" altLang="en-US" sz="2400" b="1" dirty="0">
              <a:solidFill>
                <a:srgbClr val="33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2020" y="123478"/>
            <a:ext cx="1419012" cy="338554"/>
          </a:xfrm>
          <a:prstGeom prst="rect">
            <a:avLst/>
          </a:prstGeom>
          <a:solidFill>
            <a:srgbClr val="1D41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CHỦ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NGHIỆP NEW IMAGE</a:t>
            </a:r>
            <a:endParaRPr lang="en-US" altLang="en-US" sz="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5" name="Right Arrow 134"/>
          <p:cNvSpPr/>
          <p:nvPr/>
        </p:nvSpPr>
        <p:spPr>
          <a:xfrm>
            <a:off x="1583040" y="123478"/>
            <a:ext cx="708025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136" name="Picture 3" descr="E:\O Dia D\A NEW IMAGE\LOGO CTY DEGINER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0493" y="-20538"/>
            <a:ext cx="523875" cy="6969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7" name="Group 136"/>
          <p:cNvGrpSpPr/>
          <p:nvPr/>
        </p:nvGrpSpPr>
        <p:grpSpPr>
          <a:xfrm>
            <a:off x="3424751" y="2075091"/>
            <a:ext cx="477898" cy="714171"/>
            <a:chOff x="3554540" y="4700917"/>
            <a:chExt cx="620713" cy="1257068"/>
          </a:xfrm>
        </p:grpSpPr>
        <p:pic>
          <p:nvPicPr>
            <p:cNvPr id="138" name="Picture 3" descr="E:\image aw\House\house_hom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4540" y="4700917"/>
              <a:ext cx="620713" cy="6207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39" name="Straight Arrow Connector 138"/>
            <p:cNvCxnSpPr/>
            <p:nvPr/>
          </p:nvCxnSpPr>
          <p:spPr>
            <a:xfrm flipH="1" flipV="1">
              <a:off x="3876059" y="5402529"/>
              <a:ext cx="1" cy="55545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3913331" y="2852196"/>
            <a:ext cx="871297" cy="352642"/>
            <a:chOff x="3376226" y="5001295"/>
            <a:chExt cx="1118073" cy="620712"/>
          </a:xfrm>
        </p:grpSpPr>
        <p:pic>
          <p:nvPicPr>
            <p:cNvPr id="146" name="Picture 3" descr="E:\image aw\House\house_hom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3586" y="5001295"/>
              <a:ext cx="620713" cy="620712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7" name="Straight Arrow Connector 146"/>
            <p:cNvCxnSpPr/>
            <p:nvPr/>
          </p:nvCxnSpPr>
          <p:spPr>
            <a:xfrm flipV="1">
              <a:off x="3376226" y="5311651"/>
              <a:ext cx="457481" cy="2315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2548086" y="2867180"/>
            <a:ext cx="765150" cy="352642"/>
            <a:chOff x="3586967" y="5082748"/>
            <a:chExt cx="1080049" cy="620711"/>
          </a:xfrm>
        </p:grpSpPr>
        <p:pic>
          <p:nvPicPr>
            <p:cNvPr id="152" name="Picture 3" descr="E:\image aw\House\house_hom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6967" y="5082748"/>
              <a:ext cx="620713" cy="62071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53" name="Straight Arrow Connector 152"/>
            <p:cNvCxnSpPr>
              <a:endCxn id="152" idx="3"/>
            </p:cNvCxnSpPr>
            <p:nvPr/>
          </p:nvCxnSpPr>
          <p:spPr>
            <a:xfrm flipH="1">
              <a:off x="4207680" y="5370153"/>
              <a:ext cx="459336" cy="2295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4"/>
          <p:cNvGrpSpPr/>
          <p:nvPr/>
        </p:nvGrpSpPr>
        <p:grpSpPr>
          <a:xfrm>
            <a:off x="2699792" y="1152526"/>
            <a:ext cx="1976884" cy="855300"/>
            <a:chOff x="2033587" y="1700213"/>
            <a:chExt cx="2795587" cy="1219200"/>
          </a:xfrm>
        </p:grpSpPr>
        <p:pic>
          <p:nvPicPr>
            <p:cNvPr id="174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7987" y="1700213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5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3187" y="1776413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6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2200" y="18764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7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9800" y="20288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8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3600" y="2233613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9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3587" y="24098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0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6600" y="17240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1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1400" y="1776413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2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0" y="18764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3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4787" y="20288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800" y="21812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5" name="Picture 4" descr="E:\image aw\House\House-icon (1)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3387" y="2333626"/>
              <a:ext cx="585787" cy="5095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6" name="Group 185"/>
          <p:cNvGrpSpPr/>
          <p:nvPr/>
        </p:nvGrpSpPr>
        <p:grpSpPr>
          <a:xfrm>
            <a:off x="3187194" y="1599485"/>
            <a:ext cx="1024766" cy="468209"/>
            <a:chOff x="3136900" y="2233613"/>
            <a:chExt cx="1447800" cy="661987"/>
          </a:xfrm>
        </p:grpSpPr>
        <p:grpSp>
          <p:nvGrpSpPr>
            <p:cNvPr id="187" name="Group 3"/>
            <p:cNvGrpSpPr/>
            <p:nvPr/>
          </p:nvGrpSpPr>
          <p:grpSpPr>
            <a:xfrm>
              <a:off x="3136900" y="2233613"/>
              <a:ext cx="1447800" cy="661987"/>
              <a:chOff x="2708275" y="2233613"/>
              <a:chExt cx="1447800" cy="661988"/>
            </a:xfrm>
          </p:grpSpPr>
          <p:pic>
            <p:nvPicPr>
              <p:cNvPr id="192" name="Picture 4" descr="E:\image aw\House\House-icon (1)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60687" y="2233613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3" name="Picture 4" descr="E:\image aw\House\House-icon (1)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265487" y="2233613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" name="Picture 4" descr="E:\image aw\House\House-icon (1)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708275" y="2362201"/>
                <a:ext cx="585787" cy="5095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5" name="Picture 4" descr="E:\image aw\House\House-icon (1)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70287" y="2386013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188" name="Straight Arrow Connector 187"/>
            <p:cNvCxnSpPr/>
            <p:nvPr/>
          </p:nvCxnSpPr>
          <p:spPr>
            <a:xfrm flipV="1">
              <a:off x="3841750" y="2743200"/>
              <a:ext cx="320675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3841750" y="2589213"/>
              <a:ext cx="61913" cy="30638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endCxn id="194" idx="3"/>
            </p:cNvCxnSpPr>
            <p:nvPr/>
          </p:nvCxnSpPr>
          <p:spPr>
            <a:xfrm flipH="1" flipV="1">
              <a:off x="3722688" y="2617788"/>
              <a:ext cx="119062" cy="2778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endCxn id="194" idx="3"/>
            </p:cNvCxnSpPr>
            <p:nvPr/>
          </p:nvCxnSpPr>
          <p:spPr>
            <a:xfrm flipH="1" flipV="1">
              <a:off x="3516313" y="2741613"/>
              <a:ext cx="325437" cy="15398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6"/>
          <p:cNvGrpSpPr/>
          <p:nvPr/>
        </p:nvGrpSpPr>
        <p:grpSpPr>
          <a:xfrm>
            <a:off x="5004048" y="2139702"/>
            <a:ext cx="838199" cy="1605732"/>
            <a:chOff x="5005387" y="3148013"/>
            <a:chExt cx="1423988" cy="2109788"/>
          </a:xfrm>
        </p:grpSpPr>
        <p:pic>
          <p:nvPicPr>
            <p:cNvPr id="197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5387" y="31480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8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7799" y="3248025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9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62587" y="33766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0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8799" y="35290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1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4999" y="36814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2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3587" y="38338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3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3587" y="39862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3587" y="41386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1199" y="42910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1187" y="44434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8787" y="45958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8" name="Picture 4" descr="E:\image aw\House\House-icon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6387" y="4748213"/>
              <a:ext cx="585788" cy="5095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9" name="Group 208"/>
          <p:cNvGrpSpPr/>
          <p:nvPr/>
        </p:nvGrpSpPr>
        <p:grpSpPr>
          <a:xfrm>
            <a:off x="4788024" y="2562246"/>
            <a:ext cx="648074" cy="793804"/>
            <a:chOff x="5171224" y="3681413"/>
            <a:chExt cx="1100989" cy="1042987"/>
          </a:xfrm>
        </p:grpSpPr>
        <p:grpSp>
          <p:nvGrpSpPr>
            <p:cNvPr id="210" name="Group 5"/>
            <p:cNvGrpSpPr/>
            <p:nvPr/>
          </p:nvGrpSpPr>
          <p:grpSpPr>
            <a:xfrm>
              <a:off x="5357813" y="3681413"/>
              <a:ext cx="914400" cy="1042987"/>
              <a:chOff x="4929187" y="3681413"/>
              <a:chExt cx="914400" cy="1042988"/>
            </a:xfrm>
          </p:grpSpPr>
          <p:pic>
            <p:nvPicPr>
              <p:cNvPr id="215" name="Picture 4" descr="E:\image aw\House\House-icon (1)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929187" y="3681413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6" name="Picture 4" descr="E:\image aw\House\House-icon (1)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105399" y="3833813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7" name="Picture 4" descr="E:\image aw\House\House-icon (1)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257799" y="4010025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8" name="Picture 4" descr="E:\image aw\House\House-icon (1)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105399" y="4214813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211" name="Straight Arrow Connector 210"/>
            <p:cNvCxnSpPr/>
            <p:nvPr/>
          </p:nvCxnSpPr>
          <p:spPr>
            <a:xfrm flipV="1">
              <a:off x="5171224" y="4064395"/>
              <a:ext cx="152400" cy="35133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5171224" y="4137420"/>
              <a:ext cx="346075" cy="25082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V="1">
              <a:off x="5171224" y="4302519"/>
              <a:ext cx="509588" cy="8572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5171224" y="4388245"/>
              <a:ext cx="346075" cy="1571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8"/>
          <p:cNvGrpSpPr/>
          <p:nvPr/>
        </p:nvGrpSpPr>
        <p:grpSpPr>
          <a:xfrm>
            <a:off x="2699792" y="4227934"/>
            <a:ext cx="2231256" cy="794450"/>
            <a:chOff x="2286000" y="5686426"/>
            <a:chExt cx="2695575" cy="1171574"/>
          </a:xfrm>
        </p:grpSpPr>
        <p:pic>
          <p:nvPicPr>
            <p:cNvPr id="221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00" y="5915026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2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2212" y="6096000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3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7012" y="6196013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4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8000" y="6296026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800" y="6348413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6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5787" y="5686426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7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7200" y="5891213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8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4799" y="6043613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9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86199" y="6196013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0" name="Picture 4" descr="E:\image aw\House\House-icon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3787" y="6296026"/>
              <a:ext cx="585788" cy="5095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1" name="Group 230"/>
          <p:cNvGrpSpPr/>
          <p:nvPr/>
        </p:nvGrpSpPr>
        <p:grpSpPr>
          <a:xfrm>
            <a:off x="3259140" y="4083918"/>
            <a:ext cx="1096836" cy="491182"/>
            <a:chOff x="3324225" y="5334000"/>
            <a:chExt cx="1371600" cy="914400"/>
          </a:xfrm>
        </p:grpSpPr>
        <p:grpSp>
          <p:nvGrpSpPr>
            <p:cNvPr id="232" name="Group 7"/>
            <p:cNvGrpSpPr/>
            <p:nvPr/>
          </p:nvGrpSpPr>
          <p:grpSpPr>
            <a:xfrm>
              <a:off x="3324225" y="5586413"/>
              <a:ext cx="1371600" cy="661987"/>
              <a:chOff x="2871787" y="5586413"/>
              <a:chExt cx="1371600" cy="661987"/>
            </a:xfrm>
          </p:grpSpPr>
          <p:pic>
            <p:nvPicPr>
              <p:cNvPr id="237" name="Picture 4" descr="E:\image aw\House\House-icon (1)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871787" y="5610226"/>
                <a:ext cx="585788" cy="5095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8" name="Picture 4" descr="E:\image aw\House\House-icon (1)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24200" y="5715000"/>
                <a:ext cx="585787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9" name="Picture 4" descr="E:\image aw\House\House-icon (1)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657600" y="5586413"/>
                <a:ext cx="585787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0" name="Picture 4" descr="E:\image aw\House\House-icon (1)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429000" y="5738812"/>
                <a:ext cx="585788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233" name="Straight Arrow Connector 232"/>
            <p:cNvCxnSpPr/>
            <p:nvPr/>
          </p:nvCxnSpPr>
          <p:spPr>
            <a:xfrm>
              <a:off x="3944938" y="5334000"/>
              <a:ext cx="358775" cy="4048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3948113" y="5334000"/>
              <a:ext cx="130175" cy="58102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>
              <a:off x="3841750" y="5334000"/>
              <a:ext cx="103188" cy="5572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>
              <a:off x="3617913" y="5334000"/>
              <a:ext cx="330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1896168" y="2611507"/>
            <a:ext cx="651917" cy="896347"/>
            <a:chOff x="1624013" y="3681413"/>
            <a:chExt cx="1014727" cy="1066800"/>
          </a:xfrm>
        </p:grpSpPr>
        <p:grpSp>
          <p:nvGrpSpPr>
            <p:cNvPr id="242" name="Group 1"/>
            <p:cNvGrpSpPr/>
            <p:nvPr/>
          </p:nvGrpSpPr>
          <p:grpSpPr>
            <a:xfrm>
              <a:off x="1624013" y="3681413"/>
              <a:ext cx="838200" cy="1066800"/>
              <a:chOff x="1143000" y="3276600"/>
              <a:chExt cx="838200" cy="1066800"/>
            </a:xfrm>
          </p:grpSpPr>
          <p:pic>
            <p:nvPicPr>
              <p:cNvPr id="247" name="Picture 4" descr="E:\image aw\House\House-icon (1)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95413" y="3276600"/>
                <a:ext cx="585787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8" name="Picture 4" descr="E:\image aw\House\House-icon (1)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66813" y="3452813"/>
                <a:ext cx="585787" cy="5095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9" name="Picture 4" descr="E:\image aw\House\House-icon (1)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43000" y="3681413"/>
                <a:ext cx="585788" cy="5095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0" name="Picture 4" descr="E:\image aw\House\House-icon (1)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71600" y="3833812"/>
                <a:ext cx="585787" cy="509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243" name="Straight Arrow Connector 242"/>
            <p:cNvCxnSpPr>
              <a:stCxn id="152" idx="1"/>
            </p:cNvCxnSpPr>
            <p:nvPr/>
          </p:nvCxnSpPr>
          <p:spPr>
            <a:xfrm flipH="1" flipV="1">
              <a:off x="2345910" y="3898901"/>
              <a:ext cx="292830" cy="2966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152" idx="1"/>
            </p:cNvCxnSpPr>
            <p:nvPr/>
          </p:nvCxnSpPr>
          <p:spPr>
            <a:xfrm flipH="1" flipV="1">
              <a:off x="2141120" y="4083051"/>
              <a:ext cx="497620" cy="11250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stCxn id="152" idx="1"/>
            </p:cNvCxnSpPr>
            <p:nvPr/>
          </p:nvCxnSpPr>
          <p:spPr>
            <a:xfrm flipH="1">
              <a:off x="2064921" y="4195557"/>
              <a:ext cx="573819" cy="9069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152" idx="1"/>
            </p:cNvCxnSpPr>
            <p:nvPr/>
          </p:nvCxnSpPr>
          <p:spPr>
            <a:xfrm flipH="1">
              <a:off x="2322095" y="4195557"/>
              <a:ext cx="316644" cy="27325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flipV="1">
            <a:off x="174092" y="4383232"/>
            <a:ext cx="152400" cy="356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539552" y="4147215"/>
            <a:ext cx="45878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>
            <a:off x="318555" y="4394435"/>
            <a:ext cx="15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70955" y="4083918"/>
            <a:ext cx="152400" cy="310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613750" y="4083918"/>
            <a:ext cx="15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766150" y="3723879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918550" y="3722291"/>
            <a:ext cx="17014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V="1">
            <a:off x="1088698" y="3414550"/>
            <a:ext cx="187325" cy="320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75"/>
          <p:cNvGrpSpPr/>
          <p:nvPr/>
        </p:nvGrpSpPr>
        <p:grpSpPr>
          <a:xfrm>
            <a:off x="30251" y="3291830"/>
            <a:ext cx="1229381" cy="1741114"/>
            <a:chOff x="6248400" y="1600334"/>
            <a:chExt cx="2181225" cy="3616367"/>
          </a:xfrm>
        </p:grpSpPr>
        <p:grpSp>
          <p:nvGrpSpPr>
            <p:cNvPr id="270" name="Group 14"/>
            <p:cNvGrpSpPr/>
            <p:nvPr/>
          </p:nvGrpSpPr>
          <p:grpSpPr>
            <a:xfrm>
              <a:off x="6462713" y="1600334"/>
              <a:ext cx="1966912" cy="3048568"/>
              <a:chOff x="442913" y="1522546"/>
              <a:chExt cx="1966912" cy="3048568"/>
            </a:xfrm>
          </p:grpSpPr>
          <p:cxnSp>
            <p:nvCxnSpPr>
              <p:cNvPr id="272" name="Straight Arrow Connector 271"/>
              <p:cNvCxnSpPr/>
              <p:nvPr/>
            </p:nvCxnSpPr>
            <p:spPr>
              <a:xfrm>
                <a:off x="457200" y="4571114"/>
                <a:ext cx="195262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/>
              <p:nvPr/>
            </p:nvCxnSpPr>
            <p:spPr>
              <a:xfrm flipV="1">
                <a:off x="442913" y="1522546"/>
                <a:ext cx="14287" cy="30485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TextBox 33"/>
            <p:cNvSpPr txBox="1"/>
            <p:nvPr/>
          </p:nvSpPr>
          <p:spPr>
            <a:xfrm>
              <a:off x="6248400" y="4649787"/>
              <a:ext cx="312906" cy="5669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4912360" y="35661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8" grpId="0" animBg="1"/>
      <p:bldP spid="119" grpId="0" animBg="1"/>
      <p:bldP spid="120" grpId="0" animBg="1"/>
      <p:bldP spid="121" grpId="0" animBg="1"/>
      <p:bldP spid="122" grpId="0"/>
      <p:bldP spid="123" grpId="0"/>
      <p:bldP spid="124" grpId="0" animBg="1"/>
      <p:bldP spid="133" grpId="0"/>
      <p:bldP spid="134" grpId="0" animBg="1"/>
      <p:bldP spid="135" grpId="0" animBg="1"/>
      <p:bldP spid="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10244"/>
          <p:cNvSpPr/>
          <p:nvPr/>
        </p:nvSpPr>
        <p:spPr>
          <a:xfrm>
            <a:off x="3168509" y="14362"/>
            <a:ext cx="5979641" cy="947318"/>
          </a:xfrm>
          <a:prstGeom prst="rect">
            <a:avLst/>
          </a:prstGeom>
          <a:gradFill rotWithShape="0">
            <a:gsLst>
              <a:gs pos="0">
                <a:srgbClr val="FFFFFF">
                  <a:alpha val="56435"/>
                </a:srgbClr>
              </a:gs>
              <a:gs pos="100000">
                <a:srgbClr val="929000"/>
              </a:gs>
            </a:gsLst>
            <a:lin ang="0"/>
            <a:tileRect/>
          </a:gradFill>
          <a:ln w="12700">
            <a:noFill/>
          </a:ln>
        </p:spPr>
        <p:txBody>
          <a:bodyPr lIns="35718" tIns="35718" rIns="35718" bIns="35718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" dirty="0">
              <a:latin typeface="Times New Roman" panose="02020603050405020304" pitchFamily="18" charset="0"/>
              <a:ea typeface="DengXian" pitchFamily="2" charset="-122"/>
              <a:sym typeface="SimSun" panose="02010600030101010101" pitchFamily="2" charset="-122"/>
            </a:endParaRPr>
          </a:p>
        </p:txBody>
      </p:sp>
      <p:pic>
        <p:nvPicPr>
          <p:cNvPr id="8" name="Picture 10245" descr="pasted-imag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9" y="7193"/>
            <a:ext cx="2206625" cy="12684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9" name="Text Box 10348"/>
          <p:cNvSpPr txBox="1"/>
          <p:nvPr/>
        </p:nvSpPr>
        <p:spPr>
          <a:xfrm>
            <a:off x="2627784" y="106627"/>
            <a:ext cx="5957441" cy="736931"/>
          </a:xfrm>
          <a:prstGeom prst="rect">
            <a:avLst/>
          </a:prstGeom>
          <a:noFill/>
          <a:ln w="12700">
            <a:noFill/>
          </a:ln>
        </p:spPr>
        <p:txBody>
          <a:bodyPr wrap="square" lIns="35718" tIns="35718" rIns="35718" bIns="35718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PHÁT TRIỂN DOANH NGHIỆP BÁN LẺ</a:t>
            </a:r>
          </a:p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XÂY DỰNG VÀ NHÂN RỘNG NHÓM </a:t>
            </a:r>
            <a:r>
              <a:rPr lang="en-US" altLang="zh-CN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KINH </a:t>
            </a:r>
            <a:r>
              <a:rPr lang="en-US" altLang="zh-CN" sz="1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DOANH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engXian" pitchFamily="2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1800847" cy="22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"/>
          <p:cNvSpPr txBox="1"/>
          <p:nvPr/>
        </p:nvSpPr>
        <p:spPr>
          <a:xfrm>
            <a:off x="251520" y="3581821"/>
            <a:ext cx="24304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1. Trụ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sở 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chính HCM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DengXian" pitchFamily="2" charset="-122"/>
            </a:endParaRP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2. Chi Nhánh Cần Thơ</a:t>
            </a:r>
          </a:p>
        </p:txBody>
      </p:sp>
      <p:sp>
        <p:nvSpPr>
          <p:cNvPr id="12" name="Text Box 4"/>
          <p:cNvSpPr txBox="1"/>
          <p:nvPr/>
        </p:nvSpPr>
        <p:spPr>
          <a:xfrm>
            <a:off x="251520" y="4155926"/>
            <a:ext cx="2400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3. Chi Nhánh Đà Nẵng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4. Chi Nhánh Hà Nội</a:t>
            </a:r>
          </a:p>
        </p:txBody>
      </p:sp>
      <p:pic>
        <p:nvPicPr>
          <p:cNvPr id="13" name="Picture 3" descr="E:\O Dia D\A NEW IMAGE\LOGO CTY DEGINE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625" y="1563639"/>
            <a:ext cx="378042" cy="504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3"/>
          <p:cNvSpPr/>
          <p:nvPr/>
        </p:nvSpPr>
        <p:spPr>
          <a:xfrm>
            <a:off x="5476294" y="1635646"/>
            <a:ext cx="666499" cy="6646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</a:p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16016" y="3103403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4" idx="4"/>
          </p:cNvCxnSpPr>
          <p:nvPr/>
        </p:nvCxnSpPr>
        <p:spPr>
          <a:xfrm flipH="1">
            <a:off x="4999579" y="2300317"/>
            <a:ext cx="809965" cy="80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2692265" y="1059582"/>
            <a:ext cx="2311783" cy="504513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23353" y="1181547"/>
            <a:ext cx="190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 THÁNG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7668" y="1707654"/>
            <a:ext cx="1794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số: 10 lon</a:t>
            </a:r>
            <a:endParaRPr lang="en-US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5967" y="1969264"/>
            <a:ext cx="194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trợ được 3 F1</a:t>
            </a:r>
            <a:endParaRPr lang="en-US" sz="1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52120" y="3085925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60686" y="3109143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4"/>
            <a:endCxn id="28" idx="0"/>
          </p:cNvCxnSpPr>
          <p:nvPr/>
        </p:nvCxnSpPr>
        <p:spPr>
          <a:xfrm>
            <a:off x="5809544" y="2300317"/>
            <a:ext cx="72369" cy="785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" idx="4"/>
          </p:cNvCxnSpPr>
          <p:nvPr/>
        </p:nvCxnSpPr>
        <p:spPr>
          <a:xfrm>
            <a:off x="5809544" y="2300317"/>
            <a:ext cx="895519" cy="785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5" grpId="0"/>
      <p:bldP spid="27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10244"/>
          <p:cNvSpPr/>
          <p:nvPr/>
        </p:nvSpPr>
        <p:spPr>
          <a:xfrm>
            <a:off x="3164222" y="6647"/>
            <a:ext cx="5979641" cy="947318"/>
          </a:xfrm>
          <a:prstGeom prst="rect">
            <a:avLst/>
          </a:prstGeom>
          <a:gradFill rotWithShape="0">
            <a:gsLst>
              <a:gs pos="0">
                <a:srgbClr val="FFFFFF">
                  <a:alpha val="56435"/>
                </a:srgbClr>
              </a:gs>
              <a:gs pos="100000">
                <a:srgbClr val="929000"/>
              </a:gs>
            </a:gsLst>
            <a:lin ang="0"/>
            <a:tileRect/>
          </a:gradFill>
          <a:ln w="12700">
            <a:noFill/>
          </a:ln>
        </p:spPr>
        <p:txBody>
          <a:bodyPr lIns="35718" tIns="35718" rIns="35718" bIns="35718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" dirty="0">
              <a:latin typeface="Times New Roman" panose="02020603050405020304" pitchFamily="18" charset="0"/>
              <a:ea typeface="DengXian" pitchFamily="2" charset="-122"/>
              <a:sym typeface="SimSun" panose="02010600030101010101" pitchFamily="2" charset="-122"/>
            </a:endParaRPr>
          </a:p>
        </p:txBody>
      </p:sp>
      <p:pic>
        <p:nvPicPr>
          <p:cNvPr id="8" name="Picture 10245" descr="pasted-imag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9" y="7193"/>
            <a:ext cx="2206625" cy="12684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9" name="Text Box 10348"/>
          <p:cNvSpPr txBox="1"/>
          <p:nvPr/>
        </p:nvSpPr>
        <p:spPr>
          <a:xfrm>
            <a:off x="2627784" y="106627"/>
            <a:ext cx="5957441" cy="736931"/>
          </a:xfrm>
          <a:prstGeom prst="rect">
            <a:avLst/>
          </a:prstGeom>
          <a:noFill/>
          <a:ln w="12700">
            <a:noFill/>
          </a:ln>
        </p:spPr>
        <p:txBody>
          <a:bodyPr wrap="square" lIns="35718" tIns="35718" rIns="35718" bIns="35718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PHÁT TRIỂN DOANH NGHIỆP BÁN LẺ</a:t>
            </a:r>
          </a:p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XÂY DỰNG VÀ NHÂN RỘNG NHÓM </a:t>
            </a:r>
            <a:r>
              <a:rPr lang="en-US" altLang="zh-CN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KINH </a:t>
            </a:r>
            <a:r>
              <a:rPr lang="en-US" altLang="zh-CN" sz="1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DOANH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engXian" pitchFamily="2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1800847" cy="22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"/>
          <p:cNvSpPr txBox="1"/>
          <p:nvPr/>
        </p:nvSpPr>
        <p:spPr>
          <a:xfrm>
            <a:off x="251520" y="3581821"/>
            <a:ext cx="24304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1.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Trụ 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sở chính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HCM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2. Chi Nhánh Cần Thơ</a:t>
            </a:r>
          </a:p>
        </p:txBody>
      </p:sp>
      <p:sp>
        <p:nvSpPr>
          <p:cNvPr id="12" name="Text Box 4"/>
          <p:cNvSpPr txBox="1"/>
          <p:nvPr/>
        </p:nvSpPr>
        <p:spPr>
          <a:xfrm>
            <a:off x="251520" y="4155926"/>
            <a:ext cx="2400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3. Chi Nhánh Đà Nẵng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4. Chi Nhánh Hà Nội</a:t>
            </a:r>
          </a:p>
        </p:txBody>
      </p:sp>
      <p:pic>
        <p:nvPicPr>
          <p:cNvPr id="13" name="Picture 3" descr="E:\O Dia D\A NEW IMAGE\LOGO CTY DEGINE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625" y="1563639"/>
            <a:ext cx="378042" cy="504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3"/>
          <p:cNvSpPr/>
          <p:nvPr/>
        </p:nvSpPr>
        <p:spPr>
          <a:xfrm>
            <a:off x="5476294" y="1635646"/>
            <a:ext cx="666499" cy="6646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</a:p>
          <a:p>
            <a:pPr algn="ctr"/>
            <a:r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t>2 lon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67944" y="304514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</p:txBody>
      </p:sp>
      <p:cxnSp>
        <p:nvCxnSpPr>
          <p:cNvPr id="19" name="Straight Arrow Connector 18"/>
          <p:cNvCxnSpPr>
            <a:endCxn id="15" idx="0"/>
          </p:cNvCxnSpPr>
          <p:nvPr/>
        </p:nvCxnSpPr>
        <p:spPr>
          <a:xfrm flipH="1">
            <a:off x="4297737" y="2287213"/>
            <a:ext cx="1536103" cy="75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2692265" y="1059582"/>
            <a:ext cx="2311783" cy="504513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23353" y="1181547"/>
            <a:ext cx="190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 THÁNG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7668" y="1707654"/>
            <a:ext cx="1794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số: 32 lon</a:t>
            </a:r>
            <a:endParaRPr lang="en-US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1969264"/>
            <a:ext cx="24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hiệu TRƯỞNG PHÒNG</a:t>
            </a:r>
            <a:endParaRPr lang="en-US" sz="1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52120" y="3085925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36296" y="30368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4"/>
            <a:endCxn id="28" idx="0"/>
          </p:cNvCxnSpPr>
          <p:nvPr/>
        </p:nvCxnSpPr>
        <p:spPr>
          <a:xfrm>
            <a:off x="5809544" y="2300317"/>
            <a:ext cx="72369" cy="785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" idx="4"/>
            <a:endCxn id="29" idx="0"/>
          </p:cNvCxnSpPr>
          <p:nvPr/>
        </p:nvCxnSpPr>
        <p:spPr>
          <a:xfrm>
            <a:off x="5809544" y="2300317"/>
            <a:ext cx="1656545" cy="736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92534" y="3910944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96590" y="389346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96381" y="3916684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stCxn id="28" idx="4"/>
            <a:endCxn id="23" idx="0"/>
          </p:cNvCxnSpPr>
          <p:nvPr/>
        </p:nvCxnSpPr>
        <p:spPr>
          <a:xfrm>
            <a:off x="5881913" y="3541191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8" idx="4"/>
            <a:endCxn id="24" idx="0"/>
          </p:cNvCxnSpPr>
          <p:nvPr/>
        </p:nvCxnSpPr>
        <p:spPr>
          <a:xfrm>
            <a:off x="5881913" y="3541191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4"/>
            <a:endCxn id="20" idx="0"/>
          </p:cNvCxnSpPr>
          <p:nvPr/>
        </p:nvCxnSpPr>
        <p:spPr>
          <a:xfrm flipH="1">
            <a:off x="5422327" y="3541191"/>
            <a:ext cx="459586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612623" y="387760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16679" y="386012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16470" y="388334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4302002" y="3507854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5" idx="0"/>
          </p:cNvCxnSpPr>
          <p:nvPr/>
        </p:nvCxnSpPr>
        <p:spPr>
          <a:xfrm>
            <a:off x="4302002" y="3507854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4"/>
            <a:endCxn id="33" idx="0"/>
          </p:cNvCxnSpPr>
          <p:nvPr/>
        </p:nvCxnSpPr>
        <p:spPr>
          <a:xfrm flipH="1">
            <a:off x="3842416" y="3500412"/>
            <a:ext cx="455321" cy="37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780975" y="387760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85031" y="386012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84822" y="388334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7470354" y="3507854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7470354" y="3507854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0"/>
          </p:cNvCxnSpPr>
          <p:nvPr/>
        </p:nvCxnSpPr>
        <p:spPr>
          <a:xfrm flipH="1">
            <a:off x="7010768" y="3507854"/>
            <a:ext cx="459586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76256" y="22117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</a:t>
            </a:r>
            <a:r>
              <a:rPr lang="en-US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2tr</a:t>
            </a:r>
            <a:endParaRPr lang="en-US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/>
      <p:bldP spid="25" grpId="0"/>
      <p:bldP spid="27" grpId="0"/>
      <p:bldP spid="28" grpId="0" animBg="1"/>
      <p:bldP spid="29" grpId="0" animBg="1"/>
      <p:bldP spid="20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10244"/>
          <p:cNvSpPr/>
          <p:nvPr/>
        </p:nvSpPr>
        <p:spPr>
          <a:xfrm>
            <a:off x="3166355" y="7193"/>
            <a:ext cx="5979641" cy="947318"/>
          </a:xfrm>
          <a:prstGeom prst="rect">
            <a:avLst/>
          </a:prstGeom>
          <a:gradFill rotWithShape="0">
            <a:gsLst>
              <a:gs pos="0">
                <a:srgbClr val="FFFFFF">
                  <a:alpha val="56435"/>
                </a:srgbClr>
              </a:gs>
              <a:gs pos="100000">
                <a:srgbClr val="929000"/>
              </a:gs>
            </a:gsLst>
            <a:lin ang="0"/>
            <a:tileRect/>
          </a:gradFill>
          <a:ln w="12700">
            <a:noFill/>
          </a:ln>
        </p:spPr>
        <p:txBody>
          <a:bodyPr lIns="35718" tIns="35718" rIns="35718" bIns="35718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" dirty="0">
              <a:latin typeface="Times New Roman" panose="02020603050405020304" pitchFamily="18" charset="0"/>
              <a:ea typeface="DengXian" pitchFamily="2" charset="-122"/>
              <a:sym typeface="SimSun" panose="02010600030101010101" pitchFamily="2" charset="-122"/>
            </a:endParaRPr>
          </a:p>
        </p:txBody>
      </p:sp>
      <p:pic>
        <p:nvPicPr>
          <p:cNvPr id="8" name="Picture 10245" descr="pasted-imag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9" y="7193"/>
            <a:ext cx="2206625" cy="12684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9" name="Text Box 10348"/>
          <p:cNvSpPr txBox="1"/>
          <p:nvPr/>
        </p:nvSpPr>
        <p:spPr>
          <a:xfrm>
            <a:off x="2627784" y="106627"/>
            <a:ext cx="5957441" cy="736931"/>
          </a:xfrm>
          <a:prstGeom prst="rect">
            <a:avLst/>
          </a:prstGeom>
          <a:noFill/>
          <a:ln w="12700">
            <a:noFill/>
          </a:ln>
        </p:spPr>
        <p:txBody>
          <a:bodyPr wrap="square" lIns="35718" tIns="35718" rIns="35718" bIns="35718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PHÁT TRIỂN DOANH NGHIỆP BÁN LẺ</a:t>
            </a:r>
          </a:p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XÂY DỰNG VÀ NHÂN RỘNG NHÓM </a:t>
            </a:r>
            <a:r>
              <a:rPr lang="en-US" altLang="zh-CN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KINH </a:t>
            </a:r>
            <a:r>
              <a:rPr lang="en-US" altLang="zh-CN" sz="1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DOANH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engXian" pitchFamily="2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1800847" cy="22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"/>
          <p:cNvSpPr txBox="1"/>
          <p:nvPr/>
        </p:nvSpPr>
        <p:spPr>
          <a:xfrm>
            <a:off x="251520" y="3581821"/>
            <a:ext cx="24304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1. Trụ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sở 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chính HCM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DengXian" pitchFamily="2" charset="-122"/>
            </a:endParaRP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2. Chi Nhánh Cần Thơ</a:t>
            </a:r>
          </a:p>
        </p:txBody>
      </p:sp>
      <p:sp>
        <p:nvSpPr>
          <p:cNvPr id="12" name="Text Box 4"/>
          <p:cNvSpPr txBox="1"/>
          <p:nvPr/>
        </p:nvSpPr>
        <p:spPr>
          <a:xfrm>
            <a:off x="251520" y="4155926"/>
            <a:ext cx="2400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3. Chi Nhánh Đà Nẵng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4. Chi Nhánh Hà Nội</a:t>
            </a:r>
          </a:p>
        </p:txBody>
      </p:sp>
      <p:pic>
        <p:nvPicPr>
          <p:cNvPr id="13" name="Picture 3" descr="E:\O Dia D\A NEW IMAGE\LOGO CTY DEGINE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625" y="1563639"/>
            <a:ext cx="378042" cy="504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3"/>
          <p:cNvSpPr/>
          <p:nvPr/>
        </p:nvSpPr>
        <p:spPr>
          <a:xfrm>
            <a:off x="4923503" y="1594298"/>
            <a:ext cx="666499" cy="6646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</a:p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15153" y="304514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</a:p>
        </p:txBody>
      </p:sp>
      <p:cxnSp>
        <p:nvCxnSpPr>
          <p:cNvPr id="19" name="Straight Arrow Connector 18"/>
          <p:cNvCxnSpPr>
            <a:stCxn id="14" idx="4"/>
            <a:endCxn id="15" idx="0"/>
          </p:cNvCxnSpPr>
          <p:nvPr/>
        </p:nvCxnSpPr>
        <p:spPr>
          <a:xfrm flipH="1">
            <a:off x="3744946" y="2258969"/>
            <a:ext cx="1511807" cy="786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2692265" y="1059582"/>
            <a:ext cx="2311783" cy="504513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23353" y="1181547"/>
            <a:ext cx="190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 THÁNG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7668" y="1707654"/>
            <a:ext cx="1794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số:  100 lon</a:t>
            </a:r>
            <a:endParaRPr lang="en-US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1969264"/>
            <a:ext cx="24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hiệu GIÁM ĐỐC</a:t>
            </a:r>
            <a:endParaRPr lang="en-US" sz="1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99329" y="3085925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83505" y="30368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4"/>
            <a:endCxn id="28" idx="0"/>
          </p:cNvCxnSpPr>
          <p:nvPr/>
        </p:nvCxnSpPr>
        <p:spPr>
          <a:xfrm>
            <a:off x="5256753" y="2258969"/>
            <a:ext cx="72369" cy="82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" idx="4"/>
            <a:endCxn id="29" idx="0"/>
          </p:cNvCxnSpPr>
          <p:nvPr/>
        </p:nvCxnSpPr>
        <p:spPr>
          <a:xfrm>
            <a:off x="5256753" y="2258969"/>
            <a:ext cx="1656545" cy="777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39743" y="3910944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43799" y="389346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3590" y="3916684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stCxn id="28" idx="4"/>
            <a:endCxn id="23" idx="0"/>
          </p:cNvCxnSpPr>
          <p:nvPr/>
        </p:nvCxnSpPr>
        <p:spPr>
          <a:xfrm>
            <a:off x="5329122" y="3541191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8" idx="4"/>
            <a:endCxn id="24" idx="0"/>
          </p:cNvCxnSpPr>
          <p:nvPr/>
        </p:nvCxnSpPr>
        <p:spPr>
          <a:xfrm>
            <a:off x="5329122" y="3541191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4"/>
            <a:endCxn id="20" idx="0"/>
          </p:cNvCxnSpPr>
          <p:nvPr/>
        </p:nvCxnSpPr>
        <p:spPr>
          <a:xfrm flipH="1">
            <a:off x="4869536" y="3541191"/>
            <a:ext cx="459586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059832" y="387760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63888" y="386012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063679" y="388334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3749211" y="3507854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5" idx="0"/>
          </p:cNvCxnSpPr>
          <p:nvPr/>
        </p:nvCxnSpPr>
        <p:spPr>
          <a:xfrm>
            <a:off x="3749211" y="3507854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4"/>
            <a:endCxn id="33" idx="0"/>
          </p:cNvCxnSpPr>
          <p:nvPr/>
        </p:nvCxnSpPr>
        <p:spPr>
          <a:xfrm flipH="1">
            <a:off x="3289625" y="3500412"/>
            <a:ext cx="455321" cy="37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228184" y="387760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32240" y="386012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32031" y="388334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6917563" y="3507854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6917563" y="3507854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0"/>
          </p:cNvCxnSpPr>
          <p:nvPr/>
        </p:nvCxnSpPr>
        <p:spPr>
          <a:xfrm flipH="1">
            <a:off x="6457977" y="3507854"/>
            <a:ext cx="459586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76256" y="22117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</a:t>
            </a:r>
            <a:r>
              <a:rPr lang="en-US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18tr</a:t>
            </a:r>
            <a:endParaRPr lang="en-US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87561" y="3075806"/>
            <a:ext cx="48557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40352" y="3075806"/>
            <a:ext cx="48557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316416" y="3075806"/>
            <a:ext cx="48557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</a:p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14" idx="4"/>
            <a:endCxn id="45" idx="0"/>
          </p:cNvCxnSpPr>
          <p:nvPr/>
        </p:nvCxnSpPr>
        <p:spPr>
          <a:xfrm>
            <a:off x="5256753" y="2258969"/>
            <a:ext cx="2173597" cy="81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4"/>
            <a:endCxn id="48" idx="0"/>
          </p:cNvCxnSpPr>
          <p:nvPr/>
        </p:nvCxnSpPr>
        <p:spPr>
          <a:xfrm>
            <a:off x="5256753" y="2258969"/>
            <a:ext cx="2726388" cy="81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4"/>
            <a:endCxn id="49" idx="0"/>
          </p:cNvCxnSpPr>
          <p:nvPr/>
        </p:nvCxnSpPr>
        <p:spPr>
          <a:xfrm>
            <a:off x="5256753" y="2258969"/>
            <a:ext cx="3302452" cy="81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/>
      <p:bldP spid="25" grpId="0"/>
      <p:bldP spid="27" grpId="0"/>
      <p:bldP spid="28" grpId="0" animBg="1"/>
      <p:bldP spid="29" grpId="0" animBg="1"/>
      <p:bldP spid="20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51" grpId="0"/>
      <p:bldP spid="45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10244"/>
          <p:cNvSpPr/>
          <p:nvPr/>
        </p:nvSpPr>
        <p:spPr>
          <a:xfrm>
            <a:off x="3164359" y="7193"/>
            <a:ext cx="5979641" cy="947318"/>
          </a:xfrm>
          <a:prstGeom prst="rect">
            <a:avLst/>
          </a:prstGeom>
          <a:gradFill rotWithShape="0">
            <a:gsLst>
              <a:gs pos="0">
                <a:srgbClr val="FFFFFF">
                  <a:alpha val="56435"/>
                </a:srgbClr>
              </a:gs>
              <a:gs pos="100000">
                <a:srgbClr val="929000"/>
              </a:gs>
            </a:gsLst>
            <a:lin ang="0"/>
            <a:tileRect/>
          </a:gradFill>
          <a:ln w="12700">
            <a:noFill/>
          </a:ln>
        </p:spPr>
        <p:txBody>
          <a:bodyPr lIns="35718" tIns="35718" rIns="35718" bIns="35718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" dirty="0">
              <a:latin typeface="Times New Roman" panose="02020603050405020304" pitchFamily="18" charset="0"/>
              <a:ea typeface="DengXian" pitchFamily="2" charset="-122"/>
              <a:sym typeface="SimSun" panose="02010600030101010101" pitchFamily="2" charset="-122"/>
            </a:endParaRPr>
          </a:p>
        </p:txBody>
      </p:sp>
      <p:pic>
        <p:nvPicPr>
          <p:cNvPr id="8" name="Picture 10245" descr="pasted-imag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9" y="7193"/>
            <a:ext cx="2206625" cy="12684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9" name="Text Box 10348"/>
          <p:cNvSpPr txBox="1"/>
          <p:nvPr/>
        </p:nvSpPr>
        <p:spPr>
          <a:xfrm>
            <a:off x="2627784" y="106627"/>
            <a:ext cx="5957441" cy="736931"/>
          </a:xfrm>
          <a:prstGeom prst="rect">
            <a:avLst/>
          </a:prstGeom>
          <a:noFill/>
          <a:ln w="12700">
            <a:noFill/>
          </a:ln>
        </p:spPr>
        <p:txBody>
          <a:bodyPr wrap="square" lIns="35718" tIns="35718" rIns="35718" bIns="35718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PHÁT TRIỂN DOANH NGHIỆP BÁN LẺ</a:t>
            </a:r>
          </a:p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XÂY DỰNG VÀ NHÂN RỘNG NHÓM </a:t>
            </a:r>
            <a:r>
              <a:rPr lang="en-US" altLang="zh-CN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KINH </a:t>
            </a:r>
            <a:r>
              <a:rPr lang="en-US" altLang="zh-CN" sz="1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DOANH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engXian" pitchFamily="2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1800847" cy="22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"/>
          <p:cNvSpPr txBox="1"/>
          <p:nvPr/>
        </p:nvSpPr>
        <p:spPr>
          <a:xfrm>
            <a:off x="251520" y="3581821"/>
            <a:ext cx="24304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1. Trụ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sở 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chính HCM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DengXian" pitchFamily="2" charset="-122"/>
            </a:endParaRP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2. Chi Nhánh Cần Thơ</a:t>
            </a:r>
          </a:p>
        </p:txBody>
      </p:sp>
      <p:sp>
        <p:nvSpPr>
          <p:cNvPr id="12" name="Text Box 4"/>
          <p:cNvSpPr txBox="1"/>
          <p:nvPr/>
        </p:nvSpPr>
        <p:spPr>
          <a:xfrm>
            <a:off x="251520" y="4155926"/>
            <a:ext cx="2400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3. Chi Nhánh Đà Nẵng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4. Chi Nhánh Hà Nội</a:t>
            </a:r>
          </a:p>
        </p:txBody>
      </p:sp>
      <p:pic>
        <p:nvPicPr>
          <p:cNvPr id="13" name="Picture 3" descr="E:\O Dia D\A NEW IMAGE\LOGO CTY DEGINE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625" y="1563639"/>
            <a:ext cx="378042" cy="504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3"/>
          <p:cNvSpPr/>
          <p:nvPr/>
        </p:nvSpPr>
        <p:spPr>
          <a:xfrm>
            <a:off x="4751949" y="1635646"/>
            <a:ext cx="666499" cy="6646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</a:p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3598" y="3189162"/>
            <a:ext cx="499791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4" idx="4"/>
            <a:endCxn id="15" idx="0"/>
          </p:cNvCxnSpPr>
          <p:nvPr/>
        </p:nvCxnSpPr>
        <p:spPr>
          <a:xfrm flipH="1">
            <a:off x="3593494" y="2300317"/>
            <a:ext cx="1491705" cy="888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2692265" y="1059582"/>
            <a:ext cx="2311783" cy="504513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23353" y="1181547"/>
            <a:ext cx="190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 THÁNG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4128" y="1635646"/>
            <a:ext cx="1794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số:  300 lon</a:t>
            </a:r>
            <a:endParaRPr lang="en-US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684" y="1897256"/>
            <a:ext cx="24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hiệu GIÁM ĐỐC 2 SAO</a:t>
            </a:r>
            <a:endParaRPr lang="en-US" sz="1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27774" y="3229941"/>
            <a:ext cx="499791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11950" y="3180876"/>
            <a:ext cx="499791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4"/>
            <a:endCxn id="28" idx="0"/>
          </p:cNvCxnSpPr>
          <p:nvPr/>
        </p:nvCxnSpPr>
        <p:spPr>
          <a:xfrm>
            <a:off x="5085199" y="2300317"/>
            <a:ext cx="92471" cy="929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" idx="4"/>
            <a:endCxn id="29" idx="0"/>
          </p:cNvCxnSpPr>
          <p:nvPr/>
        </p:nvCxnSpPr>
        <p:spPr>
          <a:xfrm>
            <a:off x="5085199" y="2300317"/>
            <a:ext cx="1676647" cy="880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23719" y="40549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27775" y="4037482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27566" y="406070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stCxn id="28" idx="4"/>
            <a:endCxn id="23" idx="0"/>
          </p:cNvCxnSpPr>
          <p:nvPr/>
        </p:nvCxnSpPr>
        <p:spPr>
          <a:xfrm flipH="1">
            <a:off x="5157568" y="3685207"/>
            <a:ext cx="20102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8" idx="4"/>
            <a:endCxn id="24" idx="0"/>
          </p:cNvCxnSpPr>
          <p:nvPr/>
        </p:nvCxnSpPr>
        <p:spPr>
          <a:xfrm>
            <a:off x="5177670" y="3685207"/>
            <a:ext cx="479689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4"/>
            <a:endCxn id="20" idx="0"/>
          </p:cNvCxnSpPr>
          <p:nvPr/>
        </p:nvCxnSpPr>
        <p:spPr>
          <a:xfrm flipH="1">
            <a:off x="4653512" y="3685207"/>
            <a:ext cx="524158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843808" y="4021623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347864" y="4004145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47655" y="4027363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63888" y="3636417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63888" y="3636417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4"/>
          </p:cNvCxnSpPr>
          <p:nvPr/>
        </p:nvCxnSpPr>
        <p:spPr>
          <a:xfrm flipH="1">
            <a:off x="3118072" y="3644428"/>
            <a:ext cx="475422" cy="37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012160" y="4021623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16216" y="4004145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16007" y="4027363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6701539" y="3651870"/>
            <a:ext cx="44470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6701539" y="3651870"/>
            <a:ext cx="544261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0"/>
          </p:cNvCxnSpPr>
          <p:nvPr/>
        </p:nvCxnSpPr>
        <p:spPr>
          <a:xfrm flipH="1">
            <a:off x="6241953" y="3651870"/>
            <a:ext cx="459586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22716" y="213970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</a:t>
            </a:r>
            <a:r>
              <a:rPr lang="en-US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20tr </a:t>
            </a:r>
            <a:r>
              <a:rPr lang="en-US" sz="10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i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 định)</a:t>
            </a:r>
          </a:p>
        </p:txBody>
      </p:sp>
      <p:sp>
        <p:nvSpPr>
          <p:cNvPr id="45" name="Oval 44"/>
          <p:cNvSpPr/>
          <p:nvPr/>
        </p:nvSpPr>
        <p:spPr>
          <a:xfrm>
            <a:off x="7222527" y="3250230"/>
            <a:ext cx="445817" cy="401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40352" y="3250230"/>
            <a:ext cx="445817" cy="401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230639" y="3250230"/>
            <a:ext cx="445817" cy="401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14" idx="4"/>
            <a:endCxn id="45" idx="0"/>
          </p:cNvCxnSpPr>
          <p:nvPr/>
        </p:nvCxnSpPr>
        <p:spPr>
          <a:xfrm>
            <a:off x="5085199" y="2300317"/>
            <a:ext cx="2360237" cy="94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4"/>
            <a:endCxn id="48" idx="0"/>
          </p:cNvCxnSpPr>
          <p:nvPr/>
        </p:nvCxnSpPr>
        <p:spPr>
          <a:xfrm>
            <a:off x="5085199" y="2300317"/>
            <a:ext cx="2878062" cy="94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4"/>
            <a:endCxn id="49" idx="0"/>
          </p:cNvCxnSpPr>
          <p:nvPr/>
        </p:nvCxnSpPr>
        <p:spPr>
          <a:xfrm>
            <a:off x="5085199" y="2300317"/>
            <a:ext cx="3368349" cy="94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/>
      <p:bldP spid="25" grpId="0"/>
      <p:bldP spid="27" grpId="0"/>
      <p:bldP spid="28" grpId="0" animBg="1"/>
      <p:bldP spid="29" grpId="0" animBg="1"/>
      <p:bldP spid="20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51" grpId="0"/>
      <p:bldP spid="45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0244"/>
          <p:cNvSpPr/>
          <p:nvPr/>
        </p:nvSpPr>
        <p:spPr>
          <a:xfrm>
            <a:off x="3164359" y="7193"/>
            <a:ext cx="5979641" cy="947318"/>
          </a:xfrm>
          <a:prstGeom prst="rect">
            <a:avLst/>
          </a:prstGeom>
          <a:gradFill rotWithShape="0">
            <a:gsLst>
              <a:gs pos="0">
                <a:srgbClr val="FFFFFF">
                  <a:alpha val="56435"/>
                </a:srgbClr>
              </a:gs>
              <a:gs pos="100000">
                <a:srgbClr val="929000"/>
              </a:gs>
            </a:gsLst>
            <a:lin ang="0"/>
            <a:tileRect/>
          </a:gradFill>
          <a:ln w="12700">
            <a:noFill/>
          </a:ln>
        </p:spPr>
        <p:txBody>
          <a:bodyPr lIns="35718" tIns="35718" rIns="35718" bIns="35718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" dirty="0">
              <a:latin typeface="Times New Roman" panose="02020603050405020304" pitchFamily="18" charset="0"/>
              <a:ea typeface="DengXian" pitchFamily="2" charset="-122"/>
              <a:sym typeface="SimSun" panose="02010600030101010101" pitchFamily="2" charset="-122"/>
            </a:endParaRPr>
          </a:p>
        </p:txBody>
      </p:sp>
      <p:pic>
        <p:nvPicPr>
          <p:cNvPr id="3" name="Picture 10245" descr="pasted-imag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9" y="7193"/>
            <a:ext cx="2206625" cy="12684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" name="Text Box 10348"/>
          <p:cNvSpPr txBox="1"/>
          <p:nvPr/>
        </p:nvSpPr>
        <p:spPr>
          <a:xfrm>
            <a:off x="2627784" y="106627"/>
            <a:ext cx="5957441" cy="736931"/>
          </a:xfrm>
          <a:prstGeom prst="rect">
            <a:avLst/>
          </a:prstGeom>
          <a:noFill/>
          <a:ln w="12700">
            <a:noFill/>
          </a:ln>
        </p:spPr>
        <p:txBody>
          <a:bodyPr wrap="square" lIns="35718" tIns="35718" rIns="35718" bIns="35718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PHÁT TRIỂN DOANH NGHIỆP BÁN LẺ</a:t>
            </a:r>
          </a:p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XÂY DỰNG VÀ NHÂN RỘNG NHÓM </a:t>
            </a:r>
            <a:r>
              <a:rPr lang="en-US" altLang="zh-CN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KINH </a:t>
            </a:r>
            <a:r>
              <a:rPr lang="en-US" altLang="zh-CN" sz="1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DOANH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engXian" pitchFamily="2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1800847" cy="22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2"/>
          <p:cNvSpPr txBox="1"/>
          <p:nvPr/>
        </p:nvSpPr>
        <p:spPr>
          <a:xfrm>
            <a:off x="251520" y="3581821"/>
            <a:ext cx="24304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1. Trụ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sở 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chính HCM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DengXian" pitchFamily="2" charset="-122"/>
            </a:endParaRP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2. Chi Nhánh Cần Thơ</a:t>
            </a:r>
          </a:p>
        </p:txBody>
      </p:sp>
      <p:sp>
        <p:nvSpPr>
          <p:cNvPr id="7" name="Text Box 4"/>
          <p:cNvSpPr txBox="1"/>
          <p:nvPr/>
        </p:nvSpPr>
        <p:spPr>
          <a:xfrm>
            <a:off x="251520" y="4155926"/>
            <a:ext cx="2400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3. Chi Nhánh Đà Nẵng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4. Chi Nhánh Hà Nội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8356" y="1275606"/>
            <a:ext cx="5904656" cy="792088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liên tục sau 1 – 2 năm đạt danh hiệu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GĐ 3 SAO</a:t>
            </a:r>
          </a:p>
          <a:p>
            <a:pPr algn="ctr"/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nhập: 40tr - 50tr/tháng</a:t>
            </a:r>
            <a:endParaRPr lang="en-U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8356" y="2283718"/>
            <a:ext cx="5904656" cy="792088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liên tục sau 3 – 5 năm đạt danh hiệu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GĐ 5 SAO VÀNG</a:t>
            </a:r>
          </a:p>
          <a:p>
            <a:pPr algn="ctr"/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nhập: 200tr – 1 tỷ/tháng</a:t>
            </a:r>
            <a:endParaRPr lang="en-U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8356" y="3219821"/>
            <a:ext cx="5904656" cy="829597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cao xuất sắc – DANH HIỆU QUỐC VƯƠNG</a:t>
            </a:r>
            <a:endParaRPr lang="en-U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20867"/>
            <a:ext cx="1080120" cy="939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3" descr="E:\O Dia D\A NEW IMAGE\LOGO CTY DEGINER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625" y="1563639"/>
            <a:ext cx="378042" cy="5040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10244"/>
          <p:cNvSpPr/>
          <p:nvPr/>
        </p:nvSpPr>
        <p:spPr>
          <a:xfrm>
            <a:off x="3164359" y="7193"/>
            <a:ext cx="5979641" cy="947318"/>
          </a:xfrm>
          <a:prstGeom prst="rect">
            <a:avLst/>
          </a:prstGeom>
          <a:gradFill rotWithShape="0">
            <a:gsLst>
              <a:gs pos="0">
                <a:srgbClr val="FFFFFF">
                  <a:alpha val="56435"/>
                </a:srgbClr>
              </a:gs>
              <a:gs pos="100000">
                <a:srgbClr val="929000"/>
              </a:gs>
            </a:gsLst>
            <a:lin ang="0"/>
            <a:tileRect/>
          </a:gradFill>
          <a:ln w="12700">
            <a:noFill/>
          </a:ln>
        </p:spPr>
        <p:txBody>
          <a:bodyPr lIns="35718" tIns="35718" rIns="35718" bIns="35718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" dirty="0">
              <a:latin typeface="Times New Roman" panose="02020603050405020304" pitchFamily="18" charset="0"/>
              <a:ea typeface="DengXian" pitchFamily="2" charset="-122"/>
              <a:sym typeface="SimSun" panose="02010600030101010101" pitchFamily="2" charset="-122"/>
            </a:endParaRPr>
          </a:p>
        </p:txBody>
      </p:sp>
      <p:pic>
        <p:nvPicPr>
          <p:cNvPr id="8" name="Picture 10245" descr="pasted-imag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9" y="7193"/>
            <a:ext cx="2206625" cy="12684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9" name="Text Box 10348"/>
          <p:cNvSpPr txBox="1"/>
          <p:nvPr/>
        </p:nvSpPr>
        <p:spPr>
          <a:xfrm>
            <a:off x="2627784" y="106627"/>
            <a:ext cx="5957441" cy="736931"/>
          </a:xfrm>
          <a:prstGeom prst="rect">
            <a:avLst/>
          </a:prstGeom>
          <a:noFill/>
          <a:ln w="12700">
            <a:noFill/>
          </a:ln>
        </p:spPr>
        <p:txBody>
          <a:bodyPr wrap="square" lIns="35718" tIns="35718" rIns="35718" bIns="35718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PHÁT TRIỂN DOANH NGHIỆP BÁN LẺ</a:t>
            </a:r>
          </a:p>
          <a:p>
            <a:pPr marL="0" lvl="0" indent="0" algn="ctr" defTabSz="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XÂY DỰNG VÀ NHÂN RỘNG NHÓM </a:t>
            </a:r>
            <a:r>
              <a:rPr lang="en-US" altLang="zh-CN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KINH </a:t>
            </a:r>
            <a:r>
              <a:rPr lang="en-US" altLang="zh-CN" sz="1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engXian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DOANH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engXian" pitchFamily="2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1800847" cy="22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"/>
          <p:cNvSpPr txBox="1"/>
          <p:nvPr/>
        </p:nvSpPr>
        <p:spPr>
          <a:xfrm>
            <a:off x="251520" y="3581821"/>
            <a:ext cx="24304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1.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Trụ 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sở chính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HCM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2. Chi Nhánh Cần Thơ</a:t>
            </a:r>
          </a:p>
        </p:txBody>
      </p:sp>
      <p:sp>
        <p:nvSpPr>
          <p:cNvPr id="12" name="Text Box 4"/>
          <p:cNvSpPr txBox="1"/>
          <p:nvPr/>
        </p:nvSpPr>
        <p:spPr>
          <a:xfrm>
            <a:off x="251520" y="4155926"/>
            <a:ext cx="2400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3. Chi Nhánh Đà Nẵng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itchFamily="2" charset="-122"/>
              </a:rPr>
              <a:t>4. Chi Nhánh Hà Nội</a:t>
            </a:r>
          </a:p>
        </p:txBody>
      </p:sp>
      <p:pic>
        <p:nvPicPr>
          <p:cNvPr id="13" name="Picture 3" descr="E:\O Dia D\A NEW IMAGE\LOGO CTY DEGINE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625" y="1563639"/>
            <a:ext cx="378042" cy="504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3"/>
          <p:cNvSpPr/>
          <p:nvPr/>
        </p:nvSpPr>
        <p:spPr>
          <a:xfrm>
            <a:off x="5502865" y="1838459"/>
            <a:ext cx="509295" cy="50360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2692265" y="1059582"/>
            <a:ext cx="2311783" cy="504513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15816" y="1183853"/>
            <a:ext cx="190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CÔNG BẰNG</a:t>
            </a:r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0448" y="1847895"/>
            <a:ext cx="2275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Danh hiệu GĐ 3 SAO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nhập: 40tr – 50tr/tháng</a:t>
            </a:r>
            <a:endParaRPr lang="en-US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2715766"/>
            <a:ext cx="255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:Danh hiệu GĐ 4 SAO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nhập: 100tr – 120tr/tháng</a:t>
            </a:r>
            <a:endParaRPr lang="en-US" sz="1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00855" y="37006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28184" y="37006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04248" y="37006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93406" y="3690437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17908" y="37006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142994" y="3700660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36296" y="3723878"/>
            <a:ext cx="191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Danh hiệu 5SV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nhập: </a:t>
            </a:r>
          </a:p>
          <a:p>
            <a:pPr algn="ctr"/>
            <a:r>
              <a:rPr lang="en-US" sz="12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250tr – 1 tỷ/tháng</a:t>
            </a:r>
            <a:endParaRPr lang="en-US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36096" y="1059582"/>
            <a:ext cx="607874" cy="50360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>
            <a:stCxn id="63" idx="4"/>
            <a:endCxn id="14" idx="0"/>
          </p:cNvCxnSpPr>
          <p:nvPr/>
        </p:nvCxnSpPr>
        <p:spPr>
          <a:xfrm>
            <a:off x="5740033" y="1563184"/>
            <a:ext cx="17480" cy="27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9" idx="4"/>
          </p:cNvCxnSpPr>
          <p:nvPr/>
        </p:nvCxnSpPr>
        <p:spPr>
          <a:xfrm>
            <a:off x="5786632" y="3196604"/>
            <a:ext cx="144017" cy="527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89" idx="4"/>
            <a:endCxn id="23" idx="0"/>
          </p:cNvCxnSpPr>
          <p:nvPr/>
        </p:nvCxnSpPr>
        <p:spPr>
          <a:xfrm>
            <a:off x="5786632" y="3196604"/>
            <a:ext cx="671345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9" idx="4"/>
            <a:endCxn id="24" idx="0"/>
          </p:cNvCxnSpPr>
          <p:nvPr/>
        </p:nvCxnSpPr>
        <p:spPr>
          <a:xfrm>
            <a:off x="5786632" y="3196604"/>
            <a:ext cx="1247409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9" idx="4"/>
          </p:cNvCxnSpPr>
          <p:nvPr/>
        </p:nvCxnSpPr>
        <p:spPr>
          <a:xfrm flipH="1">
            <a:off x="5354586" y="3196604"/>
            <a:ext cx="432046" cy="49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9" idx="4"/>
          </p:cNvCxnSpPr>
          <p:nvPr/>
        </p:nvCxnSpPr>
        <p:spPr>
          <a:xfrm flipH="1">
            <a:off x="4847701" y="3196604"/>
            <a:ext cx="938931" cy="493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89" idx="4"/>
            <a:endCxn id="33" idx="0"/>
          </p:cNvCxnSpPr>
          <p:nvPr/>
        </p:nvCxnSpPr>
        <p:spPr>
          <a:xfrm flipH="1">
            <a:off x="4323199" y="3196604"/>
            <a:ext cx="1463433" cy="493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711751" y="455901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15807" y="4541538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715598" y="456475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31840" y="452567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635896" y="4508201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135687" y="453141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300192" y="452567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804248" y="4508201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304039" y="4531419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856830" y="4508201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052783" y="275881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556839" y="2741338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056630" y="2764556"/>
            <a:ext cx="459586" cy="455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91"/>
          <p:cNvCxnSpPr>
            <a:stCxn id="14" idx="4"/>
            <a:endCxn id="89" idx="0"/>
          </p:cNvCxnSpPr>
          <p:nvPr/>
        </p:nvCxnSpPr>
        <p:spPr>
          <a:xfrm>
            <a:off x="5757513" y="2342061"/>
            <a:ext cx="29119" cy="399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4" idx="4"/>
            <a:endCxn id="90" idx="0"/>
          </p:cNvCxnSpPr>
          <p:nvPr/>
        </p:nvCxnSpPr>
        <p:spPr>
          <a:xfrm>
            <a:off x="5757513" y="2342061"/>
            <a:ext cx="528910" cy="422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4" idx="4"/>
            <a:endCxn id="88" idx="0"/>
          </p:cNvCxnSpPr>
          <p:nvPr/>
        </p:nvCxnSpPr>
        <p:spPr>
          <a:xfrm flipH="1">
            <a:off x="5282576" y="2342061"/>
            <a:ext cx="474937" cy="416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0" idx="4"/>
            <a:endCxn id="80" idx="0"/>
          </p:cNvCxnSpPr>
          <p:nvPr/>
        </p:nvCxnSpPr>
        <p:spPr>
          <a:xfrm>
            <a:off x="5930648" y="4155926"/>
            <a:ext cx="14743" cy="408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0" idx="4"/>
            <a:endCxn id="84" idx="0"/>
          </p:cNvCxnSpPr>
          <p:nvPr/>
        </p:nvCxnSpPr>
        <p:spPr>
          <a:xfrm>
            <a:off x="5930648" y="4155926"/>
            <a:ext cx="599337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" idx="4"/>
            <a:endCxn id="85" idx="0"/>
          </p:cNvCxnSpPr>
          <p:nvPr/>
        </p:nvCxnSpPr>
        <p:spPr>
          <a:xfrm>
            <a:off x="5930648" y="4155926"/>
            <a:ext cx="1103393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0" idx="4"/>
            <a:endCxn id="86" idx="0"/>
          </p:cNvCxnSpPr>
          <p:nvPr/>
        </p:nvCxnSpPr>
        <p:spPr>
          <a:xfrm>
            <a:off x="5930648" y="4155926"/>
            <a:ext cx="1603184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0" idx="4"/>
            <a:endCxn id="87" idx="0"/>
          </p:cNvCxnSpPr>
          <p:nvPr/>
        </p:nvCxnSpPr>
        <p:spPr>
          <a:xfrm>
            <a:off x="5930648" y="4155926"/>
            <a:ext cx="2155975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0" idx="4"/>
            <a:endCxn id="79" idx="0"/>
          </p:cNvCxnSpPr>
          <p:nvPr/>
        </p:nvCxnSpPr>
        <p:spPr>
          <a:xfrm flipH="1">
            <a:off x="5445600" y="4155926"/>
            <a:ext cx="485048" cy="38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20" idx="4"/>
            <a:endCxn id="78" idx="0"/>
          </p:cNvCxnSpPr>
          <p:nvPr/>
        </p:nvCxnSpPr>
        <p:spPr>
          <a:xfrm flipH="1">
            <a:off x="4941544" y="4155926"/>
            <a:ext cx="989104" cy="403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20" idx="4"/>
            <a:endCxn id="83" idx="0"/>
          </p:cNvCxnSpPr>
          <p:nvPr/>
        </p:nvCxnSpPr>
        <p:spPr>
          <a:xfrm flipH="1">
            <a:off x="4365480" y="4155926"/>
            <a:ext cx="1565168" cy="37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20" idx="4"/>
            <a:endCxn id="82" idx="0"/>
          </p:cNvCxnSpPr>
          <p:nvPr/>
        </p:nvCxnSpPr>
        <p:spPr>
          <a:xfrm flipH="1">
            <a:off x="3865689" y="4155926"/>
            <a:ext cx="2064959" cy="35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20" idx="4"/>
            <a:endCxn id="81" idx="0"/>
          </p:cNvCxnSpPr>
          <p:nvPr/>
        </p:nvCxnSpPr>
        <p:spPr>
          <a:xfrm flipH="1">
            <a:off x="3361633" y="4155926"/>
            <a:ext cx="2569015" cy="36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161643" y="1181547"/>
            <a:ext cx="258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GĐ</a:t>
            </a:r>
            <a:r>
              <a:rPr lang="en-US" smtClean="0"/>
              <a:t> : </a:t>
            </a:r>
            <a:r>
              <a:rPr lang="en-US" sz="1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nhập: 10tr-20tr</a:t>
            </a:r>
            <a:endParaRPr lang="en-US" sz="12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5" grpId="0"/>
      <p:bldP spid="27" grpId="0"/>
      <p:bldP spid="20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51" grpId="0"/>
      <p:bldP spid="6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media.blogradio.vn/Upload/CMS/Nam_2016/Thang_1/Ngay_21/Images/ban-uoc-mo-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0" y="-1"/>
            <a:ext cx="9149110" cy="514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1149873" y="3753048"/>
            <a:ext cx="6878511" cy="1384995"/>
          </a:xfrm>
          <a:prstGeom prst="rect">
            <a:avLst/>
          </a:prstGeom>
          <a:solidFill>
            <a:srgbClr val="FF0000">
              <a:alpha val="58823"/>
            </a:srgbClr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Hãy vì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ƯỚC MƠ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m</a:t>
            </a:r>
            <a:r>
              <a:rPr lang="en-US" altLang="en-US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</a:rPr>
              <a:t> bận rộn !!!</a:t>
            </a:r>
            <a:br>
              <a:rPr lang="en-US" altLang="en-US" b="1" dirty="0">
                <a:latin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</a:rPr>
              <a:t>Đừng vì bận rộn m</a:t>
            </a:r>
            <a:r>
              <a:rPr lang="en-US" altLang="en-US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</a:rPr>
              <a:t> đánh mất đi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ƯỚC MƠ </a:t>
            </a:r>
            <a:r>
              <a:rPr lang="en-US" altLang="en-US" b="1" dirty="0">
                <a:latin typeface="Times New Roman" panose="02020603050405020304" pitchFamily="18" charset="0"/>
              </a:rPr>
              <a:t>!!!</a:t>
            </a:r>
            <a:endParaRPr lang="en-US" altLang="en-US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51345"/>
            <a:ext cx="981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IMAGE  * Phục vụ khách hàng có sức khỏe tốt - Phục vụ nhà phân phối có đời sống tốt</a:t>
            </a:r>
            <a:endParaRPr lang="en-US" sz="16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" y="0"/>
            <a:ext cx="91387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7785" y="3291830"/>
            <a:ext cx="6516216" cy="185167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54" y="2588686"/>
            <a:ext cx="1182312" cy="1351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7" y="2571750"/>
            <a:ext cx="1165759" cy="1332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62" y="2588686"/>
            <a:ext cx="1353110" cy="1546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93" y="3362060"/>
            <a:ext cx="2740435" cy="717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441434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HỢP TÁC NGAY HÔM NAY!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753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làm để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59205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VỤ ĐỜI SỐNG CỦA MÌNH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ƯỚC MƠ CUỘC ĐỜI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580"/>
            <a:ext cx="1746250" cy="1162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CÔNG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có 1 việc làm &amp; thu nhập tương đối ổn định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7134" y="274712"/>
            <a:ext cx="381845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CÔNG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60032" y="1059582"/>
            <a:ext cx="3805556" cy="2283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9701" y="1995686"/>
            <a:ext cx="1096775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40 Năm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2233196"/>
            <a:ext cx="84670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tuổi</a:t>
            </a:r>
            <a:endParaRPr lang="en-US" altLang="en-US" sz="1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6336" y="2211710"/>
            <a:ext cx="84670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tuổi</a:t>
            </a:r>
            <a:endParaRPr lang="en-US" altLang="en-US" sz="1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7134" y="1059582"/>
            <a:ext cx="381845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làm </a:t>
            </a:r>
            <a:r>
              <a:rPr lang="en-US" alt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 = </a:t>
            </a:r>
            <a:r>
              <a:rPr lang="en-US" alt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300k</a:t>
            </a: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/ngày</a:t>
            </a:r>
          </a:p>
          <a:p>
            <a:pPr defTabSz="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X </a:t>
            </a:r>
            <a:r>
              <a:rPr lang="en-US" alt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300k</a:t>
            </a: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9tr</a:t>
            </a:r>
          </a:p>
          <a:p>
            <a:pPr defTabSz="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tháng X </a:t>
            </a:r>
            <a:r>
              <a:rPr lang="en-US" alt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9tr</a:t>
            </a:r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108tr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6372200" y="3939902"/>
            <a:ext cx="3181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125842" y="4022475"/>
            <a:ext cx="216271" cy="565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Group 38"/>
          <p:cNvGrpSpPr/>
          <p:nvPr/>
        </p:nvGrpSpPr>
        <p:grpSpPr>
          <a:xfrm>
            <a:off x="6017772" y="3464706"/>
            <a:ext cx="1134635" cy="1325363"/>
            <a:chOff x="0" y="2341417"/>
            <a:chExt cx="2286794" cy="2992583"/>
          </a:xfrm>
        </p:grpSpPr>
        <p:grpSp>
          <p:nvGrpSpPr>
            <p:cNvPr id="34" name="Group 10"/>
            <p:cNvGrpSpPr/>
            <p:nvPr/>
          </p:nvGrpSpPr>
          <p:grpSpPr>
            <a:xfrm>
              <a:off x="227140" y="2341417"/>
              <a:ext cx="2059654" cy="2611583"/>
              <a:chOff x="454946" y="1962005"/>
              <a:chExt cx="2059654" cy="261158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454739" y="1962005"/>
                <a:ext cx="1587" cy="26099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57913" y="4571982"/>
                <a:ext cx="2056687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1"/>
            <p:cNvSpPr txBox="1"/>
            <p:nvPr/>
          </p:nvSpPr>
          <p:spPr>
            <a:xfrm>
              <a:off x="0" y="4964668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5973677" y="2427734"/>
            <a:ext cx="152351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42113" y="4026842"/>
            <a:ext cx="51047" cy="1005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91405" y="3923894"/>
            <a:ext cx="93611" cy="2034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92095" y="3923894"/>
            <a:ext cx="31215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04248" y="3923894"/>
            <a:ext cx="276151" cy="430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882926" y="2573491"/>
            <a:ext cx="2736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một đời đi làm công:</a:t>
            </a:r>
          </a:p>
          <a:p>
            <a:endParaRPr lang="en-US" sz="1400" b="1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 năm X 108tr = </a:t>
            </a:r>
            <a:endParaRPr lang="en-US" sz="14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32240" y="2779063"/>
            <a:ext cx="158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 tỷ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1" grpId="0" animBg="1"/>
      <p:bldP spid="20" grpId="0" animBg="1"/>
      <p:bldP spid="22" grpId="0"/>
      <p:bldP spid="23" grpId="0"/>
      <p:bldP spid="24" grpId="0"/>
      <p:bldP spid="25" grpId="0"/>
      <p:bldP spid="27" grpId="1"/>
      <p:bldP spid="27" grpId="2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4" y="361965"/>
            <a:ext cx="1746250" cy="1162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CÔNG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có 1 việc làm &amp; thu nhập tương đối ổn định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032" y="1059582"/>
            <a:ext cx="3805556" cy="2283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7134" y="274712"/>
            <a:ext cx="381845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6372200" y="3939902"/>
            <a:ext cx="3181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125842" y="4022475"/>
            <a:ext cx="216271" cy="565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Group 38"/>
          <p:cNvGrpSpPr/>
          <p:nvPr/>
        </p:nvGrpSpPr>
        <p:grpSpPr>
          <a:xfrm>
            <a:off x="6017772" y="3464706"/>
            <a:ext cx="1134635" cy="1325363"/>
            <a:chOff x="0" y="2341417"/>
            <a:chExt cx="2286794" cy="2992583"/>
          </a:xfrm>
        </p:grpSpPr>
        <p:grpSp>
          <p:nvGrpSpPr>
            <p:cNvPr id="34" name="Group 10"/>
            <p:cNvGrpSpPr/>
            <p:nvPr/>
          </p:nvGrpSpPr>
          <p:grpSpPr>
            <a:xfrm>
              <a:off x="227140" y="2341417"/>
              <a:ext cx="2059654" cy="2611583"/>
              <a:chOff x="454946" y="1962005"/>
              <a:chExt cx="2059654" cy="261158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454739" y="1962005"/>
                <a:ext cx="1587" cy="26099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57913" y="4571982"/>
                <a:ext cx="2056687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1"/>
            <p:cNvSpPr txBox="1"/>
            <p:nvPr/>
          </p:nvSpPr>
          <p:spPr>
            <a:xfrm>
              <a:off x="0" y="4964668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1520" y="235607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7458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3254945"/>
            <a:ext cx="1728192" cy="10995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59266" y="23557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LÀM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một công việc tự làm cho bản thân bạn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342113" y="4026842"/>
            <a:ext cx="51047" cy="1005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91405" y="3923894"/>
            <a:ext cx="93611" cy="2034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92095" y="3923894"/>
            <a:ext cx="150080" cy="985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34338" y="3581348"/>
            <a:ext cx="464367" cy="862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05203" y="1059582"/>
            <a:ext cx="2095189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har char="-"/>
            </a:pP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$$$$$.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har char="-"/>
            </a:pP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Kinh nghiệm.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har char="-"/>
            </a:pP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Thời gian.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har char="-"/>
            </a:pP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Năng lực.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har char="-"/>
            </a:pP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</a:t>
            </a:r>
            <a:r>
              <a:rPr lang="en-US" alt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har char="-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NHIỀU </a:t>
            </a:r>
            <a:r>
              <a:rPr lang="en-US" altLang="en-US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RỦI RO</a:t>
            </a:r>
            <a:endParaRPr lang="en-US" altLang="en-US" sz="16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0152" y="2427734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64178" y="2809260"/>
            <a:ext cx="70884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100%</a:t>
            </a:r>
            <a:endParaRPr lang="en-US" altLang="en-US" sz="1600" b="1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98705" y="2809260"/>
            <a:ext cx="595035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10%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84168" y="3003798"/>
            <a:ext cx="1319592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90% = Than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271592" y="300221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660232" y="3569297"/>
            <a:ext cx="185937" cy="4426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1"/>
      <p:bldP spid="27" grpId="2"/>
      <p:bldP spid="41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580"/>
            <a:ext cx="1746250" cy="116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784" y="339503"/>
            <a:ext cx="1728192" cy="1152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CÔNG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có 1 việc làm &amp; thu nhập tương đối ổn định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CHỦ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&amp; hệ thống làm việc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032" y="1050627"/>
            <a:ext cx="3805556" cy="2283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7134" y="274712"/>
            <a:ext cx="381845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6444208" y="3939902"/>
            <a:ext cx="3181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125842" y="4022475"/>
            <a:ext cx="216271" cy="565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Group 38"/>
          <p:cNvGrpSpPr/>
          <p:nvPr/>
        </p:nvGrpSpPr>
        <p:grpSpPr>
          <a:xfrm>
            <a:off x="6017772" y="3464706"/>
            <a:ext cx="1134635" cy="1325363"/>
            <a:chOff x="0" y="2341417"/>
            <a:chExt cx="2286794" cy="2992583"/>
          </a:xfrm>
        </p:grpSpPr>
        <p:grpSp>
          <p:nvGrpSpPr>
            <p:cNvPr id="34" name="Group 10"/>
            <p:cNvGrpSpPr/>
            <p:nvPr/>
          </p:nvGrpSpPr>
          <p:grpSpPr>
            <a:xfrm>
              <a:off x="227140" y="2341417"/>
              <a:ext cx="2059654" cy="2611583"/>
              <a:chOff x="454946" y="1962005"/>
              <a:chExt cx="2059654" cy="261158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454739" y="1962005"/>
                <a:ext cx="1587" cy="26099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57913" y="4571982"/>
                <a:ext cx="2056687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1"/>
            <p:cNvSpPr txBox="1"/>
            <p:nvPr/>
          </p:nvSpPr>
          <p:spPr>
            <a:xfrm>
              <a:off x="0" y="4964668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1520" y="235607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7458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3254945"/>
            <a:ext cx="1728192" cy="10995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59266" y="23557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LÀM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một công việc tự làm cho bản thân bạn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342113" y="4026842"/>
            <a:ext cx="51047" cy="1005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91405" y="3923894"/>
            <a:ext cx="93611" cy="2034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92095" y="3923894"/>
            <a:ext cx="150080" cy="1029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04248" y="3585887"/>
            <a:ext cx="504056" cy="719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60032" y="1055514"/>
            <a:ext cx="38055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en-US" altLang="en-US" sz="16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Chủ = 24 h/ngày</a:t>
            </a:r>
          </a:p>
          <a:p>
            <a:pPr lvl="0" defTabSz="457200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người 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 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8000 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giờ/ng</a:t>
            </a:r>
            <a:r>
              <a:rPr lang="en-US" altLang="en-US" sz="12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</a:p>
          <a:p>
            <a:pPr lvl="0" defTabSz="457200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10.000đ 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8000h </a:t>
            </a: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0.000.000 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/ng</a:t>
            </a:r>
            <a:r>
              <a:rPr lang="en-US" altLang="en-US" sz="12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</a:p>
          <a:p>
            <a:pPr marL="171450" lvl="0" indent="-171450" defTabSz="457200">
              <a:spcBef>
                <a:spcPct val="0"/>
              </a:spcBef>
              <a:buFontTx/>
              <a:buChar char="-"/>
            </a:pPr>
            <a:endParaRPr lang="en-US" altLang="en-US" sz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tháng Ông Chủ có:</a:t>
            </a:r>
          </a:p>
          <a:p>
            <a:pPr lvl="0" defTabSz="457200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80.000.000 </a:t>
            </a: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30ng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US" alt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 tỷ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/tháng</a:t>
            </a:r>
            <a:endParaRPr lang="en-US" altLang="en-US" sz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chi phí </a:t>
            </a:r>
            <a:r>
              <a:rPr lang="en-US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tỷ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/tháng</a:t>
            </a:r>
          </a:p>
          <a:p>
            <a:pPr marL="171450" lvl="0" indent="-171450" defTabSz="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Chủ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còn: </a:t>
            </a:r>
            <a:r>
              <a:rPr lang="en-US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tỷ</a:t>
            </a:r>
            <a:r>
              <a:rPr lang="en-US" alt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/tháng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642175" y="3579862"/>
            <a:ext cx="162073" cy="4426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1"/>
      <p:bldP spid="27" grpId="2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580"/>
            <a:ext cx="1746250" cy="116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2355726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784" y="339503"/>
            <a:ext cx="1728192" cy="1152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9822"/>
            <a:ext cx="1728192" cy="1151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CÔNG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có 1 việc làm &amp; thu nhập tương đối ổn định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CHỦ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&amp; hệ thống làm việc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239869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ĐẦU TƯ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làm việc cho bạn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032" y="1059582"/>
            <a:ext cx="3805556" cy="2283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7134" y="274712"/>
            <a:ext cx="381845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6486129" y="3867894"/>
            <a:ext cx="3181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125842" y="4022475"/>
            <a:ext cx="216271" cy="565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Group 38"/>
          <p:cNvGrpSpPr/>
          <p:nvPr/>
        </p:nvGrpSpPr>
        <p:grpSpPr>
          <a:xfrm>
            <a:off x="6017772" y="3436330"/>
            <a:ext cx="1134635" cy="1325363"/>
            <a:chOff x="0" y="2341417"/>
            <a:chExt cx="2286794" cy="2992583"/>
          </a:xfrm>
        </p:grpSpPr>
        <p:grpSp>
          <p:nvGrpSpPr>
            <p:cNvPr id="34" name="Group 10"/>
            <p:cNvGrpSpPr/>
            <p:nvPr/>
          </p:nvGrpSpPr>
          <p:grpSpPr>
            <a:xfrm>
              <a:off x="227140" y="2341417"/>
              <a:ext cx="2059654" cy="2611583"/>
              <a:chOff x="454946" y="1962005"/>
              <a:chExt cx="2059654" cy="261158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454739" y="1962005"/>
                <a:ext cx="1587" cy="26099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57913" y="4571982"/>
                <a:ext cx="2056687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1"/>
            <p:cNvSpPr txBox="1"/>
            <p:nvPr/>
          </p:nvSpPr>
          <p:spPr>
            <a:xfrm>
              <a:off x="0" y="4964668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1520" y="235607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7458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3254945"/>
            <a:ext cx="1728192" cy="10995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59266" y="23557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LÀM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một công việc tự làm cho bản thân bạn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342113" y="4026842"/>
            <a:ext cx="51047" cy="1005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91405" y="3923894"/>
            <a:ext cx="93611" cy="2034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92095" y="3923894"/>
            <a:ext cx="198224" cy="1187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942323" y="3507854"/>
            <a:ext cx="437989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47134" y="1070903"/>
            <a:ext cx="260518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1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Bất động sản.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1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Chứng khoán.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1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Ngoại hối.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1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Sở hữu trí tuệ.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1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Cổ phần, cổ phiếu.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1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100" b="1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100" b="1" smtClean="0">
                <a:latin typeface="Arial" panose="020B0604020202020204" pitchFamily="34" charset="0"/>
                <a:cs typeface="Arial" panose="020B0604020202020204" pitchFamily="34" charset="0"/>
              </a:rPr>
              <a:t>  Thành công: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Vòng xoay tài chính nhanh.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/>
            </a:pPr>
            <a:r>
              <a:rPr lang="en-US" altLang="en-US" sz="1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Kiến thức chuyên môn cao.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/>
            </a:pPr>
            <a:r>
              <a:rPr lang="en-US" altLang="en-US" sz="1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Chịu được áp lực cao.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/>
            </a:pPr>
            <a:r>
              <a:rPr lang="en-US" altLang="en-US" sz="1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Chấp nhận rủi ro cao.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/>
            </a:pPr>
            <a:r>
              <a:rPr lang="en-US" altLang="en-US" sz="1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  <a:endParaRPr lang="en-US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864374" y="1131590"/>
            <a:ext cx="371922" cy="79208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08304" y="1164689"/>
            <a:ext cx="135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RỦI RO NHIỀU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690319" y="3507854"/>
            <a:ext cx="252004" cy="53480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520" y="4443958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L &amp; T</a:t>
            </a:r>
          </a:p>
          <a:p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Dân số - 10% Của cải</a:t>
            </a:r>
          </a:p>
          <a:p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 làm thì không có tiền</a:t>
            </a:r>
            <a:endParaRPr lang="en-US" sz="1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4443958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C &amp; Đ</a:t>
            </a:r>
          </a:p>
          <a:p>
            <a:r>
              <a:rPr lang="en-US" sz="11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Dân số - 90% Của cải</a:t>
            </a:r>
          </a:p>
          <a:p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 có tiền vừa có t/gian</a:t>
            </a:r>
            <a:endParaRPr lang="en-US" sz="1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1"/>
      <p:bldP spid="27" grpId="2"/>
      <p:bldP spid="7" grpId="0"/>
      <p:bldP spid="14" grpId="0" animBg="1"/>
      <p:bldP spid="2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152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12347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TỨ ĐỒ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580"/>
            <a:ext cx="1746250" cy="11620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411760" y="26749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1760" y="2355726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1832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11760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784" y="339503"/>
            <a:ext cx="1728192" cy="11521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9822"/>
            <a:ext cx="1728192" cy="115100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5152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CÔNG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có 1 việc làm &amp; thu nhập tương đối ổn định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1800" y="16786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CHỦ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&amp; hệ thống làm việc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1800" y="239869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ĐẦU TƯ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làm việc cho bạn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0152" y="69954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muốn kiếm 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</a:p>
          <a:p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phía tứ đồ nào?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 CHỌN</a:t>
            </a:r>
          </a:p>
          <a:p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về bạn </a:t>
            </a:r>
            <a:endParaRPr lang="en-US" sz="16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83718"/>
            <a:ext cx="2376264" cy="24685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1520" y="2356074"/>
            <a:ext cx="216024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7458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3254945"/>
            <a:ext cx="1728192" cy="109951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9266" y="23557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LÀM</a:t>
            </a:r>
          </a:p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một công việc tự làm cho bản thân bạn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4443958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L &amp; T</a:t>
            </a:r>
          </a:p>
          <a:p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Dân số - 10% Của cải</a:t>
            </a:r>
          </a:p>
          <a:p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 làm thì không có tiền</a:t>
            </a:r>
            <a:endParaRPr lang="en-US" sz="1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4443958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C &amp; Đ</a:t>
            </a:r>
          </a:p>
          <a:p>
            <a:r>
              <a:rPr lang="en-US" sz="11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Dân số - 90% Của cải</a:t>
            </a:r>
          </a:p>
          <a:p>
            <a:r>
              <a:rPr lang="en-US" sz="11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 có tiền vừa có t/gian</a:t>
            </a:r>
            <a:endParaRPr lang="en-US" sz="1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0"/>
          <p:cNvGrpSpPr/>
          <p:nvPr/>
        </p:nvGrpSpPr>
        <p:grpSpPr>
          <a:xfrm>
            <a:off x="2460023" y="1529463"/>
            <a:ext cx="2681458" cy="2772466"/>
            <a:chOff x="10134600" y="3886200"/>
            <a:chExt cx="1828800" cy="1828800"/>
          </a:xfrm>
        </p:grpSpPr>
        <p:sp>
          <p:nvSpPr>
            <p:cNvPr id="4" name="Oval 3"/>
            <p:cNvSpPr/>
            <p:nvPr/>
          </p:nvSpPr>
          <p:spPr>
            <a:xfrm>
              <a:off x="10134600" y="3886200"/>
              <a:ext cx="1828800" cy="1828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319"/>
            <p:cNvSpPr txBox="1"/>
            <p:nvPr/>
          </p:nvSpPr>
          <p:spPr>
            <a:xfrm>
              <a:off x="10604456" y="4477435"/>
              <a:ext cx="976133" cy="722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7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24h</a:t>
              </a:r>
              <a:endPara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</a:endParaRPr>
            </a:p>
          </p:txBody>
        </p:sp>
      </p:grpSp>
      <p:grpSp>
        <p:nvGrpSpPr>
          <p:cNvPr id="6" name="Group 353"/>
          <p:cNvGrpSpPr/>
          <p:nvPr/>
        </p:nvGrpSpPr>
        <p:grpSpPr>
          <a:xfrm>
            <a:off x="2460023" y="1464376"/>
            <a:ext cx="2691270" cy="2849277"/>
            <a:chOff x="4636736" y="533400"/>
            <a:chExt cx="1972870" cy="1813188"/>
          </a:xfrm>
        </p:grpSpPr>
        <p:pic>
          <p:nvPicPr>
            <p:cNvPr id="7" name="Picture 179" descr="D:\h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6736" y="533400"/>
              <a:ext cx="1972870" cy="1813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323"/>
            <p:cNvSpPr txBox="1"/>
            <p:nvPr/>
          </p:nvSpPr>
          <p:spPr>
            <a:xfrm>
              <a:off x="5484981" y="1654395"/>
              <a:ext cx="902077" cy="4112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8h</a:t>
              </a:r>
            </a:p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Nghỉ ngơi</a:t>
              </a:r>
              <a:endPara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" name="Group 351"/>
          <p:cNvGrpSpPr/>
          <p:nvPr/>
        </p:nvGrpSpPr>
        <p:grpSpPr>
          <a:xfrm>
            <a:off x="2428273" y="1508827"/>
            <a:ext cx="2786586" cy="2808698"/>
            <a:chOff x="4419601" y="835533"/>
            <a:chExt cx="1828800" cy="1831467"/>
          </a:xfrm>
        </p:grpSpPr>
        <p:pic>
          <p:nvPicPr>
            <p:cNvPr id="10" name="Picture 181" descr="D:\h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1" y="835533"/>
              <a:ext cx="1828800" cy="18314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322"/>
            <p:cNvSpPr txBox="1"/>
            <p:nvPr/>
          </p:nvSpPr>
          <p:spPr>
            <a:xfrm>
              <a:off x="4437625" y="1332120"/>
              <a:ext cx="818264" cy="4960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8h</a:t>
              </a:r>
            </a:p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Vui chơi</a:t>
              </a:r>
              <a:endParaRPr lang="en-US" altLang="en-US" sz="24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2" name="Group 348"/>
          <p:cNvGrpSpPr/>
          <p:nvPr/>
        </p:nvGrpSpPr>
        <p:grpSpPr>
          <a:xfrm>
            <a:off x="2455737" y="1519499"/>
            <a:ext cx="2705080" cy="2787354"/>
            <a:chOff x="6743352" y="514902"/>
            <a:chExt cx="1797619" cy="1800241"/>
          </a:xfrm>
        </p:grpSpPr>
        <p:pic>
          <p:nvPicPr>
            <p:cNvPr id="13" name="Picture 180" descr="D:\h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3352" y="514902"/>
              <a:ext cx="1797619" cy="18002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Box 321"/>
            <p:cNvSpPr txBox="1"/>
            <p:nvPr/>
          </p:nvSpPr>
          <p:spPr>
            <a:xfrm>
              <a:off x="7480263" y="695366"/>
              <a:ext cx="904333" cy="5005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8h</a:t>
              </a:r>
            </a:p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 việc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2771800" y="2915697"/>
            <a:ext cx="1024105" cy="88018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1800" y="3507854"/>
            <a:ext cx="79756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2h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7" name="Group 349"/>
          <p:cNvGrpSpPr/>
          <p:nvPr/>
        </p:nvGrpSpPr>
        <p:grpSpPr>
          <a:xfrm>
            <a:off x="4616656" y="771550"/>
            <a:ext cx="963456" cy="928106"/>
            <a:chOff x="6019801" y="-37665"/>
            <a:chExt cx="895673" cy="799665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5981458" y="343118"/>
              <a:ext cx="457225" cy="38054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44"/>
            <p:cNvSpPr txBox="1"/>
            <p:nvPr/>
          </p:nvSpPr>
          <p:spPr>
            <a:xfrm>
              <a:off x="6438515" y="-37665"/>
              <a:ext cx="476959" cy="304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$$$</a:t>
              </a:r>
              <a:endPara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0" name="Group 352"/>
          <p:cNvGrpSpPr/>
          <p:nvPr/>
        </p:nvGrpSpPr>
        <p:grpSpPr>
          <a:xfrm>
            <a:off x="1082292" y="1563742"/>
            <a:ext cx="1329468" cy="936000"/>
            <a:chOff x="3249450" y="387699"/>
            <a:chExt cx="1055749" cy="731164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>
              <a:off x="3694497" y="814530"/>
              <a:ext cx="610702" cy="30433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45"/>
            <p:cNvSpPr txBox="1"/>
            <p:nvPr/>
          </p:nvSpPr>
          <p:spPr>
            <a:xfrm>
              <a:off x="3249450" y="387699"/>
              <a:ext cx="604629" cy="304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- $$$</a:t>
              </a:r>
              <a:endParaRPr lang="en-US" altLang="en-US" sz="24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3" name="Group 354"/>
          <p:cNvGrpSpPr/>
          <p:nvPr/>
        </p:nvGrpSpPr>
        <p:grpSpPr>
          <a:xfrm>
            <a:off x="1531215" y="4045651"/>
            <a:ext cx="1456610" cy="861523"/>
            <a:chOff x="3825793" y="1905000"/>
            <a:chExt cx="1051471" cy="568162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522749" y="1905000"/>
              <a:ext cx="354515" cy="30776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46"/>
            <p:cNvSpPr txBox="1"/>
            <p:nvPr/>
          </p:nvSpPr>
          <p:spPr>
            <a:xfrm>
              <a:off x="3825793" y="2168701"/>
              <a:ext cx="599072" cy="3044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+$$$</a:t>
              </a:r>
              <a:endPara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37" name="Picture 1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7451"/>
            <a:ext cx="2934272" cy="2064994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6228184" y="227038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 RỘN</a:t>
            </a:r>
            <a:endParaRPr lang="en-US" sz="3200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7504" y="12347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CHÚNG TA ĐỀU CHỈ CÓ 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 MỖI NGÀY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44270"/>
            <a:ext cx="6096000" cy="331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12504" cy="185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270"/>
            <a:ext cx="3012504" cy="3299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695" y="26749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LỰA CHỌN QUAN TRỌNG HƠN SỰ NỖ LỰC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1117</Words>
  <Application>Microsoft Office PowerPoint</Application>
  <PresentationFormat>On-screen Show (16:9)</PresentationFormat>
  <Paragraphs>308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DengXian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My PC</cp:lastModifiedBy>
  <cp:revision>85</cp:revision>
  <dcterms:created xsi:type="dcterms:W3CDTF">2021-06-22T13:44:00Z</dcterms:created>
  <dcterms:modified xsi:type="dcterms:W3CDTF">2023-06-24T13:55:42Z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4AFACC7695594EEBA7CBA803D93D172D</vt:lpwstr>
  </property>
  <property fmtid="{D5CDD505-2E9C-101B-9397-08002B2CF9AE}" pid="3" name="KSOProductBuildVer">
    <vt:lpwstr>1033-11.2.0.11486</vt:lpwstr>
  </property>
</Properties>
</file>