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2" r:id="rId2"/>
    <p:sldId id="273" r:id="rId3"/>
    <p:sldId id="271" r:id="rId4"/>
    <p:sldId id="257" r:id="rId5"/>
    <p:sldId id="258" r:id="rId6"/>
    <p:sldId id="259" r:id="rId7"/>
    <p:sldId id="260" r:id="rId8"/>
    <p:sldId id="261" r:id="rId9"/>
    <p:sldId id="262" r:id="rId10"/>
    <p:sldId id="263" r:id="rId11"/>
    <p:sldId id="264" r:id="rId12"/>
    <p:sldId id="265" r:id="rId13"/>
    <p:sldId id="266" r:id="rId14"/>
    <p:sldId id="267" r:id="rId15"/>
    <p:sldId id="274" r:id="rId16"/>
    <p:sldId id="268" r:id="rId17"/>
    <p:sldId id="269"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76" d="100"/>
          <a:sy n="76" d="100"/>
        </p:scale>
        <p:origin x="126" y="82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50EB5E3-4089-4883-9BA0-01C62A5E5A7B}" type="datetimeFigureOut">
              <a:rPr lang="en-GB" smtClean="0"/>
              <a:t>04/08/2022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923C8C8-E549-498F-8FD2-645623DE3018}" type="slidenum">
              <a:rPr lang="en-GB" smtClean="0"/>
              <a:t>‹#›</a:t>
            </a:fld>
            <a:endParaRPr lang="en-GB"/>
          </a:p>
        </p:txBody>
      </p:sp>
    </p:spTree>
    <p:extLst>
      <p:ext uri="{BB962C8B-B14F-4D97-AF65-F5344CB8AC3E}">
        <p14:creationId xmlns:p14="http://schemas.microsoft.com/office/powerpoint/2010/main" val="2155375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50EB5E3-4089-4883-9BA0-01C62A5E5A7B}" type="datetimeFigureOut">
              <a:rPr lang="en-GB" smtClean="0"/>
              <a:t>04/08/2022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923C8C8-E549-498F-8FD2-645623DE3018}" type="slidenum">
              <a:rPr lang="en-GB" smtClean="0"/>
              <a:t>‹#›</a:t>
            </a:fld>
            <a:endParaRPr lang="en-GB"/>
          </a:p>
        </p:txBody>
      </p:sp>
    </p:spTree>
    <p:extLst>
      <p:ext uri="{BB962C8B-B14F-4D97-AF65-F5344CB8AC3E}">
        <p14:creationId xmlns:p14="http://schemas.microsoft.com/office/powerpoint/2010/main" val="3626856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50EB5E3-4089-4883-9BA0-01C62A5E5A7B}" type="datetimeFigureOut">
              <a:rPr lang="en-GB" smtClean="0"/>
              <a:t>04/08/2022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923C8C8-E549-498F-8FD2-645623DE3018}" type="slidenum">
              <a:rPr lang="en-GB" smtClean="0"/>
              <a:t>‹#›</a:t>
            </a:fld>
            <a:endParaRPr lang="en-GB"/>
          </a:p>
        </p:txBody>
      </p:sp>
    </p:spTree>
    <p:extLst>
      <p:ext uri="{BB962C8B-B14F-4D97-AF65-F5344CB8AC3E}">
        <p14:creationId xmlns:p14="http://schemas.microsoft.com/office/powerpoint/2010/main" val="15827465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50EB5E3-4089-4883-9BA0-01C62A5E5A7B}" type="datetimeFigureOut">
              <a:rPr lang="en-GB" smtClean="0"/>
              <a:t>04/08/2022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923C8C8-E549-498F-8FD2-645623DE3018}" type="slidenum">
              <a:rPr lang="en-GB" smtClean="0"/>
              <a:t>‹#›</a:t>
            </a:fld>
            <a:endParaRPr lang="en-GB"/>
          </a:p>
        </p:txBody>
      </p:sp>
    </p:spTree>
    <p:extLst>
      <p:ext uri="{BB962C8B-B14F-4D97-AF65-F5344CB8AC3E}">
        <p14:creationId xmlns:p14="http://schemas.microsoft.com/office/powerpoint/2010/main" val="36157179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50EB5E3-4089-4883-9BA0-01C62A5E5A7B}" type="datetimeFigureOut">
              <a:rPr lang="en-GB" smtClean="0"/>
              <a:t>04/08/2022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923C8C8-E549-498F-8FD2-645623DE3018}" type="slidenum">
              <a:rPr lang="en-GB" smtClean="0"/>
              <a:t>‹#›</a:t>
            </a:fld>
            <a:endParaRPr lang="en-GB"/>
          </a:p>
        </p:txBody>
      </p:sp>
    </p:spTree>
    <p:extLst>
      <p:ext uri="{BB962C8B-B14F-4D97-AF65-F5344CB8AC3E}">
        <p14:creationId xmlns:p14="http://schemas.microsoft.com/office/powerpoint/2010/main" val="4409384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50EB5E3-4089-4883-9BA0-01C62A5E5A7B}" type="datetimeFigureOut">
              <a:rPr lang="en-GB" smtClean="0"/>
              <a:t>04/08/2022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923C8C8-E549-498F-8FD2-645623DE3018}" type="slidenum">
              <a:rPr lang="en-GB" smtClean="0"/>
              <a:t>‹#›</a:t>
            </a:fld>
            <a:endParaRPr lang="en-GB"/>
          </a:p>
        </p:txBody>
      </p:sp>
    </p:spTree>
    <p:extLst>
      <p:ext uri="{BB962C8B-B14F-4D97-AF65-F5344CB8AC3E}">
        <p14:creationId xmlns:p14="http://schemas.microsoft.com/office/powerpoint/2010/main" val="8495018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50EB5E3-4089-4883-9BA0-01C62A5E5A7B}" type="datetimeFigureOut">
              <a:rPr lang="en-GB" smtClean="0"/>
              <a:t>04/08/2022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923C8C8-E549-498F-8FD2-645623DE3018}" type="slidenum">
              <a:rPr lang="en-GB" smtClean="0"/>
              <a:t>‹#›</a:t>
            </a:fld>
            <a:endParaRPr lang="en-GB"/>
          </a:p>
        </p:txBody>
      </p:sp>
    </p:spTree>
    <p:extLst>
      <p:ext uri="{BB962C8B-B14F-4D97-AF65-F5344CB8AC3E}">
        <p14:creationId xmlns:p14="http://schemas.microsoft.com/office/powerpoint/2010/main" val="4249666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50EB5E3-4089-4883-9BA0-01C62A5E5A7B}" type="datetimeFigureOut">
              <a:rPr lang="en-GB" smtClean="0"/>
              <a:t>04/08/2022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923C8C8-E549-498F-8FD2-645623DE3018}" type="slidenum">
              <a:rPr lang="en-GB" smtClean="0"/>
              <a:t>‹#›</a:t>
            </a:fld>
            <a:endParaRPr lang="en-GB"/>
          </a:p>
        </p:txBody>
      </p:sp>
    </p:spTree>
    <p:extLst>
      <p:ext uri="{BB962C8B-B14F-4D97-AF65-F5344CB8AC3E}">
        <p14:creationId xmlns:p14="http://schemas.microsoft.com/office/powerpoint/2010/main" val="21348963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0EB5E3-4089-4883-9BA0-01C62A5E5A7B}" type="datetimeFigureOut">
              <a:rPr lang="en-GB" smtClean="0"/>
              <a:t>04/08/2022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923C8C8-E549-498F-8FD2-645623DE3018}" type="slidenum">
              <a:rPr lang="en-GB" smtClean="0"/>
              <a:t>‹#›</a:t>
            </a:fld>
            <a:endParaRPr lang="en-GB"/>
          </a:p>
        </p:txBody>
      </p:sp>
    </p:spTree>
    <p:extLst>
      <p:ext uri="{BB962C8B-B14F-4D97-AF65-F5344CB8AC3E}">
        <p14:creationId xmlns:p14="http://schemas.microsoft.com/office/powerpoint/2010/main" val="15777452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0EB5E3-4089-4883-9BA0-01C62A5E5A7B}" type="datetimeFigureOut">
              <a:rPr lang="en-GB" smtClean="0"/>
              <a:t>04/08/2022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923C8C8-E549-498F-8FD2-645623DE3018}" type="slidenum">
              <a:rPr lang="en-GB" smtClean="0"/>
              <a:t>‹#›</a:t>
            </a:fld>
            <a:endParaRPr lang="en-GB"/>
          </a:p>
        </p:txBody>
      </p:sp>
    </p:spTree>
    <p:extLst>
      <p:ext uri="{BB962C8B-B14F-4D97-AF65-F5344CB8AC3E}">
        <p14:creationId xmlns:p14="http://schemas.microsoft.com/office/powerpoint/2010/main" val="26513157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0EB5E3-4089-4883-9BA0-01C62A5E5A7B}" type="datetimeFigureOut">
              <a:rPr lang="en-GB" smtClean="0"/>
              <a:t>04/08/2022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923C8C8-E549-498F-8FD2-645623DE3018}" type="slidenum">
              <a:rPr lang="en-GB" smtClean="0"/>
              <a:t>‹#›</a:t>
            </a:fld>
            <a:endParaRPr lang="en-GB"/>
          </a:p>
        </p:txBody>
      </p:sp>
    </p:spTree>
    <p:extLst>
      <p:ext uri="{BB962C8B-B14F-4D97-AF65-F5344CB8AC3E}">
        <p14:creationId xmlns:p14="http://schemas.microsoft.com/office/powerpoint/2010/main" val="33811530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0EB5E3-4089-4883-9BA0-01C62A5E5A7B}" type="datetimeFigureOut">
              <a:rPr lang="en-GB" smtClean="0"/>
              <a:t>04/08/2022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23C8C8-E549-498F-8FD2-645623DE3018}" type="slidenum">
              <a:rPr lang="en-GB" smtClean="0"/>
              <a:t>‹#›</a:t>
            </a:fld>
            <a:endParaRPr lang="en-GB"/>
          </a:p>
        </p:txBody>
      </p:sp>
    </p:spTree>
    <p:extLst>
      <p:ext uri="{BB962C8B-B14F-4D97-AF65-F5344CB8AC3E}">
        <p14:creationId xmlns:p14="http://schemas.microsoft.com/office/powerpoint/2010/main" val="39494317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19754" y="0"/>
            <a:ext cx="6678246" cy="6782594"/>
          </a:xfrm>
          <a:prstGeom prst="rect">
            <a:avLst/>
          </a:prstGeom>
        </p:spPr>
      </p:pic>
    </p:spTree>
    <p:extLst>
      <p:ext uri="{BB962C8B-B14F-4D97-AF65-F5344CB8AC3E}">
        <p14:creationId xmlns:p14="http://schemas.microsoft.com/office/powerpoint/2010/main" val="1170791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88388" cy="6858000"/>
          </a:xfrm>
        </p:spPr>
      </p:pic>
    </p:spTree>
    <p:extLst>
      <p:ext uri="{BB962C8B-B14F-4D97-AF65-F5344CB8AC3E}">
        <p14:creationId xmlns:p14="http://schemas.microsoft.com/office/powerpoint/2010/main" val="37133455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 y="14638"/>
            <a:ext cx="11658600" cy="6843362"/>
          </a:xfrm>
        </p:spPr>
      </p:pic>
    </p:spTree>
    <p:extLst>
      <p:ext uri="{BB962C8B-B14F-4D97-AF65-F5344CB8AC3E}">
        <p14:creationId xmlns:p14="http://schemas.microsoft.com/office/powerpoint/2010/main" val="20975748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5450" y="38099"/>
            <a:ext cx="10229850" cy="6819901"/>
          </a:xfrm>
          <a:prstGeom prst="rect">
            <a:avLst/>
          </a:prstGeom>
        </p:spPr>
      </p:pic>
    </p:spTree>
    <p:extLst>
      <p:ext uri="{BB962C8B-B14F-4D97-AF65-F5344CB8AC3E}">
        <p14:creationId xmlns:p14="http://schemas.microsoft.com/office/powerpoint/2010/main" val="27827368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8549" y="886951"/>
            <a:ext cx="10896600" cy="650875"/>
          </a:xfrm>
        </p:spPr>
        <p:txBody>
          <a:bodyPr>
            <a:normAutofit fontScale="92500"/>
          </a:bodyPr>
          <a:lstStyle/>
          <a:p>
            <a:pPr marL="0" indent="0">
              <a:buNone/>
            </a:pPr>
            <a:r>
              <a:rPr lang="en-US" smtClean="0">
                <a:latin typeface="Times New Roman" panose="02020603050405020304" pitchFamily="18" charset="0"/>
                <a:cs typeface="Times New Roman" panose="02020603050405020304" pitchFamily="18" charset="0"/>
              </a:rPr>
              <a:t>Từ đây, việc xác định tính cách dựa trên DISC được quy trình hóa thành 3 bước:</a:t>
            </a:r>
            <a:endParaRPr lang="en-GB">
              <a:latin typeface="Times New Roman" panose="02020603050405020304" pitchFamily="18" charset="0"/>
              <a:cs typeface="Times New Roman" panose="02020603050405020304" pitchFamily="18" charset="0"/>
            </a:endParaRPr>
          </a:p>
        </p:txBody>
      </p:sp>
      <p:sp>
        <p:nvSpPr>
          <p:cNvPr id="4" name="Content Placeholder 2"/>
          <p:cNvSpPr txBox="1">
            <a:spLocks/>
          </p:cNvSpPr>
          <p:nvPr/>
        </p:nvSpPr>
        <p:spPr>
          <a:xfrm>
            <a:off x="879549" y="1989580"/>
            <a:ext cx="10515600" cy="6508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smtClean="0">
                <a:latin typeface="Times New Roman" panose="02020603050405020304" pitchFamily="18" charset="0"/>
                <a:cs typeface="Times New Roman" panose="02020603050405020304" pitchFamily="18" charset="0"/>
              </a:rPr>
              <a:t>Bước 1: Xác định tiêu chí đầu tiên – Chủ động / Bị động</a:t>
            </a:r>
            <a:endParaRPr lang="en-GB" b="1">
              <a:latin typeface="Times New Roman" panose="02020603050405020304" pitchFamily="18" charset="0"/>
              <a:cs typeface="Times New Roman" panose="02020603050405020304" pitchFamily="18" charset="0"/>
            </a:endParaRPr>
          </a:p>
        </p:txBody>
      </p:sp>
      <p:sp>
        <p:nvSpPr>
          <p:cNvPr id="5" name="Content Placeholder 2"/>
          <p:cNvSpPr txBox="1">
            <a:spLocks/>
          </p:cNvSpPr>
          <p:nvPr/>
        </p:nvSpPr>
        <p:spPr>
          <a:xfrm>
            <a:off x="625549" y="2893089"/>
            <a:ext cx="10515600" cy="297431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mtClean="0">
                <a:latin typeface="Times New Roman" panose="02020603050405020304" pitchFamily="18" charset="0"/>
                <a:cs typeface="Times New Roman" panose="02020603050405020304" pitchFamily="18" charset="0"/>
              </a:rPr>
              <a:t>  Hãy để ý xem đối tượng là người chủ động nói lên ý kiến của mình hay phải đợi ta hỏi mới bắt đầu nói. Hoặc trong câu chuyện, liệu người đó chủ động dẫn dắt câu chuyện hay chỉ trả lời ngắn gọn rồi thôi. Không chỉ việc nói chuyện, bạn có thể nên để ý tốc độ và độ chủ động của những công việc mà đối tượng làm để từ đó phán đoán</a:t>
            </a:r>
            <a:endParaRPr lang="en-GB">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0459291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smtClean="0">
                <a:latin typeface="Times New Roman" panose="02020603050405020304" pitchFamily="18" charset="0"/>
                <a:cs typeface="Times New Roman" panose="02020603050405020304" pitchFamily="18" charset="0"/>
              </a:rPr>
              <a:t>Bước 2: Xác định tiêu chí thứ hai – Hướng về công việc / Hướng về con người</a:t>
            </a:r>
            <a:endParaRPr lang="en-GB" sz="2800" b="1">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825625"/>
            <a:ext cx="10833100" cy="4351338"/>
          </a:xfrm>
        </p:spPr>
        <p:txBody>
          <a:bodyPr/>
          <a:lstStyle/>
          <a:p>
            <a:pPr marL="0" indent="0">
              <a:buNone/>
            </a:pPr>
            <a:r>
              <a:rPr lang="en-US" smtClean="0">
                <a:latin typeface="Times New Roman" panose="02020603050405020304" pitchFamily="18" charset="0"/>
                <a:cs typeface="Times New Roman" panose="02020603050405020304" pitchFamily="18" charset="0"/>
              </a:rPr>
              <a:t>    Những người có kiến thức chuyên môn tốt, có khả năng phân tích dữ liệu cứng nhắc một cách hợp lý là điển hình của người có thiên hướng về công việc.</a:t>
            </a:r>
          </a:p>
          <a:p>
            <a:pPr marL="0" indent="0">
              <a:buNone/>
            </a:pPr>
            <a:r>
              <a:rPr lang="en-US">
                <a:latin typeface="Times New Roman" panose="02020603050405020304" pitchFamily="18" charset="0"/>
                <a:cs typeface="Times New Roman" panose="02020603050405020304" pitchFamily="18" charset="0"/>
              </a:rPr>
              <a:t> </a:t>
            </a:r>
            <a:r>
              <a:rPr lang="en-US" smtClean="0">
                <a:latin typeface="Times New Roman" panose="02020603050405020304" pitchFamily="18" charset="0"/>
                <a:cs typeface="Times New Roman" panose="02020603050405020304" pitchFamily="18" charset="0"/>
              </a:rPr>
              <a:t>   </a:t>
            </a:r>
            <a:r>
              <a:rPr lang="en-US" smtClean="0">
                <a:latin typeface="Times New Roman" panose="02020603050405020304" pitchFamily="18" charset="0"/>
                <a:cs typeface="Times New Roman" panose="02020603050405020304" pitchFamily="18" charset="0"/>
              </a:rPr>
              <a:t>Ngược </a:t>
            </a:r>
            <a:r>
              <a:rPr lang="en-US" smtClean="0">
                <a:latin typeface="Times New Roman" panose="02020603050405020304" pitchFamily="18" charset="0"/>
                <a:cs typeface="Times New Roman" panose="02020603050405020304" pitchFamily="18" charset="0"/>
              </a:rPr>
              <a:t>lại, người có thiên hướng về con người lại thường có tính cách hài hòa, trang nhã, rất dễ gần khi tiếp xúc. Họ không quá giỏi trong việc phân tích sổ sách hay đưa ra những quyết định quan trọng nhưng bù lại rất quan tâm đến suy nghĩ người </a:t>
            </a:r>
            <a:r>
              <a:rPr lang="en-US" smtClean="0">
                <a:latin typeface="Times New Roman" panose="02020603050405020304" pitchFamily="18" charset="0"/>
                <a:cs typeface="Times New Roman" panose="02020603050405020304" pitchFamily="18" charset="0"/>
              </a:rPr>
              <a:t>khác.</a:t>
            </a:r>
          </a:p>
          <a:p>
            <a:pPr marL="0" indent="0">
              <a:buNone/>
            </a:pPr>
            <a:r>
              <a:rPr lang="en-US">
                <a:latin typeface="Times New Roman" panose="02020603050405020304" pitchFamily="18" charset="0"/>
                <a:cs typeface="Times New Roman" panose="02020603050405020304" pitchFamily="18" charset="0"/>
              </a:rPr>
              <a:t> </a:t>
            </a:r>
            <a:r>
              <a:rPr lang="en-US" smtClean="0">
                <a:latin typeface="Times New Roman" panose="02020603050405020304" pitchFamily="18" charset="0"/>
                <a:cs typeface="Times New Roman" panose="02020603050405020304" pitchFamily="18" charset="0"/>
              </a:rPr>
              <a:t>  Bạn hoàn toàn có thể đặt ra các tình huống xem liệu người này có bị chi phối quá nhiều cảm xúc khi quyết định không</a:t>
            </a:r>
            <a:endParaRPr lang="en-US" smtClean="0">
              <a:latin typeface="Times New Roman" panose="02020603050405020304" pitchFamily="18" charset="0"/>
              <a:cs typeface="Times New Roman" panose="02020603050405020304" pitchFamily="18" charset="0"/>
            </a:endParaRPr>
          </a:p>
          <a:p>
            <a:pPr marL="0" indent="0">
              <a:buNone/>
            </a:pPr>
            <a:endParaRPr lang="en-GB">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4218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1" dur="500"/>
                                        <p:tgtEl>
                                          <p:spTgt spid="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p:cTn id="26"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7"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8"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158949" y="134938"/>
            <a:ext cx="10515600" cy="727075"/>
          </a:xfrm>
        </p:spPr>
        <p:txBody>
          <a:bodyPr>
            <a:normAutofit/>
          </a:bodyPr>
          <a:lstStyle/>
          <a:p>
            <a:r>
              <a:rPr lang="en-US" sz="2800" b="1" smtClean="0">
                <a:latin typeface="Times New Roman" panose="02020603050405020304" pitchFamily="18" charset="0"/>
                <a:cs typeface="Times New Roman" panose="02020603050405020304" pitchFamily="18" charset="0"/>
              </a:rPr>
              <a:t>Bước </a:t>
            </a:r>
            <a:r>
              <a:rPr lang="en-US" sz="2800" b="1" smtClean="0">
                <a:latin typeface="Times New Roman" panose="02020603050405020304" pitchFamily="18" charset="0"/>
                <a:cs typeface="Times New Roman" panose="02020603050405020304" pitchFamily="18" charset="0"/>
              </a:rPr>
              <a:t>3: Ghép kết quả của 2 bước trên</a:t>
            </a:r>
            <a:endParaRPr lang="en-GB" sz="2800" b="1">
              <a:latin typeface="Times New Roman" panose="02020603050405020304" pitchFamily="18" charset="0"/>
              <a:cs typeface="Times New Roman" panose="02020603050405020304" pitchFamily="18" charset="0"/>
            </a:endParaRPr>
          </a:p>
        </p:txBody>
      </p:sp>
      <p:sp>
        <p:nvSpPr>
          <p:cNvPr id="5" name="Content Placeholder 2"/>
          <p:cNvSpPr txBox="1">
            <a:spLocks/>
          </p:cNvSpPr>
          <p:nvPr/>
        </p:nvSpPr>
        <p:spPr>
          <a:xfrm>
            <a:off x="625549" y="1422401"/>
            <a:ext cx="10515600" cy="44450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mtClean="0">
                <a:latin typeface="Times New Roman" panose="02020603050405020304" pitchFamily="18" charset="0"/>
                <a:cs typeface="Times New Roman" panose="02020603050405020304" pitchFamily="18" charset="0"/>
              </a:rPr>
              <a:t>  </a:t>
            </a:r>
            <a:endParaRPr lang="en-GB">
              <a:latin typeface="Times New Roman" panose="02020603050405020304" pitchFamily="18" charset="0"/>
              <a:cs typeface="Times New Roman" panose="02020603050405020304" pitchFamily="18" charset="0"/>
            </a:endParaRPr>
          </a:p>
        </p:txBody>
      </p:sp>
      <p:sp>
        <p:nvSpPr>
          <p:cNvPr id="6" name="Content Placeholder 2"/>
          <p:cNvSpPr txBox="1">
            <a:spLocks/>
          </p:cNvSpPr>
          <p:nvPr/>
        </p:nvSpPr>
        <p:spPr>
          <a:xfrm>
            <a:off x="625548" y="1028700"/>
            <a:ext cx="11312451" cy="51688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mtClean="0">
                <a:latin typeface="Times New Roman" panose="02020603050405020304" pitchFamily="18" charset="0"/>
                <a:cs typeface="Times New Roman" panose="02020603050405020304" pitchFamily="18" charset="0"/>
              </a:rPr>
              <a:t>  </a:t>
            </a:r>
            <a:r>
              <a:rPr lang="en-US" smtClean="0">
                <a:latin typeface="Times New Roman" panose="02020603050405020304" pitchFamily="18" charset="0"/>
                <a:cs typeface="Times New Roman" panose="02020603050405020304" pitchFamily="18" charset="0"/>
              </a:rPr>
              <a:t>Sau khi đã kiểm tra và có được kết quả, giờ là lúc bạn ghép chúng lại và đoán xem người đối diện thuộc tính cách gì. Sau đây là 4 nhóm kết quả bạn sẽ nhận được sau khi phân tích:</a:t>
            </a:r>
          </a:p>
          <a:p>
            <a:pPr marL="0" indent="0">
              <a:buFont typeface="Arial" panose="020B0604020202020204" pitchFamily="34" charset="0"/>
              <a:buNone/>
            </a:pPr>
            <a:r>
              <a:rPr lang="en-US" smtClean="0">
                <a:latin typeface="Times New Roman" panose="02020603050405020304" pitchFamily="18" charset="0"/>
                <a:cs typeface="Times New Roman" panose="02020603050405020304" pitchFamily="18" charset="0"/>
              </a:rPr>
              <a:t>Nhóm1: Chủ động + Hướng tới công việc: Đây là dấu hiệu chủ đạo của nhóm D – Người thủ lĩnh.</a:t>
            </a:r>
          </a:p>
          <a:p>
            <a:pPr marL="0" indent="0">
              <a:buFont typeface="Arial" panose="020B0604020202020204" pitchFamily="34" charset="0"/>
              <a:buNone/>
            </a:pPr>
            <a:r>
              <a:rPr lang="en-US" smtClean="0">
                <a:latin typeface="Times New Roman" panose="02020603050405020304" pitchFamily="18" charset="0"/>
                <a:cs typeface="Times New Roman" panose="02020603050405020304" pitchFamily="18" charset="0"/>
              </a:rPr>
              <a:t>Nhóm 2: Chủ động + Hướng tới con người: Đây là dấu hiệu chủ đạo của nhóm I – Người tạo ảnh hưởng</a:t>
            </a:r>
          </a:p>
          <a:p>
            <a:pPr marL="0" indent="0">
              <a:buFont typeface="Arial" panose="020B0604020202020204" pitchFamily="34" charset="0"/>
              <a:buNone/>
            </a:pPr>
            <a:r>
              <a:rPr lang="en-US" smtClean="0">
                <a:latin typeface="Times New Roman" panose="02020603050405020304" pitchFamily="18" charset="0"/>
                <a:cs typeface="Times New Roman" panose="02020603050405020304" pitchFamily="18" charset="0"/>
              </a:rPr>
              <a:t>Nhóm 3: Bị động + Hướng tới con người: Đây là dấu hiệu chủ đạo của nhóm S – Người kiên định.</a:t>
            </a:r>
          </a:p>
          <a:p>
            <a:pPr marL="0" indent="0">
              <a:buFont typeface="Arial" panose="020B0604020202020204" pitchFamily="34" charset="0"/>
              <a:buNone/>
            </a:pPr>
            <a:r>
              <a:rPr lang="en-US" smtClean="0">
                <a:latin typeface="Times New Roman" panose="02020603050405020304" pitchFamily="18" charset="0"/>
                <a:cs typeface="Times New Roman" panose="02020603050405020304" pitchFamily="18" charset="0"/>
              </a:rPr>
              <a:t>Nhóm 4: Bị động + Hướng tới công việc: Đây là dấu hiệu chủ đạo của nhóm C- Người kỷ luật.</a:t>
            </a:r>
            <a:endParaRPr lang="en-GB">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03368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heel(1)">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6363"/>
            <a:ext cx="10515600" cy="973138"/>
          </a:xfrm>
        </p:spPr>
        <p:txBody>
          <a:bodyPr>
            <a:normAutofit/>
          </a:bodyPr>
          <a:lstStyle/>
          <a:p>
            <a:r>
              <a:rPr lang="en-US" sz="3200" b="1" smtClean="0">
                <a:latin typeface="Times New Roman" panose="02020603050405020304" pitchFamily="18" charset="0"/>
                <a:cs typeface="Times New Roman" panose="02020603050405020304" pitchFamily="18" charset="0"/>
              </a:rPr>
              <a:t>Nhóm D – Người thủ lĩnh</a:t>
            </a:r>
            <a:endParaRPr lang="en-GB" sz="3200" b="1">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66700" y="977901"/>
            <a:ext cx="11658600" cy="2149475"/>
          </a:xfrm>
        </p:spPr>
        <p:txBody>
          <a:bodyPr/>
          <a:lstStyle/>
          <a:p>
            <a:pPr marL="0" indent="0">
              <a:buNone/>
            </a:pPr>
            <a:r>
              <a:rPr lang="en-US">
                <a:latin typeface="Times New Roman" panose="02020603050405020304" pitchFamily="18" charset="0"/>
                <a:cs typeface="Times New Roman" panose="02020603050405020304" pitchFamily="18" charset="0"/>
              </a:rPr>
              <a:t> </a:t>
            </a:r>
            <a:r>
              <a:rPr lang="en-US" smtClean="0">
                <a:latin typeface="Times New Roman" panose="02020603050405020304" pitchFamily="18" charset="0"/>
                <a:cs typeface="Times New Roman" panose="02020603050405020304" pitchFamily="18" charset="0"/>
              </a:rPr>
              <a:t> Người thuộc nhóm này sẽ có tính cách nhanh nhẹn, hoạt bát, mạnh mẽ, tự tin, chủ động, tập trung, năng động, hướng tới kết quả công việc. Người này thường hành động nhanh, đi nhanh, nói nhiều, nói nhanh, mặt dễ đỏ khi nói hăng, hành động tay luôn thẳng, nhanh, thích nói về bản thân hoặc những thứ liên quan đến bản thân</a:t>
            </a:r>
            <a:endParaRPr lang="en-GB">
              <a:latin typeface="Times New Roman" panose="02020603050405020304" pitchFamily="18" charset="0"/>
              <a:cs typeface="Times New Roman" panose="02020603050405020304" pitchFamily="18" charset="0"/>
            </a:endParaRPr>
          </a:p>
        </p:txBody>
      </p:sp>
      <p:sp>
        <p:nvSpPr>
          <p:cNvPr id="4" name="Title 1"/>
          <p:cNvSpPr txBox="1">
            <a:spLocks/>
          </p:cNvSpPr>
          <p:nvPr/>
        </p:nvSpPr>
        <p:spPr>
          <a:xfrm>
            <a:off x="838200" y="3128964"/>
            <a:ext cx="10515600" cy="9731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smtClean="0">
                <a:latin typeface="Times New Roman" panose="02020603050405020304" pitchFamily="18" charset="0"/>
                <a:cs typeface="Times New Roman" panose="02020603050405020304" pitchFamily="18" charset="0"/>
              </a:rPr>
              <a:t>Nhóm I – Người tạo ảnh hưởng</a:t>
            </a:r>
            <a:endParaRPr lang="en-GB" sz="3200" b="1">
              <a:latin typeface="Times New Roman" panose="02020603050405020304" pitchFamily="18" charset="0"/>
              <a:cs typeface="Times New Roman" panose="02020603050405020304" pitchFamily="18" charset="0"/>
            </a:endParaRPr>
          </a:p>
        </p:txBody>
      </p:sp>
      <p:sp>
        <p:nvSpPr>
          <p:cNvPr id="5" name="Content Placeholder 2"/>
          <p:cNvSpPr txBox="1">
            <a:spLocks/>
          </p:cNvSpPr>
          <p:nvPr/>
        </p:nvSpPr>
        <p:spPr>
          <a:xfrm>
            <a:off x="266700" y="4102102"/>
            <a:ext cx="11658600" cy="21494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mtClean="0">
                <a:latin typeface="Times New Roman" panose="02020603050405020304" pitchFamily="18" charset="0"/>
                <a:cs typeface="Times New Roman" panose="02020603050405020304" pitchFamily="18" charset="0"/>
              </a:rPr>
              <a:t>  Nhiệt tình, cởi mở, vui vẻ, hòa nhã, lạc quan, thích cái mới, sáng tạo, hướng tới con người. Người này có khả năng thuyết phục cao, thích nói cười, hài hước, năng động, có tố chất sáng tạo, đi nhanh nhưng không thẳng, hứng thú với điều mới lạ, thích trải nghiệm điều mới.</a:t>
            </a:r>
            <a:endParaRPr lang="en-GB">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6558129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2700" y="220663"/>
            <a:ext cx="10515600" cy="833438"/>
          </a:xfrm>
        </p:spPr>
        <p:txBody>
          <a:bodyPr>
            <a:normAutofit/>
          </a:bodyPr>
          <a:lstStyle/>
          <a:p>
            <a:r>
              <a:rPr lang="en-US" sz="3200" b="1" smtClean="0">
                <a:latin typeface="Times New Roman" panose="02020603050405020304" pitchFamily="18" charset="0"/>
                <a:cs typeface="Times New Roman" panose="02020603050405020304" pitchFamily="18" charset="0"/>
              </a:rPr>
              <a:t>Nhóm S – Người kiên định</a:t>
            </a:r>
            <a:endParaRPr lang="en-GB" sz="3200" b="1">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95300" y="4010025"/>
            <a:ext cx="11696700" cy="1819275"/>
          </a:xfrm>
        </p:spPr>
        <p:txBody>
          <a:bodyPr/>
          <a:lstStyle/>
          <a:p>
            <a:pPr marL="0" indent="0">
              <a:buNone/>
            </a:pPr>
            <a:r>
              <a:rPr lang="en-US" smtClean="0">
                <a:latin typeface="Times New Roman" panose="02020603050405020304" pitchFamily="18" charset="0"/>
                <a:cs typeface="Times New Roman" panose="02020603050405020304" pitchFamily="18" charset="0"/>
              </a:rPr>
              <a:t>     Chính xác, bình tĩnh, cầu toàn, cẩn trọng, trật tự, đúng đắn, tập trung, công bằng, rõ rang, thận trọng, tư duy Logic, hướng tới kỹ thuật. Người này ít nói, nói chậm, nhiều khi khó hiểu vì diễn đạt không tốt, không hay dài dòng, chỉn chu, thích ngăn nắp, làm việc có sắp xếp, Logic.</a:t>
            </a:r>
            <a:endParaRPr lang="en-GB">
              <a:latin typeface="Times New Roman" panose="02020603050405020304" pitchFamily="18" charset="0"/>
              <a:cs typeface="Times New Roman" panose="02020603050405020304" pitchFamily="18" charset="0"/>
            </a:endParaRPr>
          </a:p>
        </p:txBody>
      </p:sp>
      <p:sp>
        <p:nvSpPr>
          <p:cNvPr id="5" name="Title 1"/>
          <p:cNvSpPr txBox="1">
            <a:spLocks/>
          </p:cNvSpPr>
          <p:nvPr/>
        </p:nvSpPr>
        <p:spPr>
          <a:xfrm>
            <a:off x="1085850" y="3004939"/>
            <a:ext cx="10515600" cy="89138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smtClean="0">
                <a:latin typeface="Times New Roman" panose="02020603050405020304" pitchFamily="18" charset="0"/>
                <a:cs typeface="Times New Roman" panose="02020603050405020304" pitchFamily="18" charset="0"/>
              </a:rPr>
              <a:t>Nhóm C – Người kỷ luật</a:t>
            </a:r>
            <a:endParaRPr lang="en-GB" sz="3200" b="1">
              <a:latin typeface="Times New Roman" panose="02020603050405020304" pitchFamily="18" charset="0"/>
              <a:cs typeface="Times New Roman" panose="02020603050405020304" pitchFamily="18" charset="0"/>
            </a:endParaRPr>
          </a:p>
        </p:txBody>
      </p:sp>
      <p:sp>
        <p:nvSpPr>
          <p:cNvPr id="6" name="Content Placeholder 2"/>
          <p:cNvSpPr txBox="1">
            <a:spLocks/>
          </p:cNvSpPr>
          <p:nvPr/>
        </p:nvSpPr>
        <p:spPr>
          <a:xfrm>
            <a:off x="495300" y="1071960"/>
            <a:ext cx="11696700" cy="18192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mtClean="0">
                <a:latin typeface="Times New Roman" panose="02020603050405020304" pitchFamily="18" charset="0"/>
                <a:cs typeface="Times New Roman" panose="02020603050405020304" pitchFamily="18" charset="0"/>
              </a:rPr>
              <a:t>     Điềm đạm, từ tốn, ổn định, chín chắn, kiên định, lắng nghe có kế hoạch, đáng tin cậy, tận tâm, trách nhiệm, quan tâm tới con người. Người này thường ít nói, nói nhỏ, hơi ngại rủi ro, sợ đám đông, thích lắng nghe, thích tâm sự, hay quan tâm người khác.</a:t>
            </a:r>
            <a:endParaRPr lang="en-GB">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81025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circle(in)">
                                      <p:cBhvr>
                                        <p:cTn id="22"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2089" y="169909"/>
            <a:ext cx="7693111" cy="6599191"/>
          </a:xfrm>
          <a:prstGeom prst="rect">
            <a:avLst/>
          </a:prstGeom>
        </p:spPr>
      </p:pic>
    </p:spTree>
    <p:extLst>
      <p:ext uri="{BB962C8B-B14F-4D97-AF65-F5344CB8AC3E}">
        <p14:creationId xmlns:p14="http://schemas.microsoft.com/office/powerpoint/2010/main" val="32695063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7850" y="0"/>
            <a:ext cx="8420100" cy="6553200"/>
          </a:xfrm>
          <a:prstGeom prst="rect">
            <a:avLst/>
          </a:prstGeom>
        </p:spPr>
      </p:pic>
    </p:spTree>
    <p:extLst>
      <p:ext uri="{BB962C8B-B14F-4D97-AF65-F5344CB8AC3E}">
        <p14:creationId xmlns:p14="http://schemas.microsoft.com/office/powerpoint/2010/main" val="41256171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4787" y="373062"/>
            <a:ext cx="9684057" cy="6065838"/>
          </a:xfrm>
          <a:prstGeom prst="rect">
            <a:avLst/>
          </a:prstGeom>
        </p:spPr>
      </p:pic>
    </p:spTree>
    <p:extLst>
      <p:ext uri="{BB962C8B-B14F-4D97-AF65-F5344CB8AC3E}">
        <p14:creationId xmlns:p14="http://schemas.microsoft.com/office/powerpoint/2010/main" val="16226651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1983" y="128587"/>
            <a:ext cx="11980017" cy="6729413"/>
          </a:xfrm>
          <a:prstGeom prst="rect">
            <a:avLst/>
          </a:prstGeom>
        </p:spPr>
      </p:pic>
    </p:spTree>
    <p:extLst>
      <p:ext uri="{BB962C8B-B14F-4D97-AF65-F5344CB8AC3E}">
        <p14:creationId xmlns:p14="http://schemas.microsoft.com/office/powerpoint/2010/main" val="24780635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5349" y="0"/>
            <a:ext cx="10265159" cy="6858000"/>
          </a:xfrm>
          <a:prstGeom prst="rect">
            <a:avLst/>
          </a:prstGeom>
        </p:spPr>
      </p:pic>
    </p:spTree>
    <p:extLst>
      <p:ext uri="{BB962C8B-B14F-4D97-AF65-F5344CB8AC3E}">
        <p14:creationId xmlns:p14="http://schemas.microsoft.com/office/powerpoint/2010/main" val="12319663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 y="215900"/>
            <a:ext cx="11972544" cy="6235700"/>
          </a:xfrm>
          <a:prstGeom prst="rect">
            <a:avLst/>
          </a:prstGeom>
        </p:spPr>
      </p:pic>
    </p:spTree>
    <p:extLst>
      <p:ext uri="{BB962C8B-B14F-4D97-AF65-F5344CB8AC3E}">
        <p14:creationId xmlns:p14="http://schemas.microsoft.com/office/powerpoint/2010/main" val="15048208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900" y="0"/>
            <a:ext cx="10287000" cy="6858000"/>
          </a:xfrm>
          <a:prstGeom prst="rect">
            <a:avLst/>
          </a:prstGeom>
        </p:spPr>
      </p:pic>
    </p:spTree>
    <p:extLst>
      <p:ext uri="{BB962C8B-B14F-4D97-AF65-F5344CB8AC3E}">
        <p14:creationId xmlns:p14="http://schemas.microsoft.com/office/powerpoint/2010/main" val="19820229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6229" y="0"/>
            <a:ext cx="11286671" cy="6858000"/>
          </a:xfrm>
          <a:prstGeom prst="rect">
            <a:avLst/>
          </a:prstGeom>
        </p:spPr>
      </p:pic>
    </p:spTree>
    <p:extLst>
      <p:ext uri="{BB962C8B-B14F-4D97-AF65-F5344CB8AC3E}">
        <p14:creationId xmlns:p14="http://schemas.microsoft.com/office/powerpoint/2010/main" val="375776316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TotalTime>
  <Words>736</Words>
  <Application>Microsoft Office PowerPoint</Application>
  <PresentationFormat>Widescreen</PresentationFormat>
  <Paragraphs>22</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Bước 2: Xác định tiêu chí thứ hai – Hướng về công việc / Hướng về con người</vt:lpstr>
      <vt:lpstr>Bước 3: Ghép kết quả của 2 bước trên</vt:lpstr>
      <vt:lpstr>Nhóm D – Người thủ lĩnh</vt:lpstr>
      <vt:lpstr>Nhóm S – Người kiên định</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IE Do Thi Tinh</dc:creator>
  <cp:lastModifiedBy>IE Do Thi Tinh</cp:lastModifiedBy>
  <cp:revision>12</cp:revision>
  <dcterms:created xsi:type="dcterms:W3CDTF">2022-08-04T05:33:26Z</dcterms:created>
  <dcterms:modified xsi:type="dcterms:W3CDTF">2022-08-04T07:30:05Z</dcterms:modified>
</cp:coreProperties>
</file>