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307" r:id="rId3"/>
    <p:sldId id="359" r:id="rId4"/>
    <p:sldId id="353" r:id="rId5"/>
    <p:sldId id="333" r:id="rId6"/>
    <p:sldId id="361" r:id="rId7"/>
    <p:sldId id="390" r:id="rId8"/>
    <p:sldId id="412" r:id="rId9"/>
    <p:sldId id="419" r:id="rId10"/>
    <p:sldId id="41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lued Customer" initials="V" lastIdx="1" clrIdx="0"/>
  <p:cmAuthor id="0" name="Sandra" initials="S" lastIdx="95" clrIdx="0"/>
  <p:cmAuthor id="2" name="vnedng" initials="v" lastIdx="1" clrIdx="2"/>
  <p:cmAuthor id="3" name="admin" initials="a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85" autoAdjust="0"/>
    <p:restoredTop sz="94660"/>
  </p:normalViewPr>
  <p:slideViewPr>
    <p:cSldViewPr>
      <p:cViewPr varScale="1">
        <p:scale>
          <a:sx n="81" d="100"/>
          <a:sy n="81" d="100"/>
        </p:scale>
        <p:origin x="778" y="72"/>
      </p:cViewPr>
      <p:guideLst>
        <p:guide orient="horz" pos="2122"/>
        <p:guide pos="38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commentAuthors" Target="commentAuthors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23FA8E-0433-4450-8196-6B7D31419451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30AA90-1670-45B7-9102-CE0C93DF3F5C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544A-2D2B-4BF8-A935-F79E30A08AB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24257AF-0E87-4562-84F4-566A7C2C016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544A-2D2B-4BF8-A935-F79E30A08AB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24257AF-0E87-4562-84F4-566A7C2C016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544A-2D2B-4BF8-A935-F79E30A08AB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24257AF-0E87-4562-84F4-566A7C2C0167}" type="slidenum">
              <a:rPr lang="en-US" smtClean="0"/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544A-2D2B-4BF8-A935-F79E30A08AB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24257AF-0E87-4562-84F4-566A7C2C016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544A-2D2B-4BF8-A935-F79E30A08AB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24257AF-0E87-4562-84F4-566A7C2C0167}" type="slidenum">
              <a:rPr lang="en-US" smtClean="0"/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544A-2D2B-4BF8-A935-F79E30A08AB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24257AF-0E87-4562-84F4-566A7C2C016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544A-2D2B-4BF8-A935-F79E30A08AB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257AF-0E87-4562-84F4-566A7C2C016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544A-2D2B-4BF8-A935-F79E30A08AB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257AF-0E87-4562-84F4-566A7C2C016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544A-2D2B-4BF8-A935-F79E30A08AB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257AF-0E87-4562-84F4-566A7C2C016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544A-2D2B-4BF8-A935-F79E30A08AB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24257AF-0E87-4562-84F4-566A7C2C016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544A-2D2B-4BF8-A935-F79E30A08AB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24257AF-0E87-4562-84F4-566A7C2C016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544A-2D2B-4BF8-A935-F79E30A08AB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24257AF-0E87-4562-84F4-566A7C2C016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544A-2D2B-4BF8-A935-F79E30A08AB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257AF-0E87-4562-84F4-566A7C2C016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544A-2D2B-4BF8-A935-F79E30A08AB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257AF-0E87-4562-84F4-566A7C2C016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544A-2D2B-4BF8-A935-F79E30A08AB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257AF-0E87-4562-84F4-566A7C2C016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544A-2D2B-4BF8-A935-F79E30A08AB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24257AF-0E87-4562-84F4-566A7C2C016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5544A-2D2B-4BF8-A935-F79E30A08AB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24257AF-0E87-4562-84F4-566A7C2C0167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microsoft.com/office/2007/relationships/hdphoto" Target="../media/image5.wdp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microsoft.com/office/2007/relationships/hdphoto" Target="../media/image5.wdp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microsoft.com/office/2007/relationships/hdphoto" Target="../media/image7.wdp"/><Relationship Id="rId2" Type="http://schemas.openxmlformats.org/officeDocument/2006/relationships/image" Target="../media/image6.png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microsoft.com/office/2007/relationships/hdphoto" Target="../media/image7.wdp"/><Relationship Id="rId2" Type="http://schemas.openxmlformats.org/officeDocument/2006/relationships/image" Target="../media/image6.png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microsoft.com/office/2007/relationships/hdphoto" Target="../media/image7.wdp"/><Relationship Id="rId2" Type="http://schemas.openxmlformats.org/officeDocument/2006/relationships/image" Target="../media/image6.png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9.png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1447800" y="3632835"/>
            <a:ext cx="10666730" cy="1132840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BÁN HÀNG</a:t>
            </a:r>
            <a:endParaRPr lang="en-US" sz="7200" b="1" dirty="0">
              <a:solidFill>
                <a:srgbClr val="FF0000"/>
              </a:solidFill>
              <a:latin typeface="Algerian" panose="04020705040A02060702" pitchFamily="82" charset="0"/>
              <a:cs typeface="Arial" panose="020B0604020202020204" pitchFamily="34" charset="0"/>
            </a:endParaRPr>
          </a:p>
        </p:txBody>
      </p:sp>
      <p:pic>
        <p:nvPicPr>
          <p:cNvPr id="6" name="Picture 4"/>
          <p:cNvPicPr/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76200"/>
            <a:ext cx="1676400" cy="2057400"/>
          </a:xfrm>
          <a:prstGeom prst="rect">
            <a:avLst/>
          </a:prstGeom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228600"/>
            <a:ext cx="5334000" cy="29966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14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-228573"/>
            <a:ext cx="1251078" cy="171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375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805" y="4527199"/>
            <a:ext cx="3292719" cy="2330801"/>
          </a:xfrm>
          <a:prstGeom prst="rect">
            <a:avLst/>
          </a:prstGeom>
        </p:spPr>
      </p:pic>
      <p:sp>
        <p:nvSpPr>
          <p:cNvPr id="10" name="Title 2"/>
          <p:cNvSpPr>
            <a:spLocks noGrp="1"/>
          </p:cNvSpPr>
          <p:nvPr>
            <p:ph type="title"/>
          </p:nvPr>
        </p:nvSpPr>
        <p:spPr>
          <a:xfrm>
            <a:off x="2971800" y="250825"/>
            <a:ext cx="7467600" cy="1163955"/>
          </a:xfrm>
        </p:spPr>
        <p:txBody>
          <a:bodyPr>
            <a:normAutofit/>
          </a:bodyPr>
          <a:lstStyle/>
          <a:p>
            <a:pPr algn="ctr"/>
            <a:r>
              <a:rPr lang="vi-VN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r>
              <a:rPr lang="vi-VN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TƯ DUY BÁN HÀNG</a:t>
            </a:r>
            <a:endParaRPr lang="en-US" sz="27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7"/>
          <p:cNvSpPr txBox="1"/>
          <p:nvPr/>
        </p:nvSpPr>
        <p:spPr>
          <a:xfrm>
            <a:off x="1600200" y="990600"/>
            <a:ext cx="10678795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i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u="sng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BÁN HÀNG  </a:t>
            </a:r>
            <a:r>
              <a:rPr lang="en-US" sz="2400" i="1" u="sng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là </a:t>
            </a:r>
            <a:r>
              <a:rPr lang="en-US" sz="2000" i="1" u="sng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i="1" dirty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i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Cung cấp 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pháp</a:t>
            </a:r>
            <a:r>
              <a:rPr lang="en-US" sz="2400" i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để giúp khách hàng giải quyết vấn đề của họ</a:t>
            </a:r>
            <a:endParaRPr lang="en-US" sz="2400" i="1" dirty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i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 đỡ</a:t>
            </a:r>
            <a:r>
              <a:rPr lang="en-US" sz="2400" i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khách hàng mua hàng để họ đạt được điều mong muốn </a:t>
            </a:r>
            <a:endParaRPr lang="en-US" sz="2400" i="1" dirty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	Phục vụ</a:t>
            </a:r>
            <a:r>
              <a:rPr lang="en-US" sz="2400" i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khách hàng một cách chân thành vì họ là ân nhân của mình</a:t>
            </a:r>
            <a:endParaRPr lang="en-US" sz="2400" i="1" dirty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sz="2400" i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	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Đào tạo</a:t>
            </a:r>
            <a:r>
              <a:rPr lang="en-US" sz="2400" i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khách hàng. Đào tạo trước, bán hàng sau</a:t>
            </a:r>
            <a:endParaRPr lang="en-US" sz="2400" i="1" dirty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7"/>
          <p:cNvSpPr txBox="1"/>
          <p:nvPr/>
        </p:nvSpPr>
        <p:spPr>
          <a:xfrm>
            <a:off x="1524000" y="2971800"/>
            <a:ext cx="10414635" cy="11372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000" i="1" smtClean="0">
                <a:ln>
                  <a:noFill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2. GIÁ TRỊ &gt;&gt;&gt; GIÁ CẢ. </a:t>
            </a:r>
            <a:r>
              <a:rPr lang="en-US" sz="2000" i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BÁN HÀNG  là  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CHO</a:t>
            </a:r>
            <a:r>
              <a:rPr lang="en-US" sz="2000" i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</a:t>
            </a:r>
            <a:r>
              <a:rPr lang="en-US" sz="2400" i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chứ không phải</a:t>
            </a:r>
            <a:r>
              <a:rPr lang="en-US" sz="2000" i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NHẬN</a:t>
            </a:r>
            <a:r>
              <a:rPr lang="en-US" sz="2000" i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</a:t>
            </a:r>
            <a:r>
              <a:rPr lang="en-US" sz="2400" i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Phải gieo trước rồi mới gặt được</a:t>
            </a:r>
            <a:endParaRPr lang="en-US" sz="2400" i="1" dirty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000" i="1" smtClean="0">
                <a:ln>
                  <a:noFill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</a:t>
            </a:r>
            <a:endParaRPr lang="en-US" altLang="zh-CN" sz="2000" i="1" dirty="0" smtClean="0">
              <a:ln>
                <a:noFill/>
              </a:ln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7" name="TextBox 17"/>
          <p:cNvSpPr txBox="1"/>
          <p:nvPr/>
        </p:nvSpPr>
        <p:spPr>
          <a:xfrm>
            <a:off x="1403350" y="3810000"/>
            <a:ext cx="983297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000" i="1" smtClean="0">
                <a:ln>
                  <a:noFill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=&gt;</a:t>
            </a:r>
            <a:r>
              <a:rPr lang="en-US" altLang="zh-CN" sz="2000" i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Cho đi</a:t>
            </a:r>
            <a:r>
              <a:rPr lang="en-US" altLang="zh-CN" sz="2000" i="1" smtClean="0">
                <a:ln>
                  <a:noFill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: Sự quan tâm nhiều nhất, năng lượng cao nhất, Thái độ tốt nhất và đẳng cấp phục vụ cao nhất chứ </a:t>
            </a:r>
            <a:r>
              <a:rPr lang="en-US" altLang="zh-CN" sz="2000" i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không phải mức giá thấp nhất </a:t>
            </a:r>
            <a:r>
              <a:rPr lang="en-US" altLang="zh-CN" sz="2000" i="1" smtClean="0">
                <a:ln>
                  <a:noFill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hay quà tặng miễn phí</a:t>
            </a:r>
            <a:endParaRPr lang="en-US" altLang="zh-CN" sz="2000" i="1" dirty="0" smtClean="0">
              <a:ln>
                <a:noFill/>
              </a:ln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000" i="1" smtClean="0">
                <a:ln>
                  <a:noFill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2000" i="1" smtClean="0">
                <a:ln>
                  <a:noFill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</a:t>
            </a:r>
            <a:endParaRPr lang="en-US" altLang="zh-CN" sz="2000" i="1" dirty="0" smtClean="0">
              <a:ln>
                <a:noFill/>
              </a:ln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TextBox 17"/>
          <p:cNvSpPr txBox="1"/>
          <p:nvPr/>
        </p:nvSpPr>
        <p:spPr>
          <a:xfrm>
            <a:off x="1513205" y="4191000"/>
            <a:ext cx="106787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i="1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i="1" dirty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7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0" y="-71093"/>
            <a:ext cx="1251078" cy="171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375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805" y="4527199"/>
            <a:ext cx="3292719" cy="2330801"/>
          </a:xfrm>
          <a:prstGeom prst="rect">
            <a:avLst/>
          </a:prstGeom>
        </p:spPr>
      </p:pic>
      <p:sp>
        <p:nvSpPr>
          <p:cNvPr id="10" name="Title 2"/>
          <p:cNvSpPr>
            <a:spLocks noGrp="1"/>
          </p:cNvSpPr>
          <p:nvPr>
            <p:ph type="title"/>
          </p:nvPr>
        </p:nvSpPr>
        <p:spPr>
          <a:xfrm>
            <a:off x="2971800" y="250825"/>
            <a:ext cx="7467600" cy="758190"/>
          </a:xfrm>
        </p:spPr>
        <p:txBody>
          <a:bodyPr>
            <a:normAutofit/>
          </a:bodyPr>
          <a:lstStyle/>
          <a:p>
            <a:pPr algn="ctr"/>
            <a:r>
              <a:rPr lang="vi-VN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vi-VN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TƯ DUY BÁN HÀNG</a:t>
            </a:r>
            <a:endParaRPr lang="en-US" sz="27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7"/>
          <p:cNvSpPr txBox="1"/>
          <p:nvPr/>
        </p:nvSpPr>
        <p:spPr>
          <a:xfrm>
            <a:off x="1219200" y="1828800"/>
            <a:ext cx="765556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i="1" smtClean="0">
                <a:ln>
                  <a:noFill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3. Không có VẤN ĐỀ của khách hàng. Bạn mới chính là vấn đề. </a:t>
            </a:r>
            <a:endParaRPr lang="en-US" altLang="zh-CN" sz="2000" i="1" dirty="0" smtClean="0">
              <a:ln>
                <a:noFill/>
              </a:ln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TextBox 17"/>
          <p:cNvSpPr txBox="1"/>
          <p:nvPr/>
        </p:nvSpPr>
        <p:spPr>
          <a:xfrm>
            <a:off x="1524000" y="2362200"/>
            <a:ext cx="926782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000" i="1" smtClean="0">
                <a:ln>
                  <a:noFill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Không có khách hàng từ chối, chỉ có bạn từ chối khách hàng</a:t>
            </a:r>
            <a:endParaRPr lang="en-US" altLang="zh-CN" sz="2000" i="1" dirty="0" smtClean="0">
              <a:ln>
                <a:noFill/>
              </a:ln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TextBox 17"/>
          <p:cNvSpPr txBox="1"/>
          <p:nvPr/>
        </p:nvSpPr>
        <p:spPr>
          <a:xfrm>
            <a:off x="1219200" y="2884805"/>
            <a:ext cx="823976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000" i="1" smtClean="0">
                <a:ln>
                  <a:noFill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4. Luật BÌNH QUÂN : DS = Số cuộc gặp x Hệ số bq x HIỆU SUẤT</a:t>
            </a:r>
            <a:endParaRPr lang="en-US" altLang="zh-CN" sz="2000" i="1" dirty="0" smtClean="0">
              <a:ln>
                <a:noFill/>
              </a:ln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7" name="TextBox 17"/>
          <p:cNvSpPr txBox="1"/>
          <p:nvPr/>
        </p:nvSpPr>
        <p:spPr>
          <a:xfrm>
            <a:off x="1371600" y="3429000"/>
            <a:ext cx="1023048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000" i="1" smtClean="0">
                <a:ln>
                  <a:noFill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  =&gt; Muốn tăng doanh số, đơn giản là tăng Số cuộc gặp để tìm ra người có nhu cầu</a:t>
            </a:r>
            <a:endParaRPr lang="en-US" altLang="zh-CN" sz="2000" i="1" dirty="0" smtClean="0">
              <a:ln>
                <a:noFill/>
              </a:ln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9" name="TextBox 17"/>
          <p:cNvSpPr txBox="1"/>
          <p:nvPr/>
        </p:nvSpPr>
        <p:spPr>
          <a:xfrm>
            <a:off x="1143000" y="4038600"/>
            <a:ext cx="976566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000" i="1" smtClean="0">
                <a:ln>
                  <a:noFill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5. Luật PARETO : 80 % doanh số có được từ 20% khách hàng tiềm năng (KHTN)</a:t>
            </a:r>
            <a:endParaRPr lang="en-US" altLang="zh-CN" sz="2000" i="1" dirty="0" smtClean="0">
              <a:ln>
                <a:noFill/>
              </a:ln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4" name="TextBox 17"/>
          <p:cNvSpPr txBox="1"/>
          <p:nvPr/>
        </p:nvSpPr>
        <p:spPr>
          <a:xfrm>
            <a:off x="1219200" y="4648200"/>
            <a:ext cx="825754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000" i="1" smtClean="0">
                <a:ln>
                  <a:noFill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6. Để </a:t>
            </a:r>
            <a:r>
              <a:rPr lang="en-US" altLang="zh-CN" sz="2000" i="1" smtClean="0">
                <a:ln>
                  <a:noFill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giảm áp lực bán hàng, duy trì doanh số ổn định : Chuyển dịch :</a:t>
            </a:r>
            <a:endParaRPr lang="en-US" altLang="zh-CN" sz="2000" i="1" smtClean="0">
              <a:ln>
                <a:noFill/>
              </a:ln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000" i="1" smtClean="0">
                <a:ln>
                  <a:noFill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	 KHÁCH HÀNG TIỀM NĂNG =&gt;</a:t>
            </a:r>
            <a:r>
              <a:rPr lang="en-US" altLang="zh-CN" sz="2000" i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GIA ĐÌNH ALPHA </a:t>
            </a:r>
            <a:r>
              <a:rPr lang="en-US" altLang="zh-CN" sz="2000" i="1" smtClean="0">
                <a:ln>
                  <a:noFill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</a:t>
            </a:r>
            <a:endParaRPr lang="en-US" altLang="zh-CN" sz="2000" i="1" dirty="0" smtClean="0">
              <a:ln>
                <a:noFill/>
              </a:ln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  <p:bldP spid="9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33600" y="304800"/>
            <a:ext cx="7569835" cy="652145"/>
          </a:xfrm>
        </p:spPr>
        <p:txBody>
          <a:bodyPr>
            <a:normAutofit fontScale="90000"/>
          </a:bodyPr>
          <a:lstStyle/>
          <a:p>
            <a:r>
              <a:rPr lang="vi-VN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vi-VN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KIẾN THỨC KỸ NĂNG CƠ BẢN</a:t>
            </a:r>
            <a:endParaRPr lang="en-US" altLang="vi-VN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3271" y="76201"/>
            <a:ext cx="1251078" cy="171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133600" y="1219200"/>
            <a:ext cx="55994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1. Nguồn gốc xuất xứ sản phẩm</a:t>
            </a:r>
            <a:endParaRPr lang="en-US" altLang="zh-CN" sz="2400" i="1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402" b="94860" l="1271" r="9745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8800" y="-76192"/>
            <a:ext cx="2971801" cy="2400178"/>
          </a:xfrm>
          <a:prstGeom prst="rect">
            <a:avLst/>
          </a:prstGeom>
        </p:spPr>
      </p:pic>
      <p:sp>
        <p:nvSpPr>
          <p:cNvPr id="2" name="TextBox 6"/>
          <p:cNvSpPr txBox="1"/>
          <p:nvPr/>
        </p:nvSpPr>
        <p:spPr>
          <a:xfrm>
            <a:off x="2133600" y="1752600"/>
            <a:ext cx="55289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2. 5 thành phần sản phẩm</a:t>
            </a:r>
            <a:endParaRPr lang="en-US" altLang="zh-CN" sz="2400" i="1" dirty="0" err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TextBox 6"/>
          <p:cNvSpPr txBox="1"/>
          <p:nvPr/>
        </p:nvSpPr>
        <p:spPr>
          <a:xfrm>
            <a:off x="2133600" y="2286000"/>
            <a:ext cx="55994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3. Thông tin lon sản phẩm</a:t>
            </a:r>
            <a:endParaRPr lang="en-US" altLang="zh-CN" sz="2400" i="1" dirty="0" err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133600" y="2743200"/>
            <a:ext cx="55994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4. Hướng dẫn sử dụng và minh họa</a:t>
            </a:r>
            <a:endParaRPr lang="en-US" altLang="zh-CN" sz="2400" i="1" dirty="0" err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TextBox 6"/>
          <p:cNvSpPr txBox="1"/>
          <p:nvPr/>
        </p:nvSpPr>
        <p:spPr>
          <a:xfrm>
            <a:off x="2057400" y="3273425"/>
            <a:ext cx="39744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5. Ưu thế sản phẩm</a:t>
            </a:r>
            <a:endParaRPr lang="en-US" altLang="zh-CN" sz="2400" i="1" dirty="0" err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TextBox 6"/>
          <p:cNvSpPr txBox="1"/>
          <p:nvPr/>
        </p:nvSpPr>
        <p:spPr>
          <a:xfrm>
            <a:off x="2033270" y="3733800"/>
            <a:ext cx="1015873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6. Hiểu biết cơ bản về  dinh dưỡng và tầm quan trọng với sức khỏe của </a:t>
            </a:r>
            <a:endParaRPr lang="en-US" altLang="zh-CN" sz="2400" i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   NƯỚC, KHÁNG THỂ, CAN XI, LỢI KHUẨN, VI CHẤT DINH DƯỠNG </a:t>
            </a:r>
            <a:endParaRPr lang="en-US" altLang="zh-CN" sz="2400" i="1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5" name="TextBox 6"/>
          <p:cNvSpPr txBox="1"/>
          <p:nvPr/>
        </p:nvSpPr>
        <p:spPr>
          <a:xfrm>
            <a:off x="2057400" y="4572000"/>
            <a:ext cx="1000823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7. Biết đọc Google để hiểu về các nguyên nhân gây bệnh và thành phần nào của Al3 giúp ngăn chặn nguyên nhân gây bệnh</a:t>
            </a:r>
            <a:endParaRPr lang="en-US" altLang="zh-CN" sz="2400" i="1" dirty="0" err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6" name="TextBox 6"/>
          <p:cNvSpPr txBox="1"/>
          <p:nvPr/>
        </p:nvSpPr>
        <p:spPr>
          <a:xfrm>
            <a:off x="2057400" y="5401945"/>
            <a:ext cx="59563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8. ĐẮC NHÂN TÂM </a:t>
            </a:r>
            <a:endParaRPr lang="en-US" sz="2400" i="1" dirty="0" err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7" name="TextBox 6"/>
          <p:cNvSpPr txBox="1"/>
          <p:nvPr/>
        </p:nvSpPr>
        <p:spPr>
          <a:xfrm>
            <a:off x="2033270" y="5943600"/>
            <a:ext cx="70358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9. Bốn nhóm tính cách : </a:t>
            </a:r>
            <a:r>
              <a:rPr lang="en-US" altLang="zh-CN" sz="2400" b="1" i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D, I, S, C</a:t>
            </a:r>
            <a:endParaRPr lang="en-US" sz="2400" i="1" dirty="0" err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5" grpId="0"/>
      <p:bldP spid="6" grpId="0"/>
      <p:bldP spid="8" grpId="0"/>
      <p:bldP spid="10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80895" y="567055"/>
            <a:ext cx="8167370" cy="652145"/>
          </a:xfrm>
        </p:spPr>
        <p:txBody>
          <a:bodyPr>
            <a:normAutofit fontScale="90000"/>
          </a:bodyPr>
          <a:lstStyle/>
          <a:p>
            <a:r>
              <a:rPr lang="vi-VN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vi-VN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</a:t>
            </a:r>
            <a:r>
              <a:rPr lang="vi-VN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 PHƯƠNG PHÁP BÁN HÀNG</a:t>
            </a:r>
            <a:endParaRPr lang="en-US" altLang="vi-VN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3271" y="76201"/>
            <a:ext cx="1251078" cy="171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362200" y="1219200"/>
            <a:ext cx="55994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buClrTx/>
              <a:buSzTx/>
              <a:buFontTx/>
            </a:pPr>
            <a:r>
              <a:rPr lang="en-US" sz="2400" b="1">
                <a:sym typeface="+mn-ea"/>
              </a:rPr>
              <a:t>1</a:t>
            </a:r>
            <a:r>
              <a:rPr lang="en-US" sz="2400" b="1">
                <a:sym typeface="+mn-ea"/>
              </a:rPr>
              <a:t>. BÁN HÀNG </a:t>
            </a:r>
            <a:r>
              <a:rPr lang="en-US" sz="2400" b="1">
                <a:sym typeface="+mn-ea"/>
              </a:rPr>
              <a:t>TỰ NHIÊN</a:t>
            </a:r>
            <a:endParaRPr lang="en-US" sz="2400" b="1">
              <a:sym typeface="+mn-ea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402" b="94860" l="1271" r="9745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8800" y="-76192"/>
            <a:ext cx="2971801" cy="2400178"/>
          </a:xfrm>
          <a:prstGeom prst="rect">
            <a:avLst/>
          </a:prstGeom>
        </p:spPr>
      </p:pic>
      <p:sp>
        <p:nvSpPr>
          <p:cNvPr id="2" name="TextBox 6"/>
          <p:cNvSpPr txBox="1"/>
          <p:nvPr/>
        </p:nvSpPr>
        <p:spPr>
          <a:xfrm>
            <a:off x="1066800" y="1679575"/>
            <a:ext cx="1079690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a. Bán chính mình </a:t>
            </a:r>
            <a:endParaRPr lang="en-US" altLang="zh-CN" sz="2400" i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  <a:p>
            <a:pPr marL="8001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Dùng sản phẩm liều cao =&gt; Kết quả ấn tượng =&gt;Hỏi =&gt; Kể chuyện tạo sự tò mò =&gt; Tìm nhu cầu =&gt; </a:t>
            </a:r>
            <a:r>
              <a:rPr lang="en-US" altLang="zh-CN" sz="2400" i="1" u="sng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trình bày giải pháp</a:t>
            </a: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hoặc kể chuyện nhân chứng =&gt; Chốt  (Hoặc </a:t>
            </a: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Quảng bá cuộc gặp -  sự kiện)</a:t>
            </a:r>
            <a:endParaRPr lang="en-US" altLang="zh-CN" sz="2400" i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</p:txBody>
      </p:sp>
      <p:sp>
        <p:nvSpPr>
          <p:cNvPr id="11" name="TextBox 6"/>
          <p:cNvSpPr txBox="1"/>
          <p:nvPr/>
        </p:nvSpPr>
        <p:spPr>
          <a:xfrm>
            <a:off x="990600" y="5257800"/>
            <a:ext cx="1079690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c. Tạo bối cảnh.</a:t>
            </a:r>
            <a:endParaRPr lang="en-US" altLang="zh-CN" sz="2400" i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  <a:p>
            <a:pPr marL="0" marR="0" lvl="1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Làm đối tác tò mò =&gt; Hỏi =&gt; Kể chuyện tạo sự tò mò =&gt; Tìm nhu cầu =&gt; </a:t>
            </a:r>
            <a:r>
              <a:rPr lang="en-US" altLang="zh-CN" sz="2400" i="1" u="sng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Trình bày giải pháp </a:t>
            </a: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hoặc k</a:t>
            </a: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ể chuyện nhân chứng =&gt; Chốt </a:t>
            </a:r>
            <a:endParaRPr lang="en-US" altLang="zh-CN" sz="2400" i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  <a:p>
            <a:pPr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 </a:t>
            </a: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(Hoặc Quảng bá cuộc gặp -  sự kiện)</a:t>
            </a:r>
            <a:endParaRPr lang="en-US" altLang="zh-CN" sz="2400" i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</p:txBody>
      </p:sp>
      <p:sp>
        <p:nvSpPr>
          <p:cNvPr id="12" name="TextBox 6"/>
          <p:cNvSpPr txBox="1"/>
          <p:nvPr/>
        </p:nvSpPr>
        <p:spPr>
          <a:xfrm>
            <a:off x="1167765" y="3276600"/>
            <a:ext cx="11024235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b. Tận dụng bối cảnh</a:t>
            </a:r>
            <a:endParaRPr lang="en-US" altLang="zh-CN" sz="2400" i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  <a:p>
            <a:pPr marL="8001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Thấy đối tác đang dùng sản phẩm =&gt; Thăm hỏi tại sao ?( Mục đích) dùng, chi phí thế nào? Kết quả ra sao ? =&gt; Dùng ưu thế sản phẩm để chốt : Nếu .... Thì ...? =&gt; Xử lý từ chối =&gt; Chốt</a:t>
            </a:r>
            <a:endParaRPr lang="en-US" altLang="zh-CN" sz="2400" i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  <a:p>
            <a:pPr marL="8001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Gặp người có vấn đề =&gt; Thăm hỏi tại sao ...</a:t>
            </a: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? </a:t>
            </a: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( Như ở trên)  =&gt; Chốt</a:t>
            </a:r>
            <a:endParaRPr lang="en-US" altLang="zh-CN" sz="2400" i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471" y="1"/>
            <a:ext cx="1251078" cy="171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433195" y="1389380"/>
            <a:ext cx="997648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400" b="1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2.1.  </a:t>
            </a:r>
            <a:r>
              <a:rPr lang="en-US" altLang="zh-CN" sz="2400" b="1" i="1" u="sng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TRƯỚC </a:t>
            </a:r>
            <a:r>
              <a:rPr lang="en-US" altLang="zh-CN" sz="2400" b="1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cuộc gặp</a:t>
            </a:r>
            <a:endParaRPr lang="en-US" altLang="zh-CN" sz="2400" b="1" i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  <a:p>
            <a:pPr marL="8001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Tài liệu : Cuốn OPP, hồ sơ pháp lý, tơ rơi, nhân chứng ... </a:t>
            </a:r>
            <a:endParaRPr lang="en-US" altLang="zh-CN" sz="2400" i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  <a:p>
            <a:pPr marL="8001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Tinh thần: Người có năng lượng cao là người chiến thắng</a:t>
            </a:r>
            <a:endParaRPr lang="en-US" altLang="zh-CN" sz="2400" i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  <a:p>
            <a:pPr marL="8001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Xác thực trước : Người nghe có tiền và có nhu cầu </a:t>
            </a:r>
            <a:endParaRPr lang="en-US" altLang="zh-CN" sz="2400" i="1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402" b="94860" l="1271" r="9745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8800" y="76200"/>
            <a:ext cx="2743200" cy="1493520"/>
          </a:xfrm>
          <a:prstGeom prst="rect">
            <a:avLst/>
          </a:prstGeom>
        </p:spPr>
      </p:pic>
      <p:sp>
        <p:nvSpPr>
          <p:cNvPr id="2" name="TextBox 6"/>
          <p:cNvSpPr txBox="1"/>
          <p:nvPr/>
        </p:nvSpPr>
        <p:spPr>
          <a:xfrm>
            <a:off x="1219200" y="2895600"/>
            <a:ext cx="10737850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400" b="1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2.2 </a:t>
            </a:r>
            <a:r>
              <a:rPr lang="en-US" altLang="zh-CN" sz="2400" b="1" i="1" u="sng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TRONG</a:t>
            </a:r>
            <a:r>
              <a:rPr lang="en-US" altLang="zh-CN" sz="2400" b="1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cuộc gặp</a:t>
            </a:r>
            <a:endParaRPr lang="en-US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Giao lưu, đồng điệu, tạo sự thân tình</a:t>
            </a:r>
            <a:endParaRPr lang="en-US" altLang="zh-CN" sz="2400" i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Hỏi thăm đối tác một cách chân tình để hiểu hoàn cảnh, nỗi đau, những giải pháp họ đã dùng, chi phí c</a:t>
            </a: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hữa bệnh</a:t>
            </a: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và sức khỏe hiện tại của họ.</a:t>
            </a:r>
            <a:endParaRPr lang="en-US" altLang="zh-CN" sz="2400" i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Hỏi về những tiêu chuẩn, mục tiêu, mong muốn của họ khi sử dụng một sản phẩm chăm sóc sức khỏe</a:t>
            </a:r>
            <a:endParaRPr lang="en-US" altLang="zh-CN" sz="2400" i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  <a:p>
            <a:pPr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=&gt; </a:t>
            </a:r>
            <a:r>
              <a:rPr lang="en-US" altLang="zh-CN" sz="2400" i="1" u="sng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Trình bày giải pháp</a:t>
            </a: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: Sản phẩm mang lại lợi ích gì giúp họ đạt được mục tiêu ở trên ( Luôn tập trung giúp khách hàng giải quyết vấn đề của họ, vào mong muốn mang lại Lợi ích tốt nhất cho họ )</a:t>
            </a:r>
            <a:endParaRPr lang="en-US" altLang="zh-CN" sz="2400" i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  <a:p>
            <a:pPr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		</a:t>
            </a:r>
            <a:endParaRPr lang="en-US" altLang="zh-CN" sz="2400" i="1" smtClean="0">
              <a:ln>
                <a:noFill/>
              </a:ln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1905000" y="762000"/>
            <a:ext cx="51460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/>
              <a:t>2 -  BÁN HÀNG 1/1; 2/1</a:t>
            </a:r>
            <a:endParaRPr lang="en-US" sz="2400" b="1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167370" cy="652145"/>
          </a:xfrm>
        </p:spPr>
        <p:txBody>
          <a:bodyPr>
            <a:normAutofit fontScale="90000"/>
          </a:bodyPr>
          <a:p>
            <a:r>
              <a:rPr lang="vi-VN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vi-VN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</a:t>
            </a:r>
            <a:r>
              <a:rPr lang="vi-VN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 PHƯƠNG PHÁP BÁN HÀNG</a:t>
            </a:r>
            <a:endParaRPr lang="en-US" altLang="vi-VN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762000" y="914400"/>
            <a:ext cx="11405235" cy="63696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400" b="1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Giải đáp thắc mắc bằng cách : Đặt những câu hỏi để dẫn dắt</a:t>
            </a:r>
            <a:endParaRPr kumimoji="0" lang="en-US" altLang="zh-CN" sz="2400" i="1" u="none" strike="noStrike" cap="none" normalizeH="0" baseline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Chốt đơn hàng : Khi có các tín hiệu mua hàng</a:t>
            </a:r>
            <a:endParaRPr kumimoji="0" lang="en-US" altLang="zh-CN" sz="2400" i="1" u="none" strike="noStrike" cap="none" normalizeH="0" baseline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    - Các từ cảm xúc : Tối muốn, tôi cần, tôi thích. </a:t>
            </a:r>
            <a:endParaRPr lang="en-US" altLang="zh-CN" sz="2400" i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  <a:p>
            <a:pPr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    - Các câu hỏi về giá, khuyến mãi, cách mua hàng, </a:t>
            </a:r>
            <a:endParaRPr kumimoji="0" lang="en-US" altLang="zh-CN" sz="2400" i="1" u="none" strike="noStrike" cap="none" normalizeH="0" baseline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    - Các câu hỏi về sử dụng</a:t>
            </a:r>
            <a:endParaRPr kumimoji="0" lang="en-US" altLang="zh-CN" sz="2400" i="1" u="none" strike="noStrike" cap="none" normalizeH="0" baseline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    - Ngôn ngữ cơ thể : Nói nhanh, thân thiện bất ngờ, gãi cằm, thay đổi dáng</a:t>
            </a:r>
            <a:endParaRPr lang="en-US" altLang="zh-CN" sz="2400" i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      điệu ,,,</a:t>
            </a:r>
            <a:endParaRPr kumimoji="0" lang="en-US" altLang="zh-CN" sz="2400" i="1" u="none" strike="noStrike" cap="none" normalizeH="0" baseline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Mẫu chốt đơn hàng</a:t>
            </a:r>
            <a:endParaRPr kumimoji="0" lang="en-US" altLang="zh-CN" sz="2400" i="1" strike="noStrike" cap="none" normalizeH="0" baseline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     - Còn điều gì cản trở anh chị dùng sản phẩm này ngay hôm nay không ?</a:t>
            </a:r>
            <a:endParaRPr kumimoji="0" lang="en-US" altLang="zh-CN" sz="2400" i="1" u="none" strike="noStrike" cap="none" normalizeH="0" baseline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     - Điều gì sẽ khiến cho quyết định mua hàng của anh dễ dàng hơn ?</a:t>
            </a:r>
            <a:endParaRPr lang="en-US" altLang="zh-CN" sz="2400" i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     - Xin anh một lời khuyên : Giải pháp mà tôi trình bày theo anh được mấy điểm ? 	Tôi cần làm gì để nó đạt điểm 10 ? =&gt; Xử lý và chốt</a:t>
            </a:r>
            <a:endParaRPr lang="en-US" altLang="zh-CN" sz="2400" i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2400" b="1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2.3. </a:t>
            </a:r>
            <a:r>
              <a:rPr lang="en-US" altLang="zh-CN" sz="2400" b="1" i="1" u="sng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SAU</a:t>
            </a:r>
            <a:r>
              <a:rPr lang="en-US" altLang="zh-CN" sz="2400" b="1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cuộc gặp</a:t>
            </a:r>
            <a:endParaRPr lang="en-US" altLang="zh-CN" sz="2400" b="1" i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Nếu khách hàng quyết định dùng sản phẩm =&gt; Bắt đầu giai đoạn chăm sóc KH</a:t>
            </a:r>
            <a:endParaRPr lang="en-US" altLang="zh-CN" sz="2400" i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en-US" altLang="zh-CN" sz="2400" i="1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Nếu khách hàng chưa quyết định =&gt; Bám sát =&gt; Cung cấp tiếp thông tin =&gt; Giải đáp thắc mắc ...=&gt; Chốt đơn</a:t>
            </a:r>
            <a:endParaRPr kumimoji="0" lang="en-US" altLang="zh-CN" sz="2400" i="1" u="none" strike="noStrike" cap="none" normalizeH="0" baseline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zh-CN" sz="2400" i="1" u="none" strike="noStrike" cap="none" normalizeH="0" baseline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2667000" y="381000"/>
            <a:ext cx="51460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/>
              <a:t>2 -  BÁN HÀNG 1/1 hoặc 2/1</a:t>
            </a:r>
            <a:endParaRPr 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7176" y="0"/>
            <a:ext cx="9400540" cy="678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E:\O Dia D\A NEW IMAGE\LOGO CTY DEGINER cop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7175" y="-152401"/>
            <a:ext cx="1712913" cy="1524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381000" y="2057400"/>
            <a:ext cx="9561512" cy="2306955"/>
          </a:xfrm>
          <a:prstGeom prst="rect">
            <a:avLst/>
          </a:prstGeom>
          <a:noFill/>
          <a:scene3d>
            <a:camera prst="perspectiveHeroicExtremeLeftFacing"/>
            <a:lightRig rig="threePt" dir="t"/>
          </a:scene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 BẠN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7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THÀNH CÔNG</a:t>
            </a:r>
            <a:endParaRPr lang="en-US" sz="7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772795" y="1219200"/>
            <a:ext cx="805434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altLang="zh-CN" sz="2400" b="1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3.1 Tại sao cần OPP gia đình ?</a:t>
            </a:r>
            <a:endParaRPr lang="en-US" altLang="zh-CN" sz="2400" i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OPP gia đình chiếm 80% doanh số doanh nghiệp</a:t>
            </a:r>
            <a:endParaRPr lang="en-US" altLang="zh-CN" sz="2400" i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Hiệu suất bán hàng cao</a:t>
            </a:r>
            <a:endParaRPr lang="en-US" altLang="zh-CN" sz="2400" i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  <a:p>
            <a:pPr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- Một  lần bán cho nhiều người</a:t>
            </a:r>
            <a:endParaRPr lang="en-US" altLang="zh-CN" sz="2400" i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  <a:p>
            <a:pPr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- Mượn sức nhân chứng là người quen của đối tác</a:t>
            </a:r>
            <a:endParaRPr lang="en-US" altLang="zh-CN" sz="2400" i="1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sym typeface="+mn-ea"/>
            </a:endParaRPr>
          </a:p>
          <a:p>
            <a:pPr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altLang="zh-CN" sz="2400" i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sym typeface="+mn-ea"/>
              </a:rPr>
              <a:t>- Mượn sức chuyên gia, người thành công</a:t>
            </a:r>
            <a:endParaRPr kumimoji="0" lang="en-US" altLang="zh-CN" sz="2400" i="1" u="none" strike="noStrike" cap="none" normalizeH="0" baseline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2614930" y="533400"/>
            <a:ext cx="69627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/>
              <a:t>3 -  BÁN HÀNG BẰNG OPP GIA ĐÌNH</a:t>
            </a:r>
            <a:endParaRPr lang="en-US" sz="2400" b="1"/>
          </a:p>
        </p:txBody>
      </p:sp>
      <p:sp>
        <p:nvSpPr>
          <p:cNvPr id="2" name="Text Box 1"/>
          <p:cNvSpPr txBox="1"/>
          <p:nvPr/>
        </p:nvSpPr>
        <p:spPr>
          <a:xfrm>
            <a:off x="786765" y="3581400"/>
            <a:ext cx="753681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en-US" altLang="zh-CN" sz="2400" i="1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Sao chép nhanh và đơn giản =&gt; Ai cũng làm được</a:t>
            </a:r>
            <a:endParaRPr kumimoji="0" lang="en-US" altLang="zh-CN" sz="2400" i="1" u="none" strike="noStrike" cap="none" normalizeH="0" baseline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en-US" altLang="zh-CN" sz="2400" i="1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Nguồn người không bao giờ cạn</a:t>
            </a:r>
            <a:endParaRPr kumimoji="0" lang="en-US" altLang="zh-CN" sz="2400" i="1" u="none" strike="noStrike" cap="none" normalizeH="0" baseline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772795" y="4419600"/>
            <a:ext cx="75368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altLang="zh-CN" sz="2400" i="1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3.2  Quy trình tổ chức OPP gia đình ( HP2 )</a:t>
            </a:r>
            <a:endParaRPr kumimoji="0" lang="en-US" altLang="zh-CN" sz="2400" i="1" u="none" strike="noStrike" cap="none" normalizeH="0" baseline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4103</Words>
  <Application>WPS Presentation</Application>
  <PresentationFormat>Màn hình rộng</PresentationFormat>
  <Paragraphs>120</Paragraphs>
  <Slides>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3" baseType="lpstr">
      <vt:lpstr>Arial</vt:lpstr>
      <vt:lpstr>SimSun</vt:lpstr>
      <vt:lpstr>Wingdings</vt:lpstr>
      <vt:lpstr>Wingdings 3</vt:lpstr>
      <vt:lpstr>Arial</vt:lpstr>
      <vt:lpstr>Algerian</vt:lpstr>
      <vt:lpstr>Juice ITC</vt:lpstr>
      <vt:lpstr>Times New Roman</vt:lpstr>
      <vt:lpstr>Microsoft YaHei</vt:lpstr>
      <vt:lpstr>Arial Unicode MS</vt:lpstr>
      <vt:lpstr>Century Gothic</vt:lpstr>
      <vt:lpstr>Calibri</vt:lpstr>
      <vt:lpstr>幼圆</vt:lpstr>
      <vt:lpstr>Wisp</vt:lpstr>
      <vt:lpstr>PowerPoint 演示文稿</vt:lpstr>
      <vt:lpstr> I. TƯ DUY BÁN HÀNG</vt:lpstr>
      <vt:lpstr>  I. TƯ DUY BÁN HÀNG</vt:lpstr>
      <vt:lpstr>  II. KIẾN THỨC KỸ NĂNG CƠ BẢN</vt:lpstr>
      <vt:lpstr>  III. CÁC PHƯƠNG PHÁP BÁN HÀNG</vt:lpstr>
      <vt:lpstr>  III. CÁC PHƯƠNG PHÁP BÁN HÀNG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HUẤN LUYỆN</dc:title>
  <dc:creator>DELL</dc:creator>
  <cp:lastModifiedBy>PC</cp:lastModifiedBy>
  <cp:revision>334</cp:revision>
  <dcterms:created xsi:type="dcterms:W3CDTF">2015-08-04T08:13:00Z</dcterms:created>
  <dcterms:modified xsi:type="dcterms:W3CDTF">2021-12-09T11:44:01Z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1033-11.2.0.10382</vt:lpwstr>
  </property>
  <property fmtid="{D5CDD505-2E9C-101B-9397-08002B2CF9AE}" pid="3" name="ICV">
    <vt:lpwstr>50FD35EBC64B4484B62EE3B8224D9307</vt:lpwstr>
  </property>
</Properties>
</file>