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60" r:id="rId3"/>
    <p:sldId id="261" r:id="rId4"/>
    <p:sldId id="262" r:id="rId5"/>
    <p:sldId id="263" r:id="rId6"/>
    <p:sldId id="265" r:id="rId7"/>
    <p:sldId id="266" r:id="rId8"/>
    <p:sldId id="271" r:id="rId9"/>
    <p:sldId id="267" r:id="rId10"/>
    <p:sldId id="268" r:id="rId11"/>
    <p:sldId id="274"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500" autoAdjust="0"/>
    <p:restoredTop sz="94660"/>
  </p:normalViewPr>
  <p:slideViewPr>
    <p:cSldViewPr>
      <p:cViewPr varScale="1">
        <p:scale>
          <a:sx n="63" d="100"/>
          <a:sy n="63" d="100"/>
        </p:scale>
        <p:origin x="1500" y="6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26765D4-92C1-436B-93B1-4BA9B2E102F3}" type="datetimeFigureOut">
              <a:rPr lang="en-US" smtClean="0"/>
              <a:t>20/6/2022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18027252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6765D4-92C1-436B-93B1-4BA9B2E102F3}" type="datetimeFigureOut">
              <a:rPr lang="en-US" smtClean="0"/>
              <a:t>20/6/2022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404205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6765D4-92C1-436B-93B1-4BA9B2E102F3}" type="datetimeFigureOut">
              <a:rPr lang="en-US" smtClean="0"/>
              <a:t>20/6/2022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3743012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26765D4-92C1-436B-93B1-4BA9B2E102F3}" type="datetimeFigureOut">
              <a:rPr lang="en-US" smtClean="0"/>
              <a:t>20/6/2022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37556409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26765D4-92C1-436B-93B1-4BA9B2E102F3}" type="datetimeFigureOut">
              <a:rPr lang="en-US" smtClean="0"/>
              <a:t>20/6/2022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3745067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26765D4-92C1-436B-93B1-4BA9B2E102F3}" type="datetimeFigureOut">
              <a:rPr lang="en-US" smtClean="0"/>
              <a:t>20/6/2022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1068378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26765D4-92C1-436B-93B1-4BA9B2E102F3}" type="datetimeFigureOut">
              <a:rPr lang="en-US" smtClean="0"/>
              <a:t>20/6/2022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35545033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26765D4-92C1-436B-93B1-4BA9B2E102F3}" type="datetimeFigureOut">
              <a:rPr lang="en-US" smtClean="0"/>
              <a:t>20/6/2022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12606586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26765D4-92C1-436B-93B1-4BA9B2E102F3}" type="datetimeFigureOut">
              <a:rPr lang="en-US" smtClean="0"/>
              <a:t>20/6/2022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9850182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6765D4-92C1-436B-93B1-4BA9B2E102F3}" type="datetimeFigureOut">
              <a:rPr lang="en-US" smtClean="0"/>
              <a:t>20/6/2022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30499456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26765D4-92C1-436B-93B1-4BA9B2E102F3}" type="datetimeFigureOut">
              <a:rPr lang="en-US" smtClean="0"/>
              <a:t>20/6/2022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9256FE-3AAD-4777-B37D-86CB4CBC3854}" type="slidenum">
              <a:rPr lang="en-US" smtClean="0"/>
              <a:t>‹#›</a:t>
            </a:fld>
            <a:endParaRPr lang="en-US"/>
          </a:p>
        </p:txBody>
      </p:sp>
    </p:spTree>
    <p:extLst>
      <p:ext uri="{BB962C8B-B14F-4D97-AF65-F5344CB8AC3E}">
        <p14:creationId xmlns:p14="http://schemas.microsoft.com/office/powerpoint/2010/main" val="6916548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26765D4-92C1-436B-93B1-4BA9B2E102F3}" type="datetimeFigureOut">
              <a:rPr lang="en-US" smtClean="0"/>
              <a:t>20/6/2022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9256FE-3AAD-4777-B37D-86CB4CBC3854}" type="slidenum">
              <a:rPr lang="en-US" smtClean="0"/>
              <a:t>‹#›</a:t>
            </a:fld>
            <a:endParaRPr lang="en-US"/>
          </a:p>
        </p:txBody>
      </p:sp>
    </p:spTree>
    <p:extLst>
      <p:ext uri="{BB962C8B-B14F-4D97-AF65-F5344CB8AC3E}">
        <p14:creationId xmlns:p14="http://schemas.microsoft.com/office/powerpoint/2010/main" val="41179874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5" name="Oval 4"/>
          <p:cNvSpPr/>
          <p:nvPr/>
        </p:nvSpPr>
        <p:spPr>
          <a:xfrm>
            <a:off x="762000" y="1371600"/>
            <a:ext cx="7848600" cy="3276600"/>
          </a:xfrm>
          <a:prstGeom prst="ellipse">
            <a:avLst/>
          </a:prstGeom>
          <a:noFill/>
          <a:ln w="50800">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2133600" y="2166491"/>
            <a:ext cx="5638800" cy="1077218"/>
          </a:xfrm>
          <a:prstGeom prst="rect">
            <a:avLst/>
          </a:prstGeom>
          <a:noFill/>
        </p:spPr>
        <p:txBody>
          <a:bodyPr wrap="square" rtlCol="0">
            <a:spAutoFit/>
          </a:bodyPr>
          <a:lstStyle/>
          <a:p>
            <a:pPr algn="ctr"/>
            <a:r>
              <a:rPr lang="en-US" sz="3200" b="1" dirty="0" smtClean="0">
                <a:solidFill>
                  <a:srgbClr val="FF0000"/>
                </a:solidFill>
                <a:latin typeface="Times New Roman" pitchFamily="18" charset="0"/>
                <a:cs typeface="Times New Roman" pitchFamily="18" charset="0"/>
              </a:rPr>
              <a:t>KỸ NĂNG BÁN HÀNG VÀ CHĂM SÓC KHÁCH HÀNG</a:t>
            </a:r>
            <a:endParaRPr lang="en-US" sz="3200" b="1"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95460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circle(in)">
                                      <p:cBhvr>
                                        <p:cTn id="7" dur="20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4000" r="-4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319927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74638"/>
            <a:ext cx="8382000" cy="1143000"/>
          </a:xfrm>
        </p:spPr>
        <p:txBody>
          <a:bodyPr>
            <a:normAutofit fontScale="90000"/>
          </a:bodyPr>
          <a:lstStyle/>
          <a:p>
            <a:pPr algn="just"/>
            <a:r>
              <a:rPr lang="en-US" sz="1800" dirty="0" smtClean="0"/>
              <a:t/>
            </a:r>
            <a:br>
              <a:rPr lang="en-US" sz="1800" dirty="0" smtClean="0"/>
            </a:br>
            <a:r>
              <a:rPr lang="en-US" sz="1800" dirty="0"/>
              <a:t/>
            </a:r>
            <a:br>
              <a:rPr lang="en-US" sz="1800" dirty="0"/>
            </a:br>
            <a:r>
              <a:rPr lang="en-US" sz="1800" dirty="0" err="1" smtClean="0"/>
              <a:t>Chị</a:t>
            </a:r>
            <a:r>
              <a:rPr lang="vi-VN" sz="1800" dirty="0" smtClean="0"/>
              <a:t> </a:t>
            </a:r>
            <a:r>
              <a:rPr lang="vi-VN" sz="1800" dirty="0"/>
              <a:t>Đỗ thị Mùa! 52 tuổi: đi bán túi li lông, chổi chít!!! Lấy chong16 tuổi, có con đc 3 tuổi chồng bị thần kinh nhốt khóa 1 phòng hơn chục năm rồi! Ngày 3 bữa đem đến cho chồng ăn! 1 mình nuôi 2 con ăn học và chồng!!! Làm ruộng thêm! Cố quá bị thót vị, đĩa đệm bsy bảo: 70tr để mổ, đi vay mãi đc 40tr! Gặp đứa cháu ruột đưa xuống nhà chị Oanh: bảo dùng hết 2 thùng đi khám để mổ, bsy bảo đang hồi phục 80% ko phải mổ nữa! Thế là ngày ngày đi gần 20km xuống nhà chị học và làm: sau 2 năm lên 3sv năm vừa rồi là năm thứ hai tn: 880tr! !!! Lần đầu tiên lên máy bay, đc tám biển!!!</a:t>
            </a:r>
            <a:br>
              <a:rPr lang="vi-VN" sz="1800" dirty="0"/>
            </a:br>
            <a:r>
              <a:rPr lang="vi-VN" sz="2400" dirty="0"/>
              <a:t/>
            </a:r>
            <a:br>
              <a:rPr lang="vi-VN" sz="2400" dirty="0"/>
            </a:br>
            <a:endParaRPr lang="en-US" sz="2400"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810000" y="1600200"/>
            <a:ext cx="4876800" cy="5029200"/>
          </a:xfrm>
        </p:spPr>
      </p:pic>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1600200"/>
            <a:ext cx="3124200" cy="5029200"/>
          </a:xfrm>
          <a:prstGeom prst="rect">
            <a:avLst/>
          </a:prstGeom>
        </p:spPr>
      </p:pic>
    </p:spTree>
    <p:extLst>
      <p:ext uri="{BB962C8B-B14F-4D97-AF65-F5344CB8AC3E}">
        <p14:creationId xmlns:p14="http://schemas.microsoft.com/office/powerpoint/2010/main" val="1729803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Times New Roman" pitchFamily="18" charset="0"/>
                <a:cs typeface="Times New Roman" pitchFamily="18" charset="0"/>
              </a:rPr>
              <a:t>KỸ NĂNG BÁN HÀNG</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buFont typeface="Wingdings" pitchFamily="2" charset="2"/>
              <a:buChar char="§"/>
            </a:pPr>
            <a:r>
              <a:rPr lang="en-US" b="1" dirty="0" smtClean="0">
                <a:latin typeface="Times New Roman" pitchFamily="18" charset="0"/>
                <a:cs typeface="Times New Roman" pitchFamily="18" charset="0"/>
              </a:rPr>
              <a:t>ĐỂ THUẦN THỤC KỸ NĂNG BÁN HÀNG, NPP CẦN TRẢ LỜI 2 CÂU HỎI:</a:t>
            </a:r>
          </a:p>
          <a:p>
            <a:pPr marL="0" indent="0">
              <a:buNone/>
            </a:pPr>
            <a:endParaRPr lang="en-US" b="1" dirty="0" smtClean="0">
              <a:latin typeface="Times New Roman" pitchFamily="18" charset="0"/>
              <a:cs typeface="Times New Roman" pitchFamily="18" charset="0"/>
            </a:endParaRPr>
          </a:p>
          <a:p>
            <a:pPr marL="514350" indent="-514350">
              <a:buAutoNum type="arabicPeriod"/>
            </a:pPr>
            <a:r>
              <a:rPr lang="en-US" b="1" i="1" dirty="0" smtClean="0">
                <a:latin typeface="Times New Roman" pitchFamily="18" charset="0"/>
                <a:cs typeface="Times New Roman" pitchFamily="18" charset="0"/>
              </a:rPr>
              <a:t>TẠI SAO PHẢI BÁN HÀNG?</a:t>
            </a:r>
          </a:p>
          <a:p>
            <a:pPr marL="514350" indent="-514350">
              <a:buAutoNum type="arabicPeriod"/>
            </a:pPr>
            <a:r>
              <a:rPr lang="en-US" b="1" i="1" dirty="0" smtClean="0">
                <a:latin typeface="Times New Roman" pitchFamily="18" charset="0"/>
                <a:cs typeface="Times New Roman" pitchFamily="18" charset="0"/>
              </a:rPr>
              <a:t>BÁN HÀNG NHƯ THẾ NÀO?</a:t>
            </a:r>
            <a:endParaRPr lang="en-US" b="1" i="1" dirty="0">
              <a:latin typeface="Times New Roman" pitchFamily="18" charset="0"/>
              <a:cs typeface="Times New Roman" pitchFamily="18" charset="0"/>
            </a:endParaRPr>
          </a:p>
        </p:txBody>
      </p:sp>
    </p:spTree>
    <p:extLst>
      <p:ext uri="{BB962C8B-B14F-4D97-AF65-F5344CB8AC3E}">
        <p14:creationId xmlns:p14="http://schemas.microsoft.com/office/powerpoint/2010/main" val="2221494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Times New Roman" pitchFamily="18" charset="0"/>
                <a:cs typeface="Times New Roman" pitchFamily="18" charset="0"/>
              </a:rPr>
              <a:t>1. TẠI SAO PHẢI BÁN HÀNG</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295400"/>
            <a:ext cx="8229600" cy="4525963"/>
          </a:xfrm>
        </p:spPr>
        <p:txBody>
          <a:bodyPr/>
          <a:lstStyle/>
          <a:p>
            <a:r>
              <a:rPr lang="en-US" b="1" dirty="0" err="1" smtClean="0">
                <a:latin typeface="Times New Roman" pitchFamily="18" charset="0"/>
                <a:cs typeface="Times New Roman" pitchFamily="18" charset="0"/>
              </a:rPr>
              <a:t>Với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người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mới</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việc</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bán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hàng</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rất</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cần</a:t>
            </a:r>
            <a:r>
              <a:rPr lang="en-US" b="1" dirty="0" smtClean="0">
                <a:latin typeface="Times New Roman" pitchFamily="18" charset="0"/>
                <a:cs typeface="Times New Roman" pitchFamily="18" charset="0"/>
              </a:rPr>
              <a:t> </a:t>
            </a:r>
            <a:r>
              <a:rPr lang="en-US" b="1" dirty="0" err="1" smtClean="0">
                <a:latin typeface="Times New Roman" pitchFamily="18" charset="0"/>
                <a:cs typeface="Times New Roman" pitchFamily="18" charset="0"/>
              </a:rPr>
              <a:t>thiết</a:t>
            </a:r>
            <a:r>
              <a:rPr lang="en-US" b="1"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Để</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bạn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vẫn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nhập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khi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chưa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mạng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lưới</a:t>
            </a:r>
            <a:r>
              <a:rPr lang="en-US"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Duy</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trì</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năng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động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hàng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tháng</a:t>
            </a:r>
            <a:r>
              <a:rPr lang="en-US" dirty="0" smtClean="0">
                <a:latin typeface="Times New Roman" pitchFamily="18" charset="0"/>
                <a:cs typeface="Times New Roman" pitchFamily="18" charset="0"/>
              </a:rPr>
              <a:t>.</a:t>
            </a:r>
          </a:p>
          <a:p>
            <a:pPr>
              <a:buFont typeface="Wingdings" pitchFamily="2" charset="2"/>
              <a:buChar char="ü"/>
            </a:pPr>
            <a:r>
              <a:rPr lang="en-US" dirty="0" smtClean="0">
                <a:latin typeface="Times New Roman" pitchFamily="18" charset="0"/>
                <a:cs typeface="Times New Roman" pitchFamily="18" charset="0"/>
              </a:rPr>
              <a:t>Qua </a:t>
            </a:r>
            <a:r>
              <a:rPr lang="en-US" dirty="0" err="1" smtClean="0">
                <a:latin typeface="Times New Roman" pitchFamily="18" charset="0"/>
                <a:cs typeface="Times New Roman" pitchFamily="18" charset="0"/>
              </a:rPr>
              <a:t>việc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bán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lẻ</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sẽ</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có</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nhiều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kinh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nghiệm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và</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nhiều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quả</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người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tiêu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dùng</a:t>
            </a:r>
            <a:r>
              <a:rPr lang="en-US" dirty="0" smtClean="0">
                <a:latin typeface="Times New Roman" pitchFamily="18" charset="0"/>
                <a:cs typeface="Times New Roman" pitchFamily="18" charset="0"/>
              </a:rPr>
              <a:t>.</a:t>
            </a:r>
          </a:p>
          <a:p>
            <a:pPr>
              <a:buFont typeface="Wingdings" pitchFamily="2" charset="2"/>
              <a:buChar char="Ø"/>
            </a:pPr>
            <a:r>
              <a:rPr lang="en-US" dirty="0" smtClean="0">
                <a:latin typeface="Times New Roman" pitchFamily="18" charset="0"/>
                <a:cs typeface="Times New Roman" pitchFamily="18" charset="0"/>
              </a:rPr>
              <a:t>NPP </a:t>
            </a:r>
            <a:r>
              <a:rPr lang="en-US" dirty="0" err="1" smtClean="0">
                <a:latin typeface="Times New Roman" pitchFamily="18" charset="0"/>
                <a:cs typeface="Times New Roman" pitchFamily="18" charset="0"/>
              </a:rPr>
              <a:t>mới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tăng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niềm</a:t>
            </a:r>
            <a:r>
              <a:rPr lang="en-US" dirty="0" smtClean="0">
                <a:latin typeface="Times New Roman" pitchFamily="18" charset="0"/>
                <a:cs typeface="Times New Roman" pitchFamily="18" charset="0"/>
              </a:rPr>
              <a:t> tin </a:t>
            </a:r>
            <a:r>
              <a:rPr lang="en-US" dirty="0" err="1" smtClean="0">
                <a:latin typeface="Times New Roman" pitchFamily="18" charset="0"/>
                <a:cs typeface="Times New Roman" pitchFamily="18" charset="0"/>
              </a:rPr>
              <a:t>yêu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sản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phẩm</a:t>
            </a:r>
            <a:r>
              <a:rPr lang="en-US" dirty="0" smtClean="0">
                <a:latin typeface="Times New Roman" pitchFamily="18" charset="0"/>
                <a:cs typeface="Times New Roman" pitchFamily="18" charset="0"/>
              </a:rPr>
              <a:t>.</a:t>
            </a:r>
          </a:p>
          <a:p>
            <a:pPr marL="0" indent="0">
              <a:buNone/>
            </a:pP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563286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3200" b="1" dirty="0" smtClean="0">
                <a:solidFill>
                  <a:srgbClr val="FF0000"/>
                </a:solidFill>
                <a:latin typeface="Times New Roman" pitchFamily="18" charset="0"/>
                <a:cs typeface="Times New Roman" pitchFamily="18" charset="0"/>
              </a:rPr>
              <a:t>2. BÁN HÀNG NHƯ THẾ NÀO?</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508000" y="838200"/>
            <a:ext cx="8610600" cy="4800599"/>
          </a:xfrm>
        </p:spPr>
        <p:txBody>
          <a:bodyPr>
            <a:noAutofit/>
          </a:bodyPr>
          <a:lstStyle/>
          <a:p>
            <a:pPr>
              <a:buFont typeface="Wingdings" pitchFamily="2" charset="2"/>
              <a:buChar char="v"/>
            </a:pPr>
            <a:r>
              <a:rPr lang="en-US" sz="2800" dirty="0" err="1" smtClean="0">
                <a:latin typeface="Times New Roman" pitchFamily="18" charset="0"/>
                <a:cs typeface="Times New Roman" pitchFamily="18" charset="0"/>
              </a:rPr>
              <a:t>Bước</a:t>
            </a:r>
            <a:r>
              <a:rPr lang="en-US" sz="2800" dirty="0" smtClean="0">
                <a:latin typeface="Times New Roman" pitchFamily="18" charset="0"/>
                <a:cs typeface="Times New Roman" pitchFamily="18" charset="0"/>
              </a:rPr>
              <a:t> 1: </a:t>
            </a:r>
            <a:r>
              <a:rPr lang="en-US" sz="2800" dirty="0" err="1" smtClean="0">
                <a:latin typeface="Times New Roman" pitchFamily="18" charset="0"/>
                <a:cs typeface="Times New Roman" pitchFamily="18" charset="0"/>
              </a:rPr>
              <a:t>Chuẩn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bị</a:t>
            </a:r>
            <a:endParaRPr lang="en-US" sz="2800" dirty="0" smtClean="0">
              <a:latin typeface="Times New Roman" pitchFamily="18" charset="0"/>
              <a:cs typeface="Times New Roman" pitchFamily="18" charset="0"/>
            </a:endParaRPr>
          </a:p>
          <a:p>
            <a:pPr>
              <a:buFont typeface="Wingdings" pitchFamily="2" charset="2"/>
              <a:buChar char="ü"/>
            </a:pPr>
            <a:r>
              <a:rPr lang="en-US" sz="2800" dirty="0" err="1" smtClean="0">
                <a:latin typeface="Times New Roman" pitchFamily="18" charset="0"/>
                <a:cs typeface="Times New Roman" pitchFamily="18" charset="0"/>
              </a:rPr>
              <a:t>Niềm</a:t>
            </a:r>
            <a:r>
              <a:rPr lang="en-US" sz="2800" dirty="0" smtClean="0">
                <a:latin typeface="Times New Roman" pitchFamily="18" charset="0"/>
                <a:cs typeface="Times New Roman" pitchFamily="18" charset="0"/>
              </a:rPr>
              <a:t> tin </a:t>
            </a:r>
            <a:r>
              <a:rPr lang="en-US" sz="2800" dirty="0" err="1" smtClean="0">
                <a:latin typeface="Times New Roman" pitchFamily="18" charset="0"/>
                <a:cs typeface="Times New Roman" pitchFamily="18" charset="0"/>
              </a:rPr>
              <a:t>về</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chất</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lượng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hiệu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quả</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giá</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trị</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phẩm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với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người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tiêu</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dùng</a:t>
            </a:r>
            <a:r>
              <a:rPr lang="en-US" sz="2800" dirty="0" smtClean="0">
                <a:latin typeface="Times New Roman" pitchFamily="18" charset="0"/>
                <a:cs typeface="Times New Roman" pitchFamily="18" charset="0"/>
              </a:rPr>
              <a:t>.</a:t>
            </a:r>
          </a:p>
          <a:p>
            <a:pPr>
              <a:buFont typeface="Wingdings" pitchFamily="2" charset="2"/>
              <a:buChar char="ü"/>
            </a:pPr>
            <a:r>
              <a:rPr lang="en-US" sz="2800" dirty="0" err="1" smtClean="0">
                <a:latin typeface="Times New Roman" pitchFamily="18" charset="0"/>
                <a:cs typeface="Times New Roman" pitchFamily="18" charset="0"/>
              </a:rPr>
              <a:t>Hình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tượng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thân</a:t>
            </a:r>
            <a:r>
              <a:rPr lang="en-US" sz="2800" dirty="0">
                <a:latin typeface="Times New Roman" pitchFamily="18" charset="0"/>
                <a:cs typeface="Times New Roman" pitchFamily="18" charset="0"/>
              </a:rPr>
              <a:t> </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bạn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phải</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là</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phẩm</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của</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sản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phẩm</a:t>
            </a:r>
            <a:r>
              <a:rPr lang="en-US" sz="2800" dirty="0" smtClean="0">
                <a:latin typeface="Times New Roman" pitchFamily="18" charset="0"/>
                <a:cs typeface="Times New Roman" pitchFamily="18" charset="0"/>
              </a:rPr>
              <a:t>.)</a:t>
            </a:r>
          </a:p>
          <a:p>
            <a:pPr>
              <a:buFont typeface="Wingdings" pitchFamily="2" charset="2"/>
              <a:buChar char="ü"/>
            </a:pPr>
            <a:r>
              <a:rPr lang="en-US" sz="2800" dirty="0" err="1" smtClean="0">
                <a:latin typeface="Times New Roman" pitchFamily="18" charset="0"/>
                <a:cs typeface="Times New Roman" pitchFamily="18" charset="0"/>
              </a:rPr>
              <a:t>Danh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sách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khách</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hàng</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muốn</a:t>
            </a:r>
            <a:r>
              <a:rPr lang="en-US" sz="2800" dirty="0" smtClean="0">
                <a:latin typeface="Times New Roman" pitchFamily="18" charset="0"/>
                <a:cs typeface="Times New Roman" pitchFamily="18" charset="0"/>
              </a:rPr>
              <a:t> </a:t>
            </a:r>
            <a:r>
              <a:rPr lang="en-US" sz="2800" dirty="0" err="1" smtClean="0">
                <a:latin typeface="Times New Roman" pitchFamily="18" charset="0"/>
                <a:cs typeface="Times New Roman" pitchFamily="18" charset="0"/>
              </a:rPr>
              <a:t>bán</a:t>
            </a:r>
            <a:r>
              <a:rPr lang="en-US" sz="2800" dirty="0" smtClean="0">
                <a:latin typeface="Times New Roman" pitchFamily="18" charset="0"/>
                <a:cs typeface="Times New Roman" pitchFamily="18" charset="0"/>
              </a:rPr>
              <a:t>.</a:t>
            </a:r>
          </a:p>
          <a:p>
            <a:r>
              <a:rPr lang="en-US" sz="2800" i="1" dirty="0" err="1">
                <a:latin typeface="Times New Roman" pitchFamily="18" charset="0"/>
                <a:cs typeface="Times New Roman" pitchFamily="18" charset="0"/>
              </a:rPr>
              <a:t>N</a:t>
            </a:r>
            <a:r>
              <a:rPr lang="en-US" sz="2800" i="1" dirty="0" err="1" smtClean="0">
                <a:latin typeface="Times New Roman" pitchFamily="18" charset="0"/>
                <a:cs typeface="Times New Roman" pitchFamily="18" charset="0"/>
              </a:rPr>
              <a:t>gười</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đang</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rất</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cần</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được</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sản</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phẩm</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hỗ</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trợ</a:t>
            </a:r>
            <a:r>
              <a:rPr lang="en-US" sz="2800" i="1" dirty="0">
                <a:latin typeface="Times New Roman" pitchFamily="18" charset="0"/>
                <a:cs typeface="Times New Roman" pitchFamily="18" charset="0"/>
              </a:rPr>
              <a:t> </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tiền</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đình</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mất</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ngủ</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dạ</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dày</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xương</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khớp</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tiểu</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đường</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ung</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thư</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người</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sau</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phẫu</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thuật</a:t>
            </a:r>
            <a:r>
              <a:rPr lang="en-US" sz="2800" i="1" dirty="0" smtClean="0">
                <a:latin typeface="Times New Roman" pitchFamily="18" charset="0"/>
                <a:cs typeface="Times New Roman" pitchFamily="18" charset="0"/>
              </a:rPr>
              <a:t>,…)</a:t>
            </a:r>
          </a:p>
          <a:p>
            <a:r>
              <a:rPr lang="en-US" sz="2800" i="1" dirty="0" err="1" smtClean="0">
                <a:latin typeface="Times New Roman" pitchFamily="18" charset="0"/>
                <a:cs typeface="Times New Roman" pitchFamily="18" charset="0"/>
              </a:rPr>
              <a:t>Người</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có</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điều</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kiện</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kinh</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tế</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biết</a:t>
            </a:r>
            <a:r>
              <a:rPr lang="en-US" sz="2800" i="1" dirty="0" smtClean="0">
                <a:latin typeface="Times New Roman" pitchFamily="18" charset="0"/>
                <a:cs typeface="Times New Roman" pitchFamily="18" charset="0"/>
              </a:rPr>
              <a:t> CSSK.</a:t>
            </a:r>
          </a:p>
          <a:p>
            <a:r>
              <a:rPr lang="en-US" sz="2800" i="1" dirty="0" err="1" smtClean="0">
                <a:latin typeface="Times New Roman" pitchFamily="18" charset="0"/>
                <a:cs typeface="Times New Roman" pitchFamily="18" charset="0"/>
              </a:rPr>
              <a:t>Mẹ</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nuôi</a:t>
            </a:r>
            <a:r>
              <a:rPr lang="en-US" sz="2800" i="1" dirty="0" smtClean="0">
                <a:latin typeface="Times New Roman" pitchFamily="18" charset="0"/>
                <a:cs typeface="Times New Roman" pitchFamily="18" charset="0"/>
              </a:rPr>
              <a:t> con </a:t>
            </a:r>
            <a:r>
              <a:rPr lang="en-US" sz="2800" i="1" dirty="0" err="1" smtClean="0">
                <a:latin typeface="Times New Roman" pitchFamily="18" charset="0"/>
                <a:cs typeface="Times New Roman" pitchFamily="18" charset="0"/>
              </a:rPr>
              <a:t>nhỏ</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và</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mẹ</a:t>
            </a:r>
            <a:r>
              <a:rPr lang="en-US" sz="2800" i="1" dirty="0" smtClean="0">
                <a:latin typeface="Times New Roman" pitchFamily="18" charset="0"/>
                <a:cs typeface="Times New Roman" pitchFamily="18" charset="0"/>
              </a:rPr>
              <a:t> </a:t>
            </a:r>
            <a:r>
              <a:rPr lang="en-US" sz="2800" i="1" dirty="0" err="1" smtClean="0">
                <a:latin typeface="Times New Roman" pitchFamily="18" charset="0"/>
                <a:cs typeface="Times New Roman" pitchFamily="18" charset="0"/>
              </a:rPr>
              <a:t>bầu</a:t>
            </a:r>
            <a:r>
              <a:rPr lang="en-US" sz="2800" i="1" dirty="0" smtClean="0">
                <a:latin typeface="Times New Roman" pitchFamily="18" charset="0"/>
                <a:cs typeface="Times New Roman" pitchFamily="18" charset="0"/>
              </a:rPr>
              <a:t>.</a:t>
            </a:r>
          </a:p>
          <a:p>
            <a:pPr>
              <a:buFont typeface="Wingdings" pitchFamily="2" charset="2"/>
              <a:buChar char="Ø"/>
            </a:pPr>
            <a:r>
              <a:rPr lang="en-US" sz="2800" b="1" dirty="0" smtClean="0">
                <a:solidFill>
                  <a:srgbClr val="FF0000"/>
                </a:solidFill>
                <a:latin typeface="Times New Roman" pitchFamily="18" charset="0"/>
                <a:cs typeface="Times New Roman" pitchFamily="18" charset="0"/>
              </a:rPr>
              <a:t>LÀM ẤM MỐI QUAN HỆ Ở DANH SÁCH TRÊN</a:t>
            </a:r>
          </a:p>
          <a:p>
            <a:pPr marL="0" indent="0">
              <a:buNone/>
            </a:pPr>
            <a:endParaRPr lang="en-US" sz="28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648273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ircle(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ircle(in)">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circle(in)">
                                      <p:cBhvr>
                                        <p:cTn id="47" dur="20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382000" cy="2468562"/>
          </a:xfrm>
        </p:spPr>
        <p:txBody>
          <a:bodyPr>
            <a:noAutofit/>
          </a:bodyPr>
          <a:lstStyle/>
          <a:p>
            <a:r>
              <a:rPr lang="en-US" sz="3200" b="1" dirty="0" err="1" smtClean="0">
                <a:solidFill>
                  <a:srgbClr val="FF0000"/>
                </a:solidFill>
                <a:latin typeface="Times New Roman" pitchFamily="18" charset="0"/>
                <a:cs typeface="Times New Roman" pitchFamily="18" charset="0"/>
              </a:rPr>
              <a:t>Bán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hàng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trong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kinh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doanh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mạng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không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giống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như</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bán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hàng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bình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thường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không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cần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đem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hàng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bán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không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đi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quảng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cáo</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không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tiếp</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thị</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không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năn</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nỉ</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khách</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mua</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dùm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không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gửi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hàng</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tại</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các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tiệm</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thuốc</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tây</a:t>
            </a:r>
            <a:r>
              <a:rPr lang="en-US" sz="3200" b="1" dirty="0" smtClean="0">
                <a:solidFill>
                  <a:srgbClr val="FF0000"/>
                </a:solidFill>
                <a:latin typeface="Times New Roman" pitchFamily="18" charset="0"/>
                <a:cs typeface="Times New Roman" pitchFamily="18" charset="0"/>
              </a:rPr>
              <a:t> hay </a:t>
            </a:r>
            <a:r>
              <a:rPr lang="en-US" sz="3200" b="1" dirty="0" err="1" smtClean="0">
                <a:solidFill>
                  <a:srgbClr val="FF0000"/>
                </a:solidFill>
                <a:latin typeface="Times New Roman" pitchFamily="18" charset="0"/>
                <a:cs typeface="Times New Roman" pitchFamily="18" charset="0"/>
              </a:rPr>
              <a:t>quầy</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mỹ</a:t>
            </a:r>
            <a:r>
              <a:rPr lang="en-US" sz="3200" b="1" dirty="0" smtClean="0">
                <a:solidFill>
                  <a:srgbClr val="FF0000"/>
                </a:solidFill>
                <a:latin typeface="Times New Roman" pitchFamily="18" charset="0"/>
                <a:cs typeface="Times New Roman" pitchFamily="18" charset="0"/>
              </a:rPr>
              <a:t> </a:t>
            </a:r>
            <a:r>
              <a:rPr lang="en-US" sz="3200" b="1" dirty="0" err="1" smtClean="0">
                <a:solidFill>
                  <a:srgbClr val="FF0000"/>
                </a:solidFill>
                <a:latin typeface="Times New Roman" pitchFamily="18" charset="0"/>
                <a:cs typeface="Times New Roman" pitchFamily="18" charset="0"/>
              </a:rPr>
              <a:t>phẩm</a:t>
            </a:r>
            <a:r>
              <a:rPr lang="en-US" sz="3200" b="1" dirty="0" smtClean="0">
                <a:solidFill>
                  <a:srgbClr val="FF0000"/>
                </a:solidFill>
                <a:latin typeface="Times New Roman" pitchFamily="18" charset="0"/>
                <a:cs typeface="Times New Roman" pitchFamily="18" charset="0"/>
              </a:rPr>
              <a:t>,…</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2362200" y="4191000"/>
            <a:ext cx="4953000" cy="1219200"/>
          </a:xfrm>
        </p:spPr>
        <p:txBody>
          <a:bodyPr>
            <a:noAutofit/>
          </a:bodyPr>
          <a:lstStyle/>
          <a:p>
            <a:pPr marL="0" indent="0">
              <a:buNone/>
            </a:pPr>
            <a:r>
              <a:rPr lang="en-US" sz="4000" b="1" dirty="0" smtClean="0">
                <a:latin typeface="Times New Roman" pitchFamily="18" charset="0"/>
                <a:cs typeface="Times New Roman" pitchFamily="18" charset="0"/>
              </a:rPr>
              <a:t>VẬY BÁN CÁI GÌ?</a:t>
            </a:r>
          </a:p>
          <a:p>
            <a:pPr marL="0" indent="0">
              <a:buNone/>
            </a:pPr>
            <a:endParaRPr lang="en-US" sz="4000" b="1" dirty="0">
              <a:latin typeface="Times New Roman" pitchFamily="18" charset="0"/>
              <a:cs typeface="Times New Roman" pitchFamily="18" charset="0"/>
            </a:endParaRPr>
          </a:p>
        </p:txBody>
      </p:sp>
    </p:spTree>
    <p:extLst>
      <p:ext uri="{BB962C8B-B14F-4D97-AF65-F5344CB8AC3E}">
        <p14:creationId xmlns:p14="http://schemas.microsoft.com/office/powerpoint/2010/main" val="19932438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76400" y="-152400"/>
            <a:ext cx="5486400" cy="838200"/>
          </a:xfrm>
        </p:spPr>
        <p:txBody>
          <a:bodyPr>
            <a:normAutofit/>
          </a:bodyPr>
          <a:lstStyle/>
          <a:p>
            <a:r>
              <a:rPr lang="en-US" sz="3200" b="1" dirty="0" smtClean="0">
                <a:latin typeface="Times New Roman" pitchFamily="18" charset="0"/>
                <a:cs typeface="Times New Roman" pitchFamily="18" charset="0"/>
              </a:rPr>
              <a:t>2. </a:t>
            </a:r>
            <a:r>
              <a:rPr lang="en-US" sz="3200" b="1" dirty="0" err="1" smtClean="0">
                <a:latin typeface="Times New Roman" pitchFamily="18" charset="0"/>
                <a:cs typeface="Times New Roman" pitchFamily="18" charset="0"/>
              </a:rPr>
              <a:t>Bán</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câu</a:t>
            </a:r>
            <a:r>
              <a:rPr lang="en-US" sz="3200" b="1" dirty="0" smtClean="0">
                <a:latin typeface="Times New Roman" pitchFamily="18" charset="0"/>
                <a:cs typeface="Times New Roman" pitchFamily="18" charset="0"/>
              </a:rPr>
              <a:t> </a:t>
            </a:r>
            <a:r>
              <a:rPr lang="en-US" sz="3200" b="1" dirty="0" err="1" smtClean="0">
                <a:latin typeface="Times New Roman" pitchFamily="18" charset="0"/>
                <a:cs typeface="Times New Roman" pitchFamily="18" charset="0"/>
              </a:rPr>
              <a:t>chuyện</a:t>
            </a:r>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381000" y="533400"/>
            <a:ext cx="8229600" cy="5486400"/>
          </a:xfrm>
        </p:spPr>
        <p:txBody>
          <a:bodyPr>
            <a:noAutofit/>
          </a:bodyPr>
          <a:lstStyle/>
          <a:p>
            <a:pPr>
              <a:buFont typeface="Wingdings" pitchFamily="2" charset="2"/>
              <a:buChar char="v"/>
            </a:pPr>
            <a:r>
              <a:rPr lang="en-US" sz="2300" b="1" dirty="0" err="1" smtClean="0">
                <a:latin typeface="Times New Roman" pitchFamily="18" charset="0"/>
                <a:cs typeface="Times New Roman" pitchFamily="18" charset="0"/>
              </a:rPr>
              <a:t>Người</a:t>
            </a:r>
            <a:r>
              <a:rPr lang="en-US" sz="2300" b="1" dirty="0" smtClean="0">
                <a:latin typeface="Times New Roman" pitchFamily="18" charset="0"/>
                <a:cs typeface="Times New Roman" pitchFamily="18" charset="0"/>
              </a:rPr>
              <a:t> </a:t>
            </a:r>
            <a:r>
              <a:rPr lang="en-US" sz="2300" b="1" dirty="0" err="1" smtClean="0">
                <a:latin typeface="Times New Roman" pitchFamily="18" charset="0"/>
                <a:cs typeface="Times New Roman" pitchFamily="18" charset="0"/>
              </a:rPr>
              <a:t>mới</a:t>
            </a:r>
            <a:r>
              <a:rPr lang="en-US" sz="2300" b="1" dirty="0" smtClean="0">
                <a:latin typeface="Times New Roman" pitchFamily="18" charset="0"/>
                <a:cs typeface="Times New Roman" pitchFamily="18" charset="0"/>
              </a:rPr>
              <a:t>: </a:t>
            </a:r>
          </a:p>
          <a:p>
            <a:pPr>
              <a:buFont typeface="Wingdings" pitchFamily="2" charset="2"/>
              <a:buChar char="ü"/>
            </a:pPr>
            <a:r>
              <a:rPr lang="en-US" sz="2300" dirty="0" err="1" smtClean="0">
                <a:latin typeface="Times New Roman" pitchFamily="18" charset="0"/>
                <a:cs typeface="Times New Roman" pitchFamily="18" charset="0"/>
              </a:rPr>
              <a:t>Đi</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kể</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những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câu</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chuyện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đã</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có</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kết</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quả</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của</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mình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và</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những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người</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mình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biết</a:t>
            </a:r>
            <a:r>
              <a:rPr lang="en-US" sz="2300" dirty="0" smtClean="0">
                <a:latin typeface="Times New Roman" pitchFamily="18" charset="0"/>
                <a:cs typeface="Times New Roman" pitchFamily="18" charset="0"/>
              </a:rPr>
              <a:t>.</a:t>
            </a:r>
          </a:p>
          <a:p>
            <a:pPr>
              <a:buFont typeface="Wingdings" pitchFamily="2" charset="2"/>
              <a:buChar char="ü"/>
            </a:pPr>
            <a:r>
              <a:rPr lang="en-US" sz="2300" dirty="0" err="1" smtClean="0">
                <a:latin typeface="Times New Roman" pitchFamily="18" charset="0"/>
                <a:cs typeface="Times New Roman" pitchFamily="18" charset="0"/>
              </a:rPr>
              <a:t>Đặt</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vị</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trí</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mình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là</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người</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tiêu</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dùng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khách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quan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đi</a:t>
            </a:r>
            <a:r>
              <a:rPr lang="en-US" sz="2300" dirty="0" smtClean="0">
                <a:latin typeface="Times New Roman" pitchFamily="18" charset="0"/>
                <a:cs typeface="Times New Roman" pitchFamily="18" charset="0"/>
              </a:rPr>
              <a:t> chia </a:t>
            </a:r>
            <a:r>
              <a:rPr lang="en-US" sz="2300" dirty="0" err="1" smtClean="0">
                <a:latin typeface="Times New Roman" pitchFamily="18" charset="0"/>
                <a:cs typeface="Times New Roman" pitchFamily="18" charset="0"/>
              </a:rPr>
              <a:t>sẻ</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lại</a:t>
            </a:r>
            <a:r>
              <a:rPr lang="en-US" sz="2300" dirty="0" smtClean="0">
                <a:latin typeface="Times New Roman" pitchFamily="18" charset="0"/>
                <a:cs typeface="Times New Roman" pitchFamily="18" charset="0"/>
              </a:rPr>
              <a:t> ( </a:t>
            </a:r>
            <a:r>
              <a:rPr lang="en-US" sz="2300" dirty="0" err="1" smtClean="0">
                <a:latin typeface="Times New Roman" pitchFamily="18" charset="0"/>
                <a:cs typeface="Times New Roman" pitchFamily="18" charset="0"/>
              </a:rPr>
              <a:t>đi</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mách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sản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phẩm</a:t>
            </a:r>
            <a:r>
              <a:rPr lang="en-US" sz="2300" dirty="0" smtClean="0">
                <a:latin typeface="Times New Roman" pitchFamily="18" charset="0"/>
                <a:cs typeface="Times New Roman" pitchFamily="18" charset="0"/>
              </a:rPr>
              <a:t>).</a:t>
            </a:r>
          </a:p>
          <a:p>
            <a:pPr>
              <a:buFont typeface="Wingdings" pitchFamily="2" charset="2"/>
              <a:buChar char="ü"/>
            </a:pPr>
            <a:r>
              <a:rPr lang="en-US" sz="2300" dirty="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Chú</a:t>
            </a:r>
            <a:r>
              <a:rPr lang="en-US" sz="2300" dirty="0" smtClean="0">
                <a:latin typeface="Times New Roman" pitchFamily="18" charset="0"/>
                <a:cs typeface="Times New Roman" pitchFamily="18" charset="0"/>
              </a:rPr>
              <a:t> ý: </a:t>
            </a:r>
            <a:r>
              <a:rPr lang="en-US" sz="2300" dirty="0" err="1" smtClean="0">
                <a:latin typeface="Times New Roman" pitchFamily="18" charset="0"/>
                <a:cs typeface="Times New Roman" pitchFamily="18" charset="0"/>
              </a:rPr>
              <a:t>người</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mới</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kinh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doanh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không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nên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đăng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bán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sản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phẩm</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trên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các</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trang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mạng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xã</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hội</a:t>
            </a:r>
            <a:r>
              <a:rPr lang="en-US" sz="2300" dirty="0" smtClean="0">
                <a:latin typeface="Times New Roman" pitchFamily="18" charset="0"/>
                <a:cs typeface="Times New Roman" pitchFamily="18" charset="0"/>
              </a:rPr>
              <a:t>.</a:t>
            </a:r>
          </a:p>
          <a:p>
            <a:pPr>
              <a:buFont typeface="Wingdings" pitchFamily="2" charset="2"/>
              <a:buChar char="v"/>
            </a:pPr>
            <a:r>
              <a:rPr lang="en-US" sz="2300" b="1" dirty="0" err="1" smtClean="0">
                <a:latin typeface="Times New Roman" pitchFamily="18" charset="0"/>
                <a:cs typeface="Times New Roman" pitchFamily="18" charset="0"/>
              </a:rPr>
              <a:t>Người</a:t>
            </a:r>
            <a:r>
              <a:rPr lang="en-US" sz="2300" b="1" dirty="0" smtClean="0">
                <a:latin typeface="Times New Roman" pitchFamily="18" charset="0"/>
                <a:cs typeface="Times New Roman" pitchFamily="18" charset="0"/>
              </a:rPr>
              <a:t> </a:t>
            </a:r>
            <a:r>
              <a:rPr lang="en-US" sz="2300" b="1" dirty="0" err="1" smtClean="0">
                <a:latin typeface="Times New Roman" pitchFamily="18" charset="0"/>
                <a:cs typeface="Times New Roman" pitchFamily="18" charset="0"/>
              </a:rPr>
              <a:t>cũ</a:t>
            </a:r>
            <a:r>
              <a:rPr lang="en-US" sz="2300" b="1" dirty="0" smtClean="0">
                <a:latin typeface="Times New Roman" pitchFamily="18" charset="0"/>
                <a:cs typeface="Times New Roman" pitchFamily="18" charset="0"/>
              </a:rPr>
              <a:t>: </a:t>
            </a:r>
          </a:p>
          <a:p>
            <a:pPr>
              <a:buFont typeface="Wingdings" pitchFamily="2" charset="2"/>
              <a:buChar char="ü"/>
            </a:pPr>
            <a:r>
              <a:rPr lang="en-US" sz="2300" dirty="0" err="1" smtClean="0">
                <a:latin typeface="Times New Roman" pitchFamily="18" charset="0"/>
                <a:cs typeface="Times New Roman" pitchFamily="18" charset="0"/>
              </a:rPr>
              <a:t>Bán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kiến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thức</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và</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câu</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chuyện</a:t>
            </a:r>
            <a:r>
              <a:rPr lang="en-US" sz="2300" dirty="0" smtClean="0">
                <a:latin typeface="Times New Roman" pitchFamily="18" charset="0"/>
                <a:cs typeface="Times New Roman" pitchFamily="18" charset="0"/>
              </a:rPr>
              <a:t>.</a:t>
            </a:r>
          </a:p>
          <a:p>
            <a:pPr>
              <a:buFont typeface="Wingdings" pitchFamily="2" charset="2"/>
              <a:buChar char="ü"/>
            </a:pPr>
            <a:r>
              <a:rPr lang="en-US" sz="2300" dirty="0" err="1" smtClean="0">
                <a:latin typeface="Times New Roman" pitchFamily="18" charset="0"/>
                <a:cs typeface="Times New Roman" pitchFamily="18" charset="0"/>
              </a:rPr>
              <a:t>Lồng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ghép</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việc</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kể</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chuyện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và</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thêm</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kiến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thức</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về</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sản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phẩm</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và</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dinh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dưỡng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khi</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đi</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bán</a:t>
            </a:r>
            <a:r>
              <a:rPr lang="en-US" sz="2300" dirty="0" smtClean="0">
                <a:latin typeface="Times New Roman" pitchFamily="18" charset="0"/>
                <a:cs typeface="Times New Roman" pitchFamily="18" charset="0"/>
              </a:rPr>
              <a:t>.</a:t>
            </a:r>
          </a:p>
          <a:p>
            <a:pPr>
              <a:buFont typeface="Wingdings" pitchFamily="2" charset="2"/>
              <a:buChar char="ü"/>
            </a:pPr>
            <a:r>
              <a:rPr lang="en-US" sz="2300" b="1" u="sng" dirty="0" err="1" smtClean="0">
                <a:latin typeface="Times New Roman" pitchFamily="18" charset="0"/>
                <a:cs typeface="Times New Roman" pitchFamily="18" charset="0"/>
              </a:rPr>
              <a:t>Chú</a:t>
            </a:r>
            <a:r>
              <a:rPr lang="en-US" sz="2300" b="1" u="sng" dirty="0" smtClean="0">
                <a:latin typeface="Times New Roman" pitchFamily="18" charset="0"/>
                <a:cs typeface="Times New Roman" pitchFamily="18" charset="0"/>
              </a:rPr>
              <a:t> ý: </a:t>
            </a:r>
            <a:r>
              <a:rPr lang="en-US" sz="2300" i="1" dirty="0" err="1" smtClean="0">
                <a:latin typeface="Times New Roman" pitchFamily="18" charset="0"/>
                <a:cs typeface="Times New Roman" pitchFamily="18" charset="0"/>
              </a:rPr>
              <a:t>Đừng</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mất</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thời</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gian</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mô</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tả</a:t>
            </a:r>
            <a:r>
              <a:rPr lang="en-US" sz="2300" i="1" dirty="0" smtClean="0">
                <a:latin typeface="Times New Roman" pitchFamily="18" charset="0"/>
                <a:cs typeface="Times New Roman" pitchFamily="18" charset="0"/>
              </a:rPr>
              <a:t> chi </a:t>
            </a:r>
            <a:r>
              <a:rPr lang="en-US" sz="2300" i="1" dirty="0" err="1" smtClean="0">
                <a:latin typeface="Times New Roman" pitchFamily="18" charset="0"/>
                <a:cs typeface="Times New Roman" pitchFamily="18" charset="0"/>
              </a:rPr>
              <a:t>tiết</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sản</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phẩm</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như</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những</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người</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tiếp</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thị</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Vì</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khách</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hàng</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chỉ</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quan</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tâm</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đến</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lợi</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ích</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của</a:t>
            </a:r>
            <a:r>
              <a:rPr lang="en-US" sz="2300" i="1" dirty="0" smtClean="0">
                <a:latin typeface="Times New Roman" pitchFamily="18" charset="0"/>
                <a:cs typeface="Times New Roman" pitchFamily="18" charset="0"/>
              </a:rPr>
              <a:t> SP, do </a:t>
            </a:r>
            <a:r>
              <a:rPr lang="en-US" sz="2300" i="1" dirty="0" err="1" smtClean="0">
                <a:latin typeface="Times New Roman" pitchFamily="18" charset="0"/>
                <a:cs typeface="Times New Roman" pitchFamily="18" charset="0"/>
              </a:rPr>
              <a:t>đó</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bán</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lợi</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ích</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không</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bán</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đặc</a:t>
            </a:r>
            <a:r>
              <a:rPr lang="en-US" sz="2300" i="1" dirty="0" smtClean="0">
                <a:latin typeface="Times New Roman" pitchFamily="18" charset="0"/>
                <a:cs typeface="Times New Roman" pitchFamily="18" charset="0"/>
              </a:rPr>
              <a:t> </a:t>
            </a:r>
            <a:r>
              <a:rPr lang="en-US" sz="2300" i="1" dirty="0" err="1" smtClean="0">
                <a:latin typeface="Times New Roman" pitchFamily="18" charset="0"/>
                <a:cs typeface="Times New Roman" pitchFamily="18" charset="0"/>
              </a:rPr>
              <a:t>điểm</a:t>
            </a:r>
            <a:r>
              <a:rPr lang="en-US" sz="2300" dirty="0" smtClean="0">
                <a:latin typeface="Times New Roman" pitchFamily="18" charset="0"/>
                <a:cs typeface="Times New Roman" pitchFamily="18" charset="0"/>
              </a:rPr>
              <a:t>.</a:t>
            </a:r>
          </a:p>
          <a:p>
            <a:pPr>
              <a:buFont typeface="Wingdings" pitchFamily="2" charset="2"/>
              <a:buChar char="ü"/>
            </a:pPr>
            <a:r>
              <a:rPr lang="en-US" sz="2300" dirty="0" err="1" smtClean="0">
                <a:latin typeface="Times New Roman" pitchFamily="18" charset="0"/>
                <a:cs typeface="Times New Roman" pitchFamily="18" charset="0"/>
              </a:rPr>
              <a:t>Kể</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cho</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họ</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nghe</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câu</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chuyện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thật</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về</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những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khách</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hàng</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cá</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nhân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nào</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đó</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có</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vấn</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đề</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sức</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khỏe</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như</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họ</a:t>
            </a:r>
            <a:r>
              <a:rPr lang="en-US" sz="2300" dirty="0">
                <a:latin typeface="Times New Roman" pitchFamily="18" charset="0"/>
                <a:cs typeface="Times New Roman" pitchFamily="18" charset="0"/>
              </a:rPr>
              <a:t> </a:t>
            </a:r>
            <a:r>
              <a:rPr lang="en-US" sz="2300" dirty="0" err="1" smtClean="0">
                <a:latin typeface="Times New Roman" pitchFamily="18" charset="0"/>
                <a:cs typeface="Times New Roman" pitchFamily="18" charset="0"/>
              </a:rPr>
              <a:t>dùng</a:t>
            </a:r>
            <a:r>
              <a:rPr lang="en-US" sz="2300" dirty="0" smtClean="0">
                <a:latin typeface="Times New Roman" pitchFamily="18" charset="0"/>
                <a:cs typeface="Times New Roman" pitchFamily="18" charset="0"/>
              </a:rPr>
              <a:t> SP </a:t>
            </a:r>
            <a:r>
              <a:rPr lang="en-US" sz="2300" dirty="0" err="1" smtClean="0">
                <a:latin typeface="Times New Roman" pitchFamily="18" charset="0"/>
                <a:cs typeface="Times New Roman" pitchFamily="18" charset="0"/>
              </a:rPr>
              <a:t>và</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có</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kết</a:t>
            </a:r>
            <a:r>
              <a:rPr lang="en-US" sz="2300" dirty="0" smtClean="0">
                <a:latin typeface="Times New Roman" pitchFamily="18" charset="0"/>
                <a:cs typeface="Times New Roman" pitchFamily="18" charset="0"/>
              </a:rPr>
              <a:t> </a:t>
            </a:r>
            <a:r>
              <a:rPr lang="en-US" sz="2300" dirty="0" err="1" smtClean="0">
                <a:latin typeface="Times New Roman" pitchFamily="18" charset="0"/>
                <a:cs typeface="Times New Roman" pitchFamily="18" charset="0"/>
              </a:rPr>
              <a:t>quả</a:t>
            </a:r>
            <a:r>
              <a:rPr lang="en-US" sz="2300" dirty="0" smtClean="0">
                <a:latin typeface="Times New Roman" pitchFamily="18" charset="0"/>
                <a:cs typeface="Times New Roman" pitchFamily="18" charset="0"/>
              </a:rPr>
              <a:t>.</a:t>
            </a:r>
          </a:p>
        </p:txBody>
      </p:sp>
    </p:spTree>
    <p:extLst>
      <p:ext uri="{BB962C8B-B14F-4D97-AF65-F5344CB8AC3E}">
        <p14:creationId xmlns:p14="http://schemas.microsoft.com/office/powerpoint/2010/main" val="1906435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ircle(in)">
                                      <p:cBhvr>
                                        <p:cTn id="37" dur="2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ircle(in)">
                                      <p:cBhvr>
                                        <p:cTn id="42" dur="2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16"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Effect transition="in" filter="circle(in)">
                                      <p:cBhvr>
                                        <p:cTn id="47" dur="2000"/>
                                        <p:tgtEl>
                                          <p:spTgt spid="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nodeType="clickEffect">
                                  <p:stCondLst>
                                    <p:cond delay="0"/>
                                  </p:stCondLst>
                                  <p:childTnLst>
                                    <p:set>
                                      <p:cBhvr>
                                        <p:cTn id="51" dur="1" fill="hold">
                                          <p:stCondLst>
                                            <p:cond delay="0"/>
                                          </p:stCondLst>
                                        </p:cTn>
                                        <p:tgtEl>
                                          <p:spTgt spid="3">
                                            <p:txEl>
                                              <p:pRg st="8" end="8"/>
                                            </p:txEl>
                                          </p:spTgt>
                                        </p:tgtEl>
                                        <p:attrNameLst>
                                          <p:attrName>style.visibility</p:attrName>
                                        </p:attrNameLst>
                                      </p:cBhvr>
                                      <p:to>
                                        <p:strVal val="visible"/>
                                      </p:to>
                                    </p:set>
                                    <p:animEffect transition="in" filter="circle(in)">
                                      <p:cBhvr>
                                        <p:cTn id="52" dur="2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Times New Roman" pitchFamily="18" charset="0"/>
                <a:cs typeface="Times New Roman" pitchFamily="18" charset="0"/>
              </a:rPr>
              <a:t>KỸ NĂNG CHĂM SÓC KHÁCH HÀNG</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600200"/>
            <a:ext cx="8229600" cy="4525963"/>
          </a:xfrm>
        </p:spPr>
        <p:txBody>
          <a:bodyPr/>
          <a:lstStyle/>
          <a:p>
            <a:pPr>
              <a:buFont typeface="Wingdings" pitchFamily="2" charset="2"/>
              <a:buChar char="v"/>
            </a:pPr>
            <a:r>
              <a:rPr lang="en-US" dirty="0" err="1" smtClean="0">
                <a:latin typeface="Times New Roman" pitchFamily="18" charset="0"/>
                <a:cs typeface="Times New Roman" pitchFamily="18" charset="0"/>
              </a:rPr>
              <a:t>Bộ</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dụng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cụ</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bán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hàng</a:t>
            </a:r>
            <a:r>
              <a:rPr lang="en-US"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Phiếu</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giao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hàng</a:t>
            </a:r>
            <a:r>
              <a:rPr lang="en-US"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Tờ</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báo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của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công</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ty</a:t>
            </a:r>
            <a:r>
              <a:rPr lang="en-US"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Cuốn</a:t>
            </a:r>
            <a:r>
              <a:rPr lang="en-US" dirty="0" smtClean="0">
                <a:latin typeface="Times New Roman" pitchFamily="18" charset="0"/>
                <a:cs typeface="Times New Roman" pitchFamily="18" charset="0"/>
              </a:rPr>
              <a:t> OPP, 1 </a:t>
            </a:r>
            <a:r>
              <a:rPr lang="en-US" dirty="0" err="1" smtClean="0">
                <a:latin typeface="Times New Roman" pitchFamily="18" charset="0"/>
                <a:cs typeface="Times New Roman" pitchFamily="18" charset="0"/>
              </a:rPr>
              <a:t>lon</a:t>
            </a:r>
            <a:r>
              <a:rPr lang="en-US" dirty="0" smtClean="0">
                <a:latin typeface="Times New Roman" pitchFamily="18" charset="0"/>
                <a:cs typeface="Times New Roman" pitchFamily="18" charset="0"/>
              </a:rPr>
              <a:t> SP, </a:t>
            </a:r>
            <a:r>
              <a:rPr lang="en-US" dirty="0" err="1" smtClean="0">
                <a:latin typeface="Times New Roman" pitchFamily="18" charset="0"/>
                <a:cs typeface="Times New Roman" pitchFamily="18" charset="0"/>
              </a:rPr>
              <a:t>bình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lắc</a:t>
            </a:r>
            <a:r>
              <a:rPr lang="en-US"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Tờ</a:t>
            </a:r>
            <a:r>
              <a:rPr lang="en-US" dirty="0" smtClean="0">
                <a:latin typeface="Times New Roman" pitchFamily="18" charset="0"/>
                <a:cs typeface="Times New Roman" pitchFamily="18" charset="0"/>
              </a:rPr>
              <a:t> 5 </a:t>
            </a:r>
            <a:r>
              <a:rPr lang="en-US" dirty="0" err="1" smtClean="0">
                <a:latin typeface="Times New Roman" pitchFamily="18" charset="0"/>
                <a:cs typeface="Times New Roman" pitchFamily="18" charset="0"/>
              </a:rPr>
              <a:t>thành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phần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tờ</a:t>
            </a:r>
            <a:r>
              <a:rPr lang="en-US" dirty="0" smtClean="0">
                <a:latin typeface="Times New Roman" pitchFamily="18" charset="0"/>
                <a:cs typeface="Times New Roman" pitchFamily="18" charset="0"/>
              </a:rPr>
              <a:t> HDSD.</a:t>
            </a:r>
          </a:p>
          <a:p>
            <a:pPr>
              <a:buFont typeface="Wingdings" pitchFamily="2" charset="2"/>
              <a:buChar char="ü"/>
            </a:pPr>
            <a:r>
              <a:rPr lang="en-US" dirty="0" err="1" smtClean="0">
                <a:latin typeface="Times New Roman" pitchFamily="18" charset="0"/>
                <a:cs typeface="Times New Roman" pitchFamily="18" charset="0"/>
              </a:rPr>
              <a:t>Thẻ</a:t>
            </a:r>
            <a:r>
              <a:rPr lang="en-US" dirty="0" smtClean="0">
                <a:latin typeface="Times New Roman" pitchFamily="18" charset="0"/>
                <a:cs typeface="Times New Roman" pitchFamily="18" charset="0"/>
              </a:rPr>
              <a:t> NPP.</a:t>
            </a:r>
          </a:p>
        </p:txBody>
      </p:sp>
    </p:spTree>
    <p:extLst>
      <p:ext uri="{BB962C8B-B14F-4D97-AF65-F5344CB8AC3E}">
        <p14:creationId xmlns:p14="http://schemas.microsoft.com/office/powerpoint/2010/main" val="1268559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ircle(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ircle(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ircle(in)">
                                      <p:cBhvr>
                                        <p:cTn id="27" dur="2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ircle(in)">
                                      <p:cBhvr>
                                        <p:cTn id="32" dur="2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ircle(in)">
                                      <p:cBhvr>
                                        <p:cTn id="37" dur="2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58725" y="0"/>
            <a:ext cx="8229600" cy="944562"/>
          </a:xfrm>
        </p:spPr>
        <p:txBody>
          <a:bodyPr>
            <a:normAutofit/>
          </a:bodyPr>
          <a:lstStyle/>
          <a:p>
            <a:r>
              <a:rPr lang="en-US" sz="3200" b="1" dirty="0" smtClean="0">
                <a:solidFill>
                  <a:srgbClr val="FF0000"/>
                </a:solidFill>
                <a:latin typeface="Times New Roman" pitchFamily="18" charset="0"/>
                <a:cs typeface="Times New Roman" pitchFamily="18" charset="0"/>
              </a:rPr>
              <a:t>THÔNG BÁO CỦA CÔNG TY</a:t>
            </a:r>
            <a:endParaRPr lang="en-US" sz="3200" b="1" dirty="0">
              <a:solidFill>
                <a:srgbClr val="FF0000"/>
              </a:solidFill>
              <a:latin typeface="Times New Roman" pitchFamily="18" charset="0"/>
              <a:cs typeface="Times New Roman" pitchFamily="18" charset="0"/>
            </a:endParaRP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9205" y="762000"/>
            <a:ext cx="4648796" cy="5867400"/>
          </a:xfrm>
          <a:prstGeom prst="rect">
            <a:avLst/>
          </a:prstGeom>
        </p:spPr>
      </p:pic>
    </p:spTree>
    <p:extLst>
      <p:ext uri="{BB962C8B-B14F-4D97-AF65-F5344CB8AC3E}">
        <p14:creationId xmlns:p14="http://schemas.microsoft.com/office/powerpoint/2010/main" val="3391681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solidFill>
                  <a:srgbClr val="FF0000"/>
                </a:solidFill>
                <a:latin typeface="Times New Roman" pitchFamily="18" charset="0"/>
                <a:cs typeface="Times New Roman" pitchFamily="18" charset="0"/>
              </a:rPr>
              <a:t>QUY TRÌNH CHĂM SÓC KHÁCH HÀNG</a:t>
            </a:r>
            <a:endParaRPr lang="en-US" sz="3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371600"/>
            <a:ext cx="8229600" cy="4525963"/>
          </a:xfrm>
        </p:spPr>
        <p:txBody>
          <a:bodyPr>
            <a:noAutofit/>
          </a:bodyPr>
          <a:lstStyle/>
          <a:p>
            <a:pPr>
              <a:buFont typeface="Wingdings" pitchFamily="2" charset="2"/>
              <a:buChar char="v"/>
            </a:pPr>
            <a:r>
              <a:rPr lang="en-US" dirty="0" err="1" smtClean="0">
                <a:latin typeface="Times New Roman" pitchFamily="18" charset="0"/>
                <a:cs typeface="Times New Roman" pitchFamily="18" charset="0"/>
              </a:rPr>
              <a:t>Điện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thoại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hoặc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gặp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trực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tiếp</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theo</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lịch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sau</a:t>
            </a:r>
            <a:r>
              <a:rPr lang="en-US"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1: </a:t>
            </a:r>
            <a:r>
              <a:rPr lang="en-US" dirty="0" err="1" smtClean="0">
                <a:latin typeface="Times New Roman" pitchFamily="18" charset="0"/>
                <a:cs typeface="Times New Roman" pitchFamily="18" charset="0"/>
              </a:rPr>
              <a:t>Hỏi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cách</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pha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sữa</a:t>
            </a:r>
            <a:r>
              <a:rPr lang="en-US"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5-7: </a:t>
            </a:r>
            <a:r>
              <a:rPr lang="en-US" dirty="0" err="1" smtClean="0">
                <a:latin typeface="Times New Roman" pitchFamily="18" charset="0"/>
                <a:cs typeface="Times New Roman" pitchFamily="18" charset="0"/>
              </a:rPr>
              <a:t>Hỏi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về</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các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chuyển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hóa</a:t>
            </a:r>
            <a:r>
              <a:rPr lang="en-US"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15-17: </a:t>
            </a:r>
            <a:r>
              <a:rPr lang="en-US" dirty="0" err="1" smtClean="0">
                <a:latin typeface="Times New Roman" pitchFamily="18" charset="0"/>
                <a:cs typeface="Times New Roman" pitchFamily="18" charset="0"/>
              </a:rPr>
              <a:t>Hỏi</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xem</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đã</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kết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thúc</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chuyển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hóa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chưa</a:t>
            </a:r>
            <a:r>
              <a:rPr lang="en-US" dirty="0" smtClean="0">
                <a:latin typeface="Times New Roman" pitchFamily="18" charset="0"/>
                <a:cs typeface="Times New Roman" pitchFamily="18" charset="0"/>
              </a:rPr>
              <a:t>.</a:t>
            </a:r>
          </a:p>
          <a:p>
            <a:pPr>
              <a:buFont typeface="Wingdings" pitchFamily="2" charset="2"/>
              <a:buChar char="ü"/>
            </a:pPr>
            <a:r>
              <a:rPr lang="en-US" dirty="0" err="1" smtClean="0">
                <a:latin typeface="Times New Roman" pitchFamily="18" charset="0"/>
                <a:cs typeface="Times New Roman" pitchFamily="18" charset="0"/>
              </a:rPr>
              <a:t>Ngày</a:t>
            </a:r>
            <a:r>
              <a:rPr lang="en-US" dirty="0" smtClean="0">
                <a:latin typeface="Times New Roman" pitchFamily="18" charset="0"/>
                <a:cs typeface="Times New Roman" pitchFamily="18" charset="0"/>
              </a:rPr>
              <a:t> 26-28: </a:t>
            </a:r>
            <a:r>
              <a:rPr lang="en-US" dirty="0" err="1" smtClean="0">
                <a:latin typeface="Times New Roman" pitchFamily="18" charset="0"/>
                <a:cs typeface="Times New Roman" pitchFamily="18" charset="0"/>
              </a:rPr>
              <a:t>Chốt</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lon</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sữa</a:t>
            </a:r>
            <a:r>
              <a:rPr lang="en-US" dirty="0" smtClean="0">
                <a:latin typeface="Times New Roman" pitchFamily="18" charset="0"/>
                <a:cs typeface="Times New Roman" pitchFamily="18" charset="0"/>
              </a:rPr>
              <a:t> </a:t>
            </a:r>
            <a:r>
              <a:rPr lang="en-US" dirty="0" err="1" smtClean="0">
                <a:latin typeface="Times New Roman" pitchFamily="18" charset="0"/>
                <a:cs typeface="Times New Roman" pitchFamily="18" charset="0"/>
              </a:rPr>
              <a:t>mới</a:t>
            </a:r>
            <a:r>
              <a:rPr lang="en-US" dirty="0" smtClean="0">
                <a:latin typeface="Times New Roman" pitchFamily="18" charset="0"/>
                <a:cs typeface="Times New Roman" pitchFamily="18" charset="0"/>
              </a:rPr>
              <a:t>.</a:t>
            </a:r>
          </a:p>
          <a:p>
            <a:pPr>
              <a:buFont typeface="Wingdings" pitchFamily="2" charset="2"/>
              <a:buChar char="ü"/>
            </a:pPr>
            <a:r>
              <a:rPr lang="en-US" b="1" u="sng" dirty="0" err="1" smtClean="0">
                <a:latin typeface="Times New Roman" pitchFamily="18" charset="0"/>
                <a:cs typeface="Times New Roman" pitchFamily="18" charset="0"/>
              </a:rPr>
              <a:t>Chú</a:t>
            </a:r>
            <a:r>
              <a:rPr lang="en-US" b="1" u="sng" dirty="0" smtClean="0">
                <a:latin typeface="Times New Roman" pitchFamily="18" charset="0"/>
                <a:cs typeface="Times New Roman" pitchFamily="18" charset="0"/>
              </a:rPr>
              <a:t> ý</a:t>
            </a:r>
            <a:r>
              <a:rPr lang="en-US"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Tập</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trung</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thiết</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lập</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mối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quan</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hệ</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với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khách</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hàng</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tìm</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hiểu</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những</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điểm</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chung</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giữa</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khách</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hàng</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với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mình</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tập</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khen</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ngợi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đồng</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cảm</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với</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khách</a:t>
            </a:r>
            <a:r>
              <a:rPr lang="en-US" i="1" dirty="0" smtClean="0">
                <a:latin typeface="Times New Roman" pitchFamily="18" charset="0"/>
                <a:cs typeface="Times New Roman" pitchFamily="18" charset="0"/>
              </a:rPr>
              <a:t> </a:t>
            </a:r>
            <a:r>
              <a:rPr lang="en-US" i="1" dirty="0" err="1" smtClean="0">
                <a:latin typeface="Times New Roman" pitchFamily="18" charset="0"/>
                <a:cs typeface="Times New Roman" pitchFamily="18" charset="0"/>
              </a:rPr>
              <a:t>hàng</a:t>
            </a:r>
            <a:r>
              <a:rPr lang="en-US" i="1" dirty="0" smtClean="0">
                <a:latin typeface="Times New Roman" pitchFamily="18" charset="0"/>
                <a:cs typeface="Times New Roman" pitchFamily="18" charset="0"/>
              </a:rPr>
              <a:t>.</a:t>
            </a:r>
            <a:endParaRPr lang="en-US" i="1" dirty="0">
              <a:latin typeface="Times New Roman" pitchFamily="18" charset="0"/>
              <a:cs typeface="Times New Roman" pitchFamily="18" charset="0"/>
            </a:endParaRPr>
          </a:p>
        </p:txBody>
      </p:sp>
    </p:spTree>
    <p:extLst>
      <p:ext uri="{BB962C8B-B14F-4D97-AF65-F5344CB8AC3E}">
        <p14:creationId xmlns:p14="http://schemas.microsoft.com/office/powerpoint/2010/main" val="2457799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ircle(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42" presetClass="entr" presetSubtype="0" fill="hold"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1000"/>
                                        <p:tgtEl>
                                          <p:spTgt spid="3">
                                            <p:txEl>
                                              <p:pRg st="1" end="1"/>
                                            </p:txEl>
                                          </p:spTgt>
                                        </p:tgtEl>
                                      </p:cBhvr>
                                    </p:animEffect>
                                    <p:anim calcmode="lin" valueType="num">
                                      <p:cBhvr>
                                        <p:cTn id="1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3">
                                            <p:txEl>
                                              <p:pRg st="2" end="2"/>
                                            </p:txEl>
                                          </p:spTgt>
                                        </p:tgtEl>
                                        <p:attrNameLst>
                                          <p:attrName>style.visibility</p:attrName>
                                        </p:attrNameLst>
                                      </p:cBhvr>
                                      <p:to>
                                        <p:strVal val="visible"/>
                                      </p:to>
                                    </p:set>
                                    <p:animEffect transition="in" filter="fade">
                                      <p:cBhvr>
                                        <p:cTn id="24" dur="1000"/>
                                        <p:tgtEl>
                                          <p:spTgt spid="3">
                                            <p:txEl>
                                              <p:pRg st="2" end="2"/>
                                            </p:txEl>
                                          </p:spTgt>
                                        </p:tgtEl>
                                      </p:cBhvr>
                                    </p:animEffect>
                                    <p:anim calcmode="lin" valueType="num">
                                      <p:cBhvr>
                                        <p:cTn id="2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Effect transition="in" filter="fade">
                                      <p:cBhvr>
                                        <p:cTn id="31" dur="1000"/>
                                        <p:tgtEl>
                                          <p:spTgt spid="3">
                                            <p:txEl>
                                              <p:pRg st="3" end="3"/>
                                            </p:txEl>
                                          </p:spTgt>
                                        </p:tgtEl>
                                      </p:cBhvr>
                                    </p:animEffect>
                                    <p:anim calcmode="lin" valueType="num">
                                      <p:cBhvr>
                                        <p:cTn id="3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42" presetClass="entr" presetSubtype="0" fill="hold" nodeType="clickEffect">
                                  <p:stCondLst>
                                    <p:cond delay="0"/>
                                  </p:stCondLst>
                                  <p:childTnLst>
                                    <p:set>
                                      <p:cBhvr>
                                        <p:cTn id="37" dur="1" fill="hold">
                                          <p:stCondLst>
                                            <p:cond delay="0"/>
                                          </p:stCondLst>
                                        </p:cTn>
                                        <p:tgtEl>
                                          <p:spTgt spid="3">
                                            <p:txEl>
                                              <p:pRg st="4" end="4"/>
                                            </p:txEl>
                                          </p:spTgt>
                                        </p:tgtEl>
                                        <p:attrNameLst>
                                          <p:attrName>style.visibility</p:attrName>
                                        </p:attrNameLst>
                                      </p:cBhvr>
                                      <p:to>
                                        <p:strVal val="visible"/>
                                      </p:to>
                                    </p:set>
                                    <p:animEffect transition="in" filter="fade">
                                      <p:cBhvr>
                                        <p:cTn id="38" dur="1000"/>
                                        <p:tgtEl>
                                          <p:spTgt spid="3">
                                            <p:txEl>
                                              <p:pRg st="4" end="4"/>
                                            </p:txEl>
                                          </p:spTgt>
                                        </p:tgtEl>
                                      </p:cBhvr>
                                    </p:animEffect>
                                    <p:anim calcmode="lin" valueType="num">
                                      <p:cBhvr>
                                        <p:cTn id="3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42" presetClass="entr" presetSubtype="0" fill="hold"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fade">
                                      <p:cBhvr>
                                        <p:cTn id="45" dur="1000"/>
                                        <p:tgtEl>
                                          <p:spTgt spid="3">
                                            <p:txEl>
                                              <p:pRg st="5" end="5"/>
                                            </p:txEl>
                                          </p:spTgt>
                                        </p:tgtEl>
                                      </p:cBhvr>
                                    </p:animEffect>
                                    <p:anim calcmode="lin" valueType="num">
                                      <p:cBhvr>
                                        <p:cTn id="46"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576</Words>
  <Application>Microsoft Office PowerPoint</Application>
  <PresentationFormat>On-screen Show (4:3)</PresentationFormat>
  <Paragraphs>49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Times New Roman</vt:lpstr>
      <vt:lpstr>Wingdings</vt:lpstr>
      <vt:lpstr>Office Theme</vt:lpstr>
      <vt:lpstr>PowerPoint Presentation</vt:lpstr>
      <vt:lpstr>KỸ NĂNG BÁN HÀNG</vt:lpstr>
      <vt:lpstr>1. TẠI SAO PHẢI BÁN HÀNG</vt:lpstr>
      <vt:lpstr>2. BÁN HÀNG NHƯ THẾ NÀO?</vt:lpstr>
      <vt:lpstr>Bán hàng trong kinh doanh mạng: không giống như bán hàng bình thường, không cần đem hàng đi bán, không đi quảng cáo, không tiếp thị, không năn nỉ khách mua dùm, không gửi hàng tại các tiệm thuốc tây hay quầy mỹ phẩm,…</vt:lpstr>
      <vt:lpstr>2. Bán câu chuyện</vt:lpstr>
      <vt:lpstr>KỸ NĂNG CHĂM SÓC KHÁCH HÀNG</vt:lpstr>
      <vt:lpstr>THÔNG BÁO CỦA CÔNG TY</vt:lpstr>
      <vt:lpstr>QUY TRÌNH CHĂM SÓC KHÁCH HÀNG</vt:lpstr>
      <vt:lpstr>PowerPoint Presentation</vt:lpstr>
      <vt:lpstr>  Chị Đỗ thị Mùa! 52 tuổi: đi bán túi li lông, chổi chít!!! Lấy chong16 tuổi, có con đc 3 tuổi chồng bị thần kinh nhốt khóa 1 phòng hơn chục năm rồi! Ngày 3 bữa đem đến cho chồng ăn! 1 mình nuôi 2 con ăn học và chồng!!! Làm ruộng thêm! Cố quá bị thót vị, đĩa đệm bsy bảo: 70tr để mổ, đi vay mãi đc 40tr! Gặp đứa cháu ruột đưa xuống nhà chị Oanh: bảo dùng hết 2 thùng đi khám để mổ, bsy bảo đang hồi phục 80% ko phải mổ nữa! Thế là ngày ngày đi gần 20km xuống nhà chị học và làm: sau 2 năm lên 3sv năm vừa rồi là năm thứ hai tn: 880tr! !!! Lần đầu tiên lên máy bay, đc tám biển!!!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ThienIT</dc:creator>
  <cp:lastModifiedBy>Admin</cp:lastModifiedBy>
  <cp:revision>19</cp:revision>
  <dcterms:created xsi:type="dcterms:W3CDTF">2020-06-13T14:13:22Z</dcterms:created>
  <dcterms:modified xsi:type="dcterms:W3CDTF">2022-06-20T02:51:27Z</dcterms:modified>
</cp:coreProperties>
</file>