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2801600" cy="9601200" type="A3"/>
  <p:notesSz cx="6858000" cy="9144000"/>
  <p:defaultTextStyle>
    <a:defPPr>
      <a:defRPr lang="en-US"/>
    </a:defPPr>
    <a:lvl1pPr marL="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8"/>
    <p:restoredTop sz="94613"/>
  </p:normalViewPr>
  <p:slideViewPr>
    <p:cSldViewPr snapToGrid="0" snapToObjects="1">
      <p:cViewPr>
        <p:scale>
          <a:sx n="90" d="100"/>
          <a:sy n="90" d="100"/>
        </p:scale>
        <p:origin x="1152" y="-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1B99F-3A5C-B64F-9392-9C371EAF447C}" type="datetimeFigureOut">
              <a:t>3/8/23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760B-6F7E-5341-BE69-9416B4A10A10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1B99F-3A5C-B64F-9392-9C371EAF447C}" type="datetimeFigureOut">
              <a:t>3/8/23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760B-6F7E-5341-BE69-9416B4A10A10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1B99F-3A5C-B64F-9392-9C371EAF447C}" type="datetimeFigureOut">
              <a:t>3/8/23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760B-6F7E-5341-BE69-9416B4A10A10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1B99F-3A5C-B64F-9392-9C371EAF447C}" type="datetimeFigureOut">
              <a:t>3/8/23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760B-6F7E-5341-BE69-9416B4A10A10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1B99F-3A5C-B64F-9392-9C371EAF447C}" type="datetimeFigureOut">
              <a:t>3/8/23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760B-6F7E-5341-BE69-9416B4A10A10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1B99F-3A5C-B64F-9392-9C371EAF447C}" type="datetimeFigureOut">
              <a:t>3/8/23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760B-6F7E-5341-BE69-9416B4A10A10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1B99F-3A5C-B64F-9392-9C371EAF447C}" type="datetimeFigureOut">
              <a:t>3/8/23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760B-6F7E-5341-BE69-9416B4A10A10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1B99F-3A5C-B64F-9392-9C371EAF447C}" type="datetimeFigureOut">
              <a:t>3/8/23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760B-6F7E-5341-BE69-9416B4A10A10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1B99F-3A5C-B64F-9392-9C371EAF447C}" type="datetimeFigureOut">
              <a:t>3/8/23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760B-6F7E-5341-BE69-9416B4A10A10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1B99F-3A5C-B64F-9392-9C371EAF447C}" type="datetimeFigureOut">
              <a:t>3/8/23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760B-6F7E-5341-BE69-9416B4A10A10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1B99F-3A5C-B64F-9392-9C371EAF447C}" type="datetimeFigureOut">
              <a:t>3/8/23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760B-6F7E-5341-BE69-9416B4A10A10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B1B99F-3A5C-B64F-9392-9C371EAF447C}" type="datetimeFigureOut">
              <a:t>3/8/23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32760B-6F7E-5341-BE69-9416B4A10A1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993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3661406"/>
              </p:ext>
            </p:extLst>
          </p:nvPr>
        </p:nvGraphicFramePr>
        <p:xfrm>
          <a:off x="559837" y="466531"/>
          <a:ext cx="11681928" cy="86751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2747"/>
                <a:gridCol w="1454431"/>
                <a:gridCol w="1547407"/>
                <a:gridCol w="1434507"/>
                <a:gridCol w="1773209"/>
                <a:gridCol w="1773209"/>
                <a:gridCol w="1773209"/>
                <a:gridCol w="1773209"/>
              </a:tblGrid>
              <a:tr h="447869">
                <a:tc>
                  <a:txBody>
                    <a:bodyPr/>
                    <a:lstStyle/>
                    <a:p>
                      <a:pPr algn="l" fontAlgn="ctr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2800" b="1" u="none" strike="noStrike">
                          <a:effectLst/>
                        </a:rPr>
                        <a:t>CHUYỂN HOÁ TÂM THỨC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2963">
                <a:tc>
                  <a:txBody>
                    <a:bodyPr/>
                    <a:lstStyle/>
                    <a:p>
                      <a:pPr algn="l" fontAlgn="ctr"/>
                      <a:r>
                        <a:rPr lang="sk-SK" sz="1600" u="none" strike="noStrike">
                          <a:effectLst/>
                        </a:rPr>
                        <a:t> </a:t>
                      </a:r>
                      <a:endParaRPr lang="sk-SK" sz="1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600" b="1" u="none" strike="noStrike">
                          <a:effectLst/>
                        </a:rPr>
                        <a:t> </a:t>
                      </a:r>
                      <a:endParaRPr lang="sk-SK" sz="1600" b="1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>
                          <a:effectLst/>
                        </a:rPr>
                        <a:t>THAM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>
                          <a:effectLst/>
                        </a:rPr>
                        <a:t>SI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>
                          <a:effectLst/>
                        </a:rPr>
                        <a:t>MẠN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>
                          <a:effectLst/>
                        </a:rPr>
                        <a:t>NGHI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>
                          <a:effectLst/>
                        </a:rPr>
                        <a:t>SÂN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>
                          <a:effectLst/>
                        </a:rPr>
                        <a:t>NGÔN NGỮ ĐỜI SỐNG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</a:tr>
              <a:tr h="11508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u="none" strike="noStrike">
                          <a:effectLst/>
                        </a:rPr>
                        <a:t>VẬT CHẤT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Tham tiến bạc, vật chất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Yêu tiền bạc, vật chất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Dùng vật chất là thước đo cho sự tự hào của bản thân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Vật chất là nỗi lo thường trực trong suy nghĩ của họ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Sân hận nếu bị mất đi tiền bạc vật chất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Có nhiều tiền bạc, vật chất là hạnh phúc cùa cuộc đời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</a:tr>
              <a:tr h="1170532">
                <a:tc>
                  <a:txBody>
                    <a:bodyPr/>
                    <a:lstStyle/>
                    <a:p>
                      <a:pPr algn="l" fontAlgn="ctr"/>
                      <a:r>
                        <a:rPr lang="is-IS" sz="1600" u="none" strike="noStrike">
                          <a:effectLst/>
                        </a:rPr>
                        <a:t>2</a:t>
                      </a:r>
                      <a:endParaRPr lang="is-IS" sz="1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u="none" strike="noStrike">
                          <a:effectLst/>
                        </a:rPr>
                        <a:t>CẢM XÚC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Tham vui, tham danh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Yêu hoạt động làm cho bản thân vuo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Dùng trải nghiệm vui, dùng danh chúc để làm thước đo cho sự tự hào bản thân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Danh chức, niềm vui là nỗi lo thường trực trong suy nghĩ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Sân hận nều bị chê bai, bị làm tổn thương đến danh chức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Được sống vui vẻ, phóng khoáng, sĩ diện là hạnh phúc của cuộc đời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</a:tr>
              <a:tr h="19180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u="none" strike="noStrike">
                          <a:effectLst/>
                        </a:rPr>
                        <a:t>SINH MẠNG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Tham sức khoẻ, thói quen sinh hoạt, kỷ luật bản thân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Yêu thích các hoạt động thể dục thể thao, ăn uống, nghỉ ngơi khoa học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Dùng trải nghiệm sinh hoạt, vui chơi lành mạnh, bổ ích cho sinh mạng làm thước đo cho sự tự hào bản thân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Sức khoẻ là nỗi lo thường trực trong suy nghĩ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Sân hận nếu ai đó phá vỡ thói quen sống của họ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Có sức khoẻ là có tất cả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</a:tr>
              <a:tr h="15344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u="none" strike="noStrike">
                          <a:effectLst/>
                        </a:rPr>
                        <a:t>TRÌ TUỆ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Ham học hỏi, ứng dụng kiến thức và trí thức vào đời sống và công việc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Yêu công việc, tri thức, kiến thức, tài liệu học tập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Dùng trí tuệ, sự hiểu biết làm thước đo cho sự tự hoà bản thân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Phát triển trí tuệ là nỗi lo thường trực trong suy nghĩ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Sân hận nếu bị ai đó làm tổn thương về sự tự trọng trí tuệ của bản thân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Trí tuệ là nguốn gốc của hạnh phúc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</a:tr>
              <a:tr h="117053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u="none" strike="noStrike">
                          <a:effectLst/>
                        </a:rPr>
                        <a:t>NGHIỆP LỰC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Tham đi giúp đỡ, chia sẻ với người khác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Yêu thích việc giúp đỡ người khác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Coi việc giúp đỡ người khác là  niềm tự hào của bản thân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Hay nhận sét, pán sét và lo lắng cho những người xung quanh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Sân hận với những người làm tổn thương người khác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Sống thiện lành - thành chánh quả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</a:tr>
              <a:tr h="7867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u="none" strike="noStrike">
                          <a:effectLst/>
                        </a:rPr>
                        <a:t>TÂM KHÔNG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Tuỳ duyên để mong muốn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Tuỳ duyên mà yêu thích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Tuỳ duyên mà thể hiện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Rõ thấy rõ biết nên không phải nghi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Tuỳ duyên để sử dụng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Tâm bất biến giữa dòng đời vạn biến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378" marR="8378" marT="8378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8347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211</TotalTime>
  <Words>431</Words>
  <Application>Microsoft Macintosh PowerPoint</Application>
  <PresentationFormat>A3 Paper (297x420 mm)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15.0041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</cp:revision>
  <dcterms:created xsi:type="dcterms:W3CDTF">2023-03-08T03:25:33Z</dcterms:created>
  <dcterms:modified xsi:type="dcterms:W3CDTF">2023-03-08T06:57:31Z</dcterms:modified>
</cp:coreProperties>
</file>