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0" r:id="rId3"/>
  </p:sldIdLst>
  <p:sldSz cx="12192000" cy="6858000"/>
  <p:notesSz cx="6858000" cy="9144000"/>
  <p:embeddedFontLst>
    <p:embeddedFont>
      <p:font typeface="Hubot-Sans Black Wide Italic" charset="0"/>
      <p:bold r:id="rId9"/>
    </p:embeddedFont>
    <p:embeddedFont>
      <p:font typeface="Gilroy" panose="00000400000000000000" charset="0"/>
      <p:regular r:id="rId10"/>
    </p:embeddedFont>
  </p:embeddedFontLst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201" userDrawn="1">
          <p15:clr>
            <a:srgbClr val="A4A3A4"/>
          </p15:clr>
        </p15:guide>
        <p15:guide id="4" pos="483" userDrawn="1">
          <p15:clr>
            <a:srgbClr val="A4A3A4"/>
          </p15:clr>
        </p15:guide>
        <p15:guide id="5" orient="horz" pos="731" userDrawn="1">
          <p15:clr>
            <a:srgbClr val="A4A3A4"/>
          </p15:clr>
        </p15:guide>
        <p15:guide id="6" orient="horz" pos="388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83D5"/>
    <a:srgbClr val="B123F2"/>
    <a:srgbClr val="0000FF"/>
    <a:srgbClr val="FF33CC"/>
    <a:srgbClr val="000000"/>
    <a:srgbClr val="0A1527"/>
    <a:srgbClr val="0F1E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014" autoAdjust="0"/>
    <p:restoredTop sz="94660"/>
  </p:normalViewPr>
  <p:slideViewPr>
    <p:cSldViewPr snapToGrid="0" showGuides="1">
      <p:cViewPr>
        <p:scale>
          <a:sx n="66" d="100"/>
          <a:sy n="66" d="100"/>
        </p:scale>
        <p:origin x="414" y="1602"/>
      </p:cViewPr>
      <p:guideLst>
        <p:guide orient="horz" pos="2183"/>
        <p:guide pos="3840"/>
        <p:guide pos="7201"/>
        <p:guide pos="483"/>
        <p:guide orient="horz" pos="731"/>
        <p:guide orient="horz" pos="388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font" Target="fonts/font1.fntdata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gs" Target="tags/tag11.xml"/><Relationship Id="rId10" Type="http://schemas.openxmlformats.org/officeDocument/2006/relationships/font" Target="fonts/font2.fntdata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Arial" panose="020B0604020202020204" pitchFamily="34" charset="0"/>
                <a:ea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Arial" panose="020B0604020202020204" pitchFamily="34" charset="0"/>
                <a:ea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ea typeface="Arial" panose="020B0604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ea typeface="Arial" panose="020B0604020202020204" pitchFamily="34" charset="0"/>
              </a:defRPr>
            </a:lvl1pPr>
          </a:lstStyle>
          <a:p>
            <a:fld id="{8F0FE790-E62E-41FE-B58C-B9152B68BF6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ea typeface="Arial" panose="020B0604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ea typeface="Arial" panose="020B0604020202020204" pitchFamily="34" charset="0"/>
              </a:defRPr>
            </a:lvl1pPr>
          </a:lstStyle>
          <a:p>
            <a:fld id="{12167967-61FE-4D3E-BC7B-FF5E3CE17E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1D49B-69F3-4DC0-8B1C-341921CC36E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D532-8577-4908-9CFC-6301E900BF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1D49B-69F3-4DC0-8B1C-341921CC36E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D532-8577-4908-9CFC-6301E900BF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1D49B-69F3-4DC0-8B1C-341921CC36E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D532-8577-4908-9CFC-6301E900BF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1D49B-69F3-4DC0-8B1C-341921CC36E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D532-8577-4908-9CFC-6301E900BF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1D49B-69F3-4DC0-8B1C-341921CC36E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D532-8577-4908-9CFC-6301E900BF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1D49B-69F3-4DC0-8B1C-341921CC36E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D532-8577-4908-9CFC-6301E900BF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1D49B-69F3-4DC0-8B1C-341921CC36E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D532-8577-4908-9CFC-6301E900BF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1D49B-69F3-4DC0-8B1C-341921CC36E9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D532-8577-4908-9CFC-6301E900BF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1D49B-69F3-4DC0-8B1C-341921CC36E9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D532-8577-4908-9CFC-6301E900BF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1D49B-69F3-4DC0-8B1C-341921CC36E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D532-8577-4908-9CFC-6301E900BF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1D49B-69F3-4DC0-8B1C-341921CC36E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7D532-8577-4908-9CFC-6301E900BF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1D49B-69F3-4DC0-8B1C-341921CC36E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7D532-8577-4908-9CFC-6301E900BF1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tags" Target="../tags/tag7.xml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tags" Target="../tags/tag2.xml"/><Relationship Id="rId3" Type="http://schemas.openxmlformats.org/officeDocument/2006/relationships/tags" Target="../tags/tag1.xml"/><Relationship Id="rId2" Type="http://schemas.openxmlformats.org/officeDocument/2006/relationships/image" Target="../media/image2.png"/><Relationship Id="rId14" Type="http://schemas.openxmlformats.org/officeDocument/2006/relationships/slideLayout" Target="../slideLayouts/slideLayout1.xml"/><Relationship Id="rId13" Type="http://schemas.openxmlformats.org/officeDocument/2006/relationships/image" Target="../media/image3.png"/><Relationship Id="rId12" Type="http://schemas.openxmlformats.org/officeDocument/2006/relationships/tags" Target="../tags/tag10.xml"/><Relationship Id="rId11" Type="http://schemas.openxmlformats.org/officeDocument/2006/relationships/tags" Target="../tags/tag9.xml"/><Relationship Id="rId10" Type="http://schemas.openxmlformats.org/officeDocument/2006/relationships/tags" Target="../tags/tag8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4000">
              <a:schemeClr val="tx1"/>
            </a:gs>
            <a:gs pos="54000">
              <a:srgbClr val="FC83D5"/>
            </a:gs>
            <a:gs pos="72000">
              <a:schemeClr val="tx1">
                <a:lumMod val="8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85588" y="-3875600"/>
            <a:ext cx="5876925" cy="340042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4664710" y="262890"/>
            <a:ext cx="5739765" cy="7683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ctr"/>
            <a:r>
              <a:rPr lang="vi-VN" altLang="en-US" sz="3000" i="1" u="none" strike="noStrike" dirty="0">
                <a:gradFill>
                  <a:gsLst>
                    <a:gs pos="0">
                      <a:srgbClr val="FF33CC"/>
                    </a:gs>
                    <a:gs pos="100000">
                      <a:srgbClr val="000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ea typeface="Arial" panose="020B0604020202020204" pitchFamily="34" charset="0"/>
                <a:cs typeface="Times New Roman" panose="02020603050405020304" charset="0"/>
              </a:rPr>
              <a:t>Thủ lĩnh</a:t>
            </a:r>
            <a:r>
              <a:rPr lang="vi-VN" altLang="en-US" sz="4400" b="1" i="1" u="none" strike="noStrike" dirty="0">
                <a:gradFill>
                  <a:gsLst>
                    <a:gs pos="0">
                      <a:srgbClr val="FF33CC"/>
                    </a:gs>
                    <a:gs pos="100000">
                      <a:srgbClr val="000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ea typeface="Arial" panose="020B0604020202020204" pitchFamily="34" charset="0"/>
                <a:cs typeface="Times New Roman" panose="02020603050405020304" charset="0"/>
              </a:rPr>
              <a:t> LỤC THÚY HOA</a:t>
            </a:r>
            <a:endParaRPr lang="vi-VN" altLang="en-US" sz="4400" b="1" i="1" u="none" strike="noStrike" dirty="0">
              <a:gradFill>
                <a:gsLst>
                  <a:gs pos="0">
                    <a:srgbClr val="FF33CC"/>
                  </a:gs>
                  <a:gs pos="100000">
                    <a:srgbClr val="0000FF"/>
                  </a:gs>
                </a:gsLst>
                <a:lin ang="2700000" scaled="1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ea typeface="Arial" panose="020B0604020202020204" pitchFamily="34" charset="0"/>
              <a:cs typeface="Times New Roman" panose="02020603050405020304" charset="0"/>
            </a:endParaRPr>
          </a:p>
        </p:txBody>
      </p:sp>
      <p:sp>
        <p:nvSpPr>
          <p:cNvPr id="8" name="平行四边形 7"/>
          <p:cNvSpPr/>
          <p:nvPr/>
        </p:nvSpPr>
        <p:spPr>
          <a:xfrm>
            <a:off x="6349890" y="911836"/>
            <a:ext cx="4047918" cy="63374"/>
          </a:xfrm>
          <a:prstGeom prst="parallelogram">
            <a:avLst/>
          </a:prstGeom>
          <a:gradFill flip="none" rotWithShape="1">
            <a:gsLst>
              <a:gs pos="0">
                <a:srgbClr val="0000FF"/>
              </a:gs>
              <a:gs pos="100000">
                <a:srgbClr val="0000FF">
                  <a:alpha val="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平行四边形 8"/>
          <p:cNvSpPr/>
          <p:nvPr/>
        </p:nvSpPr>
        <p:spPr>
          <a:xfrm>
            <a:off x="9234752" y="856006"/>
            <a:ext cx="1169406" cy="45719"/>
          </a:xfrm>
          <a:prstGeom prst="parallelogram">
            <a:avLst/>
          </a:prstGeom>
          <a:gradFill flip="none" rotWithShape="1">
            <a:gsLst>
              <a:gs pos="0">
                <a:srgbClr val="FF33CC"/>
              </a:gs>
              <a:gs pos="100000">
                <a:srgbClr val="FF33CC">
                  <a:alpha val="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4101465" y="3634105"/>
            <a:ext cx="5708650" cy="47561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vi-VN" altLang="en-US" sz="2500" b="1" i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5 giá trị tôi nhận được từ CareFor VN</a:t>
            </a:r>
            <a:endParaRPr lang="vi-VN" altLang="en-US" sz="2500" b="1" i="1" dirty="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21" name="图片 20" descr="C:/Users/THU HUONG/Downloads/z7404287562338_e4a71fe53db3207341747a0f74620b16.pngz7404287562338_e4a71fe53db3207341747a0f74620b16"/>
          <p:cNvPicPr>
            <a:picLocks noChangeAspect="1"/>
          </p:cNvPicPr>
          <p:nvPr/>
        </p:nvPicPr>
        <p:blipFill rotWithShape="1">
          <a:blip r:embed="rId2"/>
          <a:srcRect t="4669" b="4669"/>
          <a:stretch>
            <a:fillRect/>
          </a:stretch>
        </p:blipFill>
        <p:spPr>
          <a:xfrm>
            <a:off x="-93345" y="-838835"/>
            <a:ext cx="5127625" cy="7004685"/>
          </a:xfrm>
          <a:custGeom>
            <a:avLst/>
            <a:gdLst>
              <a:gd name="connsiteX0" fmla="*/ 0 w 5035246"/>
              <a:gd name="connsiteY0" fmla="*/ 0 h 6858000"/>
              <a:gd name="connsiteX1" fmla="*/ 5035246 w 5035246"/>
              <a:gd name="connsiteY1" fmla="*/ 0 h 6858000"/>
              <a:gd name="connsiteX2" fmla="*/ 5035246 w 5035246"/>
              <a:gd name="connsiteY2" fmla="*/ 6858000 h 6858000"/>
              <a:gd name="connsiteX3" fmla="*/ 0 w 503524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35246" h="6858000">
                <a:moveTo>
                  <a:pt x="0" y="0"/>
                </a:moveTo>
                <a:lnTo>
                  <a:pt x="5035246" y="0"/>
                </a:lnTo>
                <a:lnTo>
                  <a:pt x="5035246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2" name="矩形: 圆角 21"/>
          <p:cNvSpPr/>
          <p:nvPr>
            <p:custDataLst>
              <p:tags r:id="rId3"/>
            </p:custDataLst>
          </p:nvPr>
        </p:nvSpPr>
        <p:spPr>
          <a:xfrm>
            <a:off x="2151526" y="4373032"/>
            <a:ext cx="1624216" cy="2055073"/>
          </a:xfrm>
          <a:prstGeom prst="roundRect">
            <a:avLst>
              <a:gd name="adj" fmla="val 7253"/>
            </a:avLst>
          </a:prstGeom>
          <a:solidFill>
            <a:srgbClr val="000000"/>
          </a:solidFill>
          <a:ln>
            <a:gradFill flip="none" rotWithShape="1">
              <a:gsLst>
                <a:gs pos="0">
                  <a:srgbClr val="FF33CC"/>
                </a:gs>
                <a:gs pos="100000">
                  <a:srgbClr val="FF33CC">
                    <a:alpha val="14000"/>
                  </a:srgbClr>
                </a:gs>
              </a:gsLst>
              <a:lin ang="54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: 圆角 22"/>
          <p:cNvSpPr/>
          <p:nvPr>
            <p:custDataLst>
              <p:tags r:id="rId4"/>
            </p:custDataLst>
          </p:nvPr>
        </p:nvSpPr>
        <p:spPr>
          <a:xfrm>
            <a:off x="4039834" y="4373032"/>
            <a:ext cx="1624216" cy="2055073"/>
          </a:xfrm>
          <a:prstGeom prst="roundRect">
            <a:avLst>
              <a:gd name="adj" fmla="val 7253"/>
            </a:avLst>
          </a:prstGeom>
          <a:solidFill>
            <a:srgbClr val="000000"/>
          </a:solidFill>
          <a:ln>
            <a:gradFill flip="none" rotWithShape="1">
              <a:gsLst>
                <a:gs pos="0">
                  <a:srgbClr val="0000FF"/>
                </a:gs>
                <a:gs pos="100000">
                  <a:srgbClr val="0000FF">
                    <a:alpha val="0"/>
                  </a:srgbClr>
                </a:gs>
              </a:gsLst>
              <a:lin ang="54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: 圆角 23"/>
          <p:cNvSpPr/>
          <p:nvPr>
            <p:custDataLst>
              <p:tags r:id="rId5"/>
            </p:custDataLst>
          </p:nvPr>
        </p:nvSpPr>
        <p:spPr>
          <a:xfrm>
            <a:off x="6059435" y="4373032"/>
            <a:ext cx="1624216" cy="2055073"/>
          </a:xfrm>
          <a:prstGeom prst="roundRect">
            <a:avLst>
              <a:gd name="adj" fmla="val 7253"/>
            </a:avLst>
          </a:prstGeom>
          <a:solidFill>
            <a:srgbClr val="000000"/>
          </a:solidFill>
          <a:ln>
            <a:gradFill flip="none" rotWithShape="1">
              <a:gsLst>
                <a:gs pos="0">
                  <a:srgbClr val="FF33CC"/>
                </a:gs>
                <a:gs pos="100000">
                  <a:srgbClr val="FF33CC">
                    <a:alpha val="14000"/>
                  </a:srgbClr>
                </a:gs>
              </a:gsLst>
              <a:lin ang="54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矩形: 圆角 24"/>
          <p:cNvSpPr/>
          <p:nvPr>
            <p:custDataLst>
              <p:tags r:id="rId6"/>
            </p:custDataLst>
          </p:nvPr>
        </p:nvSpPr>
        <p:spPr>
          <a:xfrm>
            <a:off x="8123721" y="4373032"/>
            <a:ext cx="1624216" cy="2055073"/>
          </a:xfrm>
          <a:prstGeom prst="roundRect">
            <a:avLst>
              <a:gd name="adj" fmla="val 7253"/>
            </a:avLst>
          </a:prstGeom>
          <a:solidFill>
            <a:srgbClr val="000000"/>
          </a:solidFill>
          <a:ln>
            <a:gradFill flip="none" rotWithShape="1">
              <a:gsLst>
                <a:gs pos="0">
                  <a:srgbClr val="0000FF"/>
                </a:gs>
                <a:gs pos="100000">
                  <a:srgbClr val="0000FF">
                    <a:alpha val="0"/>
                  </a:srgbClr>
                </a:gs>
              </a:gsLst>
              <a:lin ang="54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文本框 36"/>
          <p:cNvSpPr txBox="1"/>
          <p:nvPr>
            <p:custDataLst>
              <p:tags r:id="rId7"/>
            </p:custDataLst>
          </p:nvPr>
        </p:nvSpPr>
        <p:spPr>
          <a:xfrm>
            <a:off x="2164080" y="4496435"/>
            <a:ext cx="1592580" cy="17532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Sức khỏe tốt hơn – hệ tiêu hóa cải thiện, cơ thể nhẹ nhàng, hiểu cơ thể mình hơn</a:t>
            </a:r>
            <a:endParaRPr lang="en-US" alt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775835" y="1009650"/>
            <a:ext cx="5922010" cy="252793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indent="0" algn="l">
              <a:lnSpc>
                <a:spcPct val="110000"/>
              </a:lnSpc>
              <a:buNone/>
            </a:pPr>
            <a:r>
              <a:rPr lang="en-US" altLang="en-US" dirty="0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• Lãnh </a:t>
            </a:r>
            <a:r>
              <a:rPr lang="" altLang="en-US" dirty="0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đ</a:t>
            </a:r>
            <a:r>
              <a:rPr lang="en-US" altLang="en-US" dirty="0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ạo cấp cao tại GEIN Academy, dẫn dắt cộng </a:t>
            </a:r>
            <a:r>
              <a:rPr lang="" altLang="en-US" dirty="0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đ</a:t>
            </a:r>
            <a:r>
              <a:rPr lang="en-US" altLang="en-US" dirty="0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ồng 4000 thành viên. </a:t>
            </a:r>
            <a:endParaRPr lang="en-US" altLang="en-US" dirty="0">
              <a:solidFill>
                <a:schemeClr val="bg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457200" algn="l">
              <a:lnSpc>
                <a:spcPct val="110000"/>
              </a:lnSpc>
              <a:buNone/>
            </a:pPr>
            <a:r>
              <a:rPr lang="en-US" altLang="en-US" dirty="0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- Thành viên cộng </a:t>
            </a:r>
            <a:r>
              <a:rPr lang="" altLang="en-US" dirty="0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đ</a:t>
            </a:r>
            <a:r>
              <a:rPr lang="en-US" altLang="en-US" dirty="0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ồng JohCmaxwell.</a:t>
            </a:r>
            <a:endParaRPr lang="en-US" altLang="en-US" dirty="0">
              <a:solidFill>
                <a:schemeClr val="bg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457200" algn="l">
              <a:lnSpc>
                <a:spcPct val="110000"/>
              </a:lnSpc>
              <a:buNone/>
            </a:pPr>
            <a:r>
              <a:rPr lang="en-US" altLang="en-US" dirty="0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- Thành viên Eagle Club thầy Phạm Thành Long. </a:t>
            </a:r>
            <a:endParaRPr lang="en-US" altLang="en-US" dirty="0">
              <a:solidFill>
                <a:schemeClr val="bg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l">
              <a:lnSpc>
                <a:spcPct val="110000"/>
              </a:lnSpc>
              <a:buNone/>
            </a:pPr>
            <a:r>
              <a:rPr lang="en-US" altLang="en-US" dirty="0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• Truyền cảm hứng phát triển bản thân, </a:t>
            </a:r>
            <a:r>
              <a:rPr lang="" altLang="en-US" dirty="0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đ</a:t>
            </a:r>
            <a:r>
              <a:rPr lang="en-US" altLang="en-US" dirty="0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ặc biệt cho phụ nữ hiện </a:t>
            </a:r>
            <a:r>
              <a:rPr lang="" altLang="en-US" dirty="0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đ</a:t>
            </a:r>
            <a:r>
              <a:rPr lang="en-US" altLang="en-US" dirty="0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ại.</a:t>
            </a:r>
            <a:endParaRPr lang="en-US" altLang="en-US" dirty="0">
              <a:solidFill>
                <a:schemeClr val="bg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l">
              <a:lnSpc>
                <a:spcPct val="110000"/>
              </a:lnSpc>
              <a:buNone/>
            </a:pPr>
            <a:r>
              <a:rPr lang="en-US" altLang="en-US" dirty="0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• </a:t>
            </a:r>
            <a:r>
              <a:rPr lang="" altLang="en-US" dirty="0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Đ</a:t>
            </a:r>
            <a:r>
              <a:rPr lang="en-US" altLang="en-US" dirty="0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ại diện cho tinh thần dám thay </a:t>
            </a:r>
            <a:r>
              <a:rPr lang="" altLang="en-US" dirty="0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đ</a:t>
            </a:r>
            <a:r>
              <a:rPr lang="en-US" altLang="en-US" dirty="0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ổi, làm chủ cuộc </a:t>
            </a:r>
            <a:r>
              <a:rPr lang="" altLang="en-US" dirty="0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đ</a:t>
            </a:r>
            <a:r>
              <a:rPr lang="en-US" altLang="en-US" dirty="0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ời và phát triển bền vững</a:t>
            </a:r>
            <a:endParaRPr lang="en-US" altLang="en-US" dirty="0">
              <a:solidFill>
                <a:schemeClr val="bg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36"/>
          <p:cNvSpPr txBox="1"/>
          <p:nvPr>
            <p:custDataLst>
              <p:tags r:id="rId8"/>
            </p:custDataLst>
          </p:nvPr>
        </p:nvSpPr>
        <p:spPr>
          <a:xfrm>
            <a:off x="4070350" y="4496435"/>
            <a:ext cx="1592580" cy="175323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algn="ctr"/>
            <a:r>
              <a:rPr lang="en-US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Kiến thức dinh d</a:t>
            </a:r>
            <a:r>
              <a:rPr lang="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ư</a:t>
            </a:r>
            <a:r>
              <a:rPr lang="en-US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ỡng thực tế – biết cách ch</a:t>
            </a:r>
            <a:r>
              <a:rPr lang="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ă</a:t>
            </a:r>
            <a:r>
              <a:rPr lang="en-US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 sóc sức khỏe chủ </a:t>
            </a:r>
            <a:r>
              <a:rPr lang="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đ</a:t>
            </a:r>
            <a:r>
              <a:rPr lang="en-US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ộng, </a:t>
            </a:r>
            <a:r>
              <a:rPr lang="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đ</a:t>
            </a:r>
            <a:r>
              <a:rPr lang="en-US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úng cách</a:t>
            </a:r>
            <a:endParaRPr lang="en-US" alt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36"/>
          <p:cNvSpPr txBox="1"/>
          <p:nvPr>
            <p:custDataLst>
              <p:tags r:id="rId9"/>
            </p:custDataLst>
          </p:nvPr>
        </p:nvSpPr>
        <p:spPr>
          <a:xfrm>
            <a:off x="6097270" y="4373245"/>
            <a:ext cx="1592580" cy="2055495"/>
          </a:xfrm>
          <a:prstGeom prst="rect">
            <a:avLst/>
          </a:prstGeom>
          <a:noFill/>
        </p:spPr>
        <p:txBody>
          <a:bodyPr wrap="square" anchor="ctr" anchorCtr="0">
            <a:noAutofit/>
          </a:bodyPr>
          <a:lstStyle/>
          <a:p>
            <a:pPr algn="ctr"/>
            <a:r>
              <a:rPr lang="en-US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T</a:t>
            </a:r>
            <a:r>
              <a:rPr lang="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ư</a:t>
            </a:r>
            <a:r>
              <a:rPr lang="en-US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duy tích cực &amp; lối sống lành mạnh – cân bằng thân – tâm – trí</a:t>
            </a:r>
            <a:endParaRPr lang="en-US" alt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文本框 36"/>
          <p:cNvSpPr txBox="1"/>
          <p:nvPr>
            <p:custDataLst>
              <p:tags r:id="rId10"/>
            </p:custDataLst>
          </p:nvPr>
        </p:nvSpPr>
        <p:spPr>
          <a:xfrm>
            <a:off x="8124190" y="4372610"/>
            <a:ext cx="1592580" cy="2030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Cộng </a:t>
            </a:r>
            <a:r>
              <a:rPr lang="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đ</a:t>
            </a:r>
            <a:r>
              <a:rPr lang="en-US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ồng chất l</a:t>
            </a:r>
            <a:r>
              <a:rPr lang="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ư</a:t>
            </a:r>
            <a:r>
              <a:rPr lang="en-US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ợng – </a:t>
            </a:r>
            <a:r>
              <a:rPr lang="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đư</a:t>
            </a:r>
            <a:r>
              <a:rPr lang="en-US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ợc </a:t>
            </a:r>
            <a:r>
              <a:rPr lang="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đ</a:t>
            </a:r>
            <a:r>
              <a:rPr lang="en-US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ồng hành, học hỏi và phát triển cùng những ng</a:t>
            </a:r>
            <a:r>
              <a:rPr lang="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ư</a:t>
            </a:r>
            <a:r>
              <a:rPr lang="en-US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ời tích cực</a:t>
            </a:r>
            <a:endParaRPr lang="en-US" alt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4" name="矩形: 圆角 23"/>
          <p:cNvSpPr/>
          <p:nvPr>
            <p:custDataLst>
              <p:tags r:id="rId11"/>
            </p:custDataLst>
          </p:nvPr>
        </p:nvSpPr>
        <p:spPr>
          <a:xfrm>
            <a:off x="10011675" y="4372397"/>
            <a:ext cx="1624216" cy="2055073"/>
          </a:xfrm>
          <a:prstGeom prst="roundRect">
            <a:avLst>
              <a:gd name="adj" fmla="val 7253"/>
            </a:avLst>
          </a:prstGeom>
          <a:solidFill>
            <a:srgbClr val="000000"/>
          </a:solidFill>
          <a:ln>
            <a:gradFill flip="none" rotWithShape="1">
              <a:gsLst>
                <a:gs pos="0">
                  <a:srgbClr val="FF33CC"/>
                </a:gs>
                <a:gs pos="100000">
                  <a:srgbClr val="FF33CC">
                    <a:alpha val="14000"/>
                  </a:srgbClr>
                </a:gs>
              </a:gsLst>
              <a:lin ang="54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5" name="文本框 36"/>
          <p:cNvSpPr txBox="1"/>
          <p:nvPr>
            <p:custDataLst>
              <p:tags r:id="rId12"/>
            </p:custDataLst>
          </p:nvPr>
        </p:nvSpPr>
        <p:spPr>
          <a:xfrm>
            <a:off x="9992360" y="4373245"/>
            <a:ext cx="1680845" cy="203009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algn="ctr"/>
            <a:r>
              <a:rPr lang="en-US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Cơ hội phát triển bản thân &amp; kinh doanh – tạo giá trị cho ng</a:t>
            </a:r>
            <a:r>
              <a:rPr lang="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ư</a:t>
            </a:r>
            <a:r>
              <a:rPr lang="en-US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ời khác, gia t</a:t>
            </a:r>
            <a:r>
              <a:rPr lang="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ă</a:t>
            </a:r>
            <a:r>
              <a:rPr lang="en-US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ng thu nhập bền vững</a:t>
            </a:r>
            <a:endParaRPr lang="en-US" alt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6" name="Freeform 20"/>
          <p:cNvSpPr/>
          <p:nvPr/>
        </p:nvSpPr>
        <p:spPr>
          <a:xfrm>
            <a:off x="542925" y="295275"/>
            <a:ext cx="922020" cy="427990"/>
          </a:xfrm>
          <a:custGeom>
            <a:avLst/>
            <a:gdLst/>
            <a:ahLst/>
            <a:cxnLst/>
            <a:rect l="l" t="t" r="r" b="b"/>
            <a:pathLst>
              <a:path w="1712621" h="839185">
                <a:moveTo>
                  <a:pt x="0" y="0"/>
                </a:moveTo>
                <a:lnTo>
                  <a:pt x="1712622" y="0"/>
                </a:lnTo>
                <a:lnTo>
                  <a:pt x="1712622" y="839185"/>
                </a:lnTo>
                <a:lnTo>
                  <a:pt x="0" y="839185"/>
                </a:lnTo>
                <a:lnTo>
                  <a:pt x="0" y="0"/>
                </a:lnTo>
                <a:close/>
              </a:path>
            </a:pathLst>
          </a:custGeom>
          <a:blipFill>
            <a:blip r:embed="rId13"/>
            <a:stretch>
              <a:fillRect/>
            </a:stretch>
          </a:blipFill>
        </p:spPr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347.01587394927554,&quot;left&quot;:200.50976377952756,&quot;top&quot;:323.6832283464567,&quot;width&quot;:678.6943307086615}"/>
</p:tagLst>
</file>

<file path=ppt/tags/tag10.xml><?xml version="1.0" encoding="utf-8"?>
<p:tagLst xmlns:p="http://schemas.openxmlformats.org/presentationml/2006/main">
  <p:tag name="KSO_WM_DIAGRAM_VIRTUALLY_FRAME" val="{&quot;height&quot;:347.01587394927554,&quot;left&quot;:200.50976377952756,&quot;top&quot;:323.6832283464567,&quot;width&quot;:678.6943307086615}"/>
</p:tagLst>
</file>

<file path=ppt/tags/tag11.xml><?xml version="1.0" encoding="utf-8"?>
<p:tagLst xmlns:p="http://schemas.openxmlformats.org/presentationml/2006/main">
  <p:tag name="KSO_WPP_MARK_KEY" val="a10a3190-b566-4d55-8297-6b6598460c0e"/>
  <p:tag name="COMMONDATA" val="eyJoZGlkIjoiODM1YWUzZDdkNDU0ODlhNzIwYTJmZGVjNDNkZGI1NjQifQ=="/>
</p:tagLst>
</file>

<file path=ppt/tags/tag2.xml><?xml version="1.0" encoding="utf-8"?>
<p:tagLst xmlns:p="http://schemas.openxmlformats.org/presentationml/2006/main">
  <p:tag name="KSO_WM_DIAGRAM_VIRTUALLY_FRAME" val="{&quot;height&quot;:347.01587394927554,&quot;left&quot;:200.50976377952756,&quot;top&quot;:323.6832283464567,&quot;width&quot;:678.6943307086615}"/>
</p:tagLst>
</file>

<file path=ppt/tags/tag3.xml><?xml version="1.0" encoding="utf-8"?>
<p:tagLst xmlns:p="http://schemas.openxmlformats.org/presentationml/2006/main">
  <p:tag name="KSO_WM_DIAGRAM_VIRTUALLY_FRAME" val="{&quot;height&quot;:347.01587394927554,&quot;left&quot;:200.50976377952756,&quot;top&quot;:323.6832283464567,&quot;width&quot;:678.6943307086615}"/>
</p:tagLst>
</file>

<file path=ppt/tags/tag4.xml><?xml version="1.0" encoding="utf-8"?>
<p:tagLst xmlns:p="http://schemas.openxmlformats.org/presentationml/2006/main">
  <p:tag name="KSO_WM_DIAGRAM_VIRTUALLY_FRAME" val="{&quot;height&quot;:347.01587394927554,&quot;left&quot;:200.50976377952756,&quot;top&quot;:323.6832283464567,&quot;width&quot;:678.6943307086615}"/>
</p:tagLst>
</file>

<file path=ppt/tags/tag5.xml><?xml version="1.0" encoding="utf-8"?>
<p:tagLst xmlns:p="http://schemas.openxmlformats.org/presentationml/2006/main">
  <p:tag name="KSO_WM_DIAGRAM_VIRTUALLY_FRAME" val="{&quot;height&quot;:347.01587394927554,&quot;left&quot;:200.50976377952756,&quot;top&quot;:323.6832283464567,&quot;width&quot;:678.6943307086615}"/>
</p:tagLst>
</file>

<file path=ppt/tags/tag6.xml><?xml version="1.0" encoding="utf-8"?>
<p:tagLst xmlns:p="http://schemas.openxmlformats.org/presentationml/2006/main">
  <p:tag name="KSO_WM_DIAGRAM_VIRTUALLY_FRAME" val="{&quot;height&quot;:347.01587394927554,&quot;left&quot;:200.50976377952756,&quot;top&quot;:323.6832283464567,&quot;width&quot;:678.6943307086615}"/>
</p:tagLst>
</file>

<file path=ppt/tags/tag7.xml><?xml version="1.0" encoding="utf-8"?>
<p:tagLst xmlns:p="http://schemas.openxmlformats.org/presentationml/2006/main">
  <p:tag name="KSO_WM_DIAGRAM_VIRTUALLY_FRAME" val="{&quot;height&quot;:347.01587394927554,&quot;left&quot;:200.50976377952756,&quot;top&quot;:323.6832283464567,&quot;width&quot;:678.6943307086615}"/>
</p:tagLst>
</file>

<file path=ppt/tags/tag8.xml><?xml version="1.0" encoding="utf-8"?>
<p:tagLst xmlns:p="http://schemas.openxmlformats.org/presentationml/2006/main">
  <p:tag name="KSO_WM_DIAGRAM_VIRTUALLY_FRAME" val="{&quot;height&quot;:347.01587394927554,&quot;left&quot;:200.50976377952756,&quot;top&quot;:323.6832283464567,&quot;width&quot;:678.6943307086615}"/>
</p:tagLst>
</file>

<file path=ppt/tags/tag9.xml><?xml version="1.0" encoding="utf-8"?>
<p:tagLst xmlns:p="http://schemas.openxmlformats.org/presentationml/2006/main">
  <p:tag name="KSO_WM_DIAGRAM_VIRTUALLY_FRAME" val="{&quot;height&quot;:347.01587394927554,&quot;left&quot;:200.50976377952756,&quot;top&quot;:323.6832283464567,&quot;width&quot;:678.6943307086615}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海外科技风01">
      <a:majorFont>
        <a:latin typeface="Hubot-Sans Black Wide Italic"/>
        <a:ea typeface=""/>
        <a:cs typeface=""/>
      </a:majorFont>
      <a:minorFont>
        <a:latin typeface="Gilro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Arial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Arial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Arial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762</Words>
  <Application>WPS Presentation</Application>
  <PresentationFormat>宽屏</PresentationFormat>
  <Paragraphs>20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SimSun</vt:lpstr>
      <vt:lpstr>Wingdings</vt:lpstr>
      <vt:lpstr>Microsoft YaHei</vt:lpstr>
      <vt:lpstr>Hubot-Sans Black Wide Italic</vt:lpstr>
      <vt:lpstr>Gilroy</vt:lpstr>
      <vt:lpstr>Arial Unicode MS</vt:lpstr>
      <vt:lpstr>Times New Roman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Hui abbey</dc:creator>
  <cp:lastModifiedBy>Kris Thu Anh</cp:lastModifiedBy>
  <cp:revision>25</cp:revision>
  <dcterms:created xsi:type="dcterms:W3CDTF">2023-03-30T02:10:00Z</dcterms:created>
  <dcterms:modified xsi:type="dcterms:W3CDTF">2026-01-06T14:50:00Z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11403DBDC8714A7597572469990BEBBE_11</vt:lpwstr>
  </property>
  <property fmtid="{D5CDD505-2E9C-101B-9397-08002B2CF9AE}" pid="3" name="KSOProductBuildVer">
    <vt:lpwstr>1033-12.2.0.22549</vt:lpwstr>
  </property>
</Properties>
</file>