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7" r:id="rId2"/>
    <p:sldId id="259" r:id="rId3"/>
    <p:sldId id="260" r:id="rId4"/>
    <p:sldId id="261" r:id="rId5"/>
    <p:sldId id="262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22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74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24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91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7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46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35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38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7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9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2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45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302362"/>
              </p:ext>
            </p:extLst>
          </p:nvPr>
        </p:nvGraphicFramePr>
        <p:xfrm>
          <a:off x="0" y="0"/>
          <a:ext cx="2999704" cy="2781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81212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1</a:t>
                      </a:r>
                      <a:r>
                        <a:rPr lang="en-US" sz="2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ĐIỀU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KIỆN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18 TUỔI TRỞ LÊN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2 ẢNH 3X4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4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2 CMND POTO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5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GMAIL, SĐT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6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STK NGÂN HÀNG</a:t>
                      </a:r>
                    </a:p>
                    <a:p>
                      <a:r>
                        <a:rPr lang="en-US" sz="2400" baseline="0" dirty="0">
                          <a:solidFill>
                            <a:srgbClr val="C00000"/>
                          </a:solidFill>
                        </a:rPr>
                        <a:t>7</a:t>
                      </a:r>
                      <a:r>
                        <a:rPr lang="en-US" sz="24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. PHÍ TÀI LIỆU : 290K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082602" y="0"/>
            <a:ext cx="3683358" cy="18159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33363" y="167425"/>
            <a:ext cx="32325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GIÁ NPP </a:t>
            </a:r>
            <a:r>
              <a:rPr lang="en-US" sz="2800" dirty="0">
                <a:solidFill>
                  <a:srgbClr val="C00000"/>
                </a:solidFill>
              </a:rPr>
              <a:t>: 1280.000</a:t>
            </a:r>
            <a:r>
              <a:rPr lang="en-US" sz="2800" baseline="30000" dirty="0">
                <a:solidFill>
                  <a:srgbClr val="C00000"/>
                </a:solidFill>
              </a:rPr>
              <a:t>Đ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002060"/>
                </a:solidFill>
              </a:rPr>
              <a:t>GIÁ LẺ     </a:t>
            </a:r>
            <a:r>
              <a:rPr lang="en-US" sz="2800" dirty="0">
                <a:solidFill>
                  <a:srgbClr val="C00000"/>
                </a:solidFill>
              </a:rPr>
              <a:t>: 1536.000</a:t>
            </a:r>
            <a:r>
              <a:rPr lang="en-US" sz="2800" baseline="30000" dirty="0">
                <a:solidFill>
                  <a:srgbClr val="C00000"/>
                </a:solidFill>
              </a:rPr>
              <a:t>Đ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C00000"/>
                </a:solidFill>
              </a:rPr>
              <a:t>                     </a:t>
            </a:r>
            <a:r>
              <a:rPr lang="en-US" sz="2800" dirty="0">
                <a:solidFill>
                  <a:srgbClr val="002060"/>
                </a:solidFill>
              </a:rPr>
              <a:t>256.000</a:t>
            </a:r>
            <a:r>
              <a:rPr lang="en-US" sz="2800" baseline="30000" dirty="0">
                <a:solidFill>
                  <a:srgbClr val="002060"/>
                </a:solidFill>
              </a:rPr>
              <a:t>Đ</a:t>
            </a:r>
            <a:endParaRPr lang="en-US" sz="2800" dirty="0">
              <a:solidFill>
                <a:srgbClr val="002060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6040192" y="1056068"/>
            <a:ext cx="1635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9079606" y="0"/>
            <a:ext cx="3112394" cy="18159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9079606" y="0"/>
            <a:ext cx="31123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1LON = 1.000 PV</a:t>
            </a:r>
          </a:p>
          <a:p>
            <a:r>
              <a:rPr lang="en-US" sz="2800" dirty="0"/>
              <a:t>1PV    = 700 PV</a:t>
            </a:r>
          </a:p>
          <a:p>
            <a:r>
              <a:rPr lang="en-US" sz="2800" dirty="0"/>
              <a:t>              700.000</a:t>
            </a:r>
            <a:r>
              <a:rPr lang="en-US" sz="2800" baseline="30000" dirty="0"/>
              <a:t>Đ</a:t>
            </a:r>
            <a:endParaRPr lang="en-US" sz="2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942490" y="907960"/>
            <a:ext cx="168713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42910"/>
              </p:ext>
            </p:extLst>
          </p:nvPr>
        </p:nvGraphicFramePr>
        <p:xfrm>
          <a:off x="18600" y="3026536"/>
          <a:ext cx="12173400" cy="3532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85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9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8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28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28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619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CẤP</a:t>
                      </a:r>
                      <a:r>
                        <a:rPr lang="en-US" baseline="0" dirty="0"/>
                        <a:t> BẬC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NPP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NPP CẤP</a:t>
                      </a:r>
                      <a:r>
                        <a:rPr lang="en-US" baseline="0" dirty="0"/>
                        <a:t>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NPP</a:t>
                      </a:r>
                      <a:r>
                        <a:rPr lang="en-US" baseline="0" dirty="0"/>
                        <a:t> CẤP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TRƯỞNG</a:t>
                      </a:r>
                      <a:r>
                        <a:rPr lang="en-US" baseline="0" dirty="0"/>
                        <a:t> PHÒNG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36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SỐ</a:t>
                      </a:r>
                      <a:r>
                        <a:rPr lang="en-US" baseline="0" dirty="0"/>
                        <a:t> 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  <a:r>
                        <a:rPr lang="en-US" baseline="0" dirty="0"/>
                        <a:t> – 5 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 – 30 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31 – 60 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61 LON TRỞ</a:t>
                      </a:r>
                      <a:r>
                        <a:rPr lang="en-US" baseline="0" dirty="0"/>
                        <a:t> LÊN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675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%</a:t>
                      </a:r>
                      <a:r>
                        <a:rPr lang="en-US" baseline="0" dirty="0"/>
                        <a:t> HH CÁ NHÂN</a:t>
                      </a:r>
                    </a:p>
                    <a:p>
                      <a:pPr algn="ctr"/>
                      <a:r>
                        <a:rPr lang="en-US" baseline="0" dirty="0">
                          <a:solidFill>
                            <a:srgbClr val="C00000"/>
                          </a:solidFill>
                        </a:rPr>
                        <a:t>ĐẦU THÁNG</a:t>
                      </a:r>
                    </a:p>
                    <a:p>
                      <a:pPr algn="ctr"/>
                      <a:r>
                        <a:rPr lang="en-US" baseline="0" dirty="0"/>
                        <a:t>GIỮA THÁNG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10%/ 1lon</a:t>
                      </a:r>
                    </a:p>
                    <a:p>
                      <a:pPr algn="ctr"/>
                      <a:r>
                        <a:rPr lang="en-US" baseline="0" dirty="0">
                          <a:solidFill>
                            <a:srgbClr val="C00000"/>
                          </a:solidFill>
                        </a:rPr>
                        <a:t> 5% </a:t>
                      </a:r>
                    </a:p>
                    <a:p>
                      <a:pPr algn="ctr"/>
                      <a:r>
                        <a:rPr lang="en-US" baseline="0" dirty="0"/>
                        <a:t> 5%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15%/ 1lon</a:t>
                      </a:r>
                    </a:p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10%</a:t>
                      </a:r>
                      <a:endParaRPr lang="en-US" baseline="0" dirty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r>
                        <a:rPr lang="en-US" baseline="0" dirty="0"/>
                        <a:t>5%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20%/ 1lon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10% </a:t>
                      </a:r>
                    </a:p>
                    <a:p>
                      <a:pPr algn="ctr"/>
                      <a:r>
                        <a:rPr lang="en-US" dirty="0"/>
                        <a:t> 10%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25%/ 1L0N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10% </a:t>
                      </a:r>
                    </a:p>
                    <a:p>
                      <a:pPr algn="ctr"/>
                      <a:r>
                        <a:rPr lang="en-US" baseline="0" dirty="0"/>
                        <a:t> 15%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673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HOA HỒNG</a:t>
                      </a:r>
                      <a:r>
                        <a:rPr lang="en-US" baseline="0" dirty="0"/>
                        <a:t> CÁ NHÂN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rgbClr val="C00000"/>
                          </a:solidFill>
                        </a:rPr>
                        <a:t>ĐẦU THÁNG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GIỮA THÁNG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70.000/ 1lon</a:t>
                      </a:r>
                    </a:p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35k</a:t>
                      </a:r>
                      <a:r>
                        <a:rPr lang="en-US" dirty="0"/>
                        <a:t> </a:t>
                      </a:r>
                      <a:endParaRPr lang="en-US" baseline="0" dirty="0"/>
                    </a:p>
                    <a:p>
                      <a:pPr algn="ctr"/>
                      <a:r>
                        <a:rPr lang="en-US" baseline="0" dirty="0"/>
                        <a:t> 35k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105.000/ 1lon</a:t>
                      </a:r>
                    </a:p>
                    <a:p>
                      <a:pPr algn="ctr"/>
                      <a:r>
                        <a:rPr lang="en-US" baseline="0" dirty="0"/>
                        <a:t> </a:t>
                      </a:r>
                      <a:r>
                        <a:rPr lang="en-US" baseline="0" dirty="0">
                          <a:solidFill>
                            <a:srgbClr val="C00000"/>
                          </a:solidFill>
                        </a:rPr>
                        <a:t>70k</a:t>
                      </a:r>
                    </a:p>
                    <a:p>
                      <a:pPr algn="ctr"/>
                      <a:r>
                        <a:rPr lang="en-US" baseline="0" dirty="0"/>
                        <a:t> 35k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140.000/ 1lon</a:t>
                      </a:r>
                    </a:p>
                    <a:p>
                      <a:pPr algn="ctr"/>
                      <a:r>
                        <a:rPr lang="en-US" dirty="0"/>
                        <a:t> </a:t>
                      </a:r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70k </a:t>
                      </a:r>
                    </a:p>
                    <a:p>
                      <a:pPr algn="ctr"/>
                      <a:r>
                        <a:rPr lang="en-US" dirty="0"/>
                        <a:t> 70k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175.000/ 1lon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C00000"/>
                          </a:solidFill>
                        </a:rPr>
                        <a:t>70k</a:t>
                      </a:r>
                    </a:p>
                    <a:p>
                      <a:pPr algn="ctr"/>
                      <a:r>
                        <a:rPr lang="en-US" dirty="0"/>
                        <a:t>105k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Oval 17"/>
          <p:cNvSpPr/>
          <p:nvPr/>
        </p:nvSpPr>
        <p:spPr>
          <a:xfrm>
            <a:off x="10483403" y="3026536"/>
            <a:ext cx="1493949" cy="61818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đốc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10251583" y="3915177"/>
            <a:ext cx="875763" cy="515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TP</a:t>
            </a:r>
          </a:p>
        </p:txBody>
      </p:sp>
      <p:sp>
        <p:nvSpPr>
          <p:cNvPr id="20" name="Oval 19"/>
          <p:cNvSpPr/>
          <p:nvPr/>
        </p:nvSpPr>
        <p:spPr>
          <a:xfrm>
            <a:off x="11277600" y="3915176"/>
            <a:ext cx="914400" cy="515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TP</a:t>
            </a:r>
          </a:p>
        </p:txBody>
      </p:sp>
      <p:cxnSp>
        <p:nvCxnSpPr>
          <p:cNvPr id="22" name="Straight Connector 21"/>
          <p:cNvCxnSpPr>
            <a:stCxn id="18" idx="4"/>
            <a:endCxn id="19" idx="0"/>
          </p:cNvCxnSpPr>
          <p:nvPr/>
        </p:nvCxnSpPr>
        <p:spPr>
          <a:xfrm flipH="1">
            <a:off x="10689465" y="3644722"/>
            <a:ext cx="540913" cy="27045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20" idx="0"/>
          </p:cNvCxnSpPr>
          <p:nvPr/>
        </p:nvCxnSpPr>
        <p:spPr>
          <a:xfrm>
            <a:off x="11277600" y="3644722"/>
            <a:ext cx="457200" cy="27045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43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820" y="153430"/>
            <a:ext cx="10515600" cy="70382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b="1" dirty="0" err="1">
                <a:solidFill>
                  <a:srgbClr val="FF0000"/>
                </a:solidFill>
              </a:rPr>
              <a:t>Tháng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đầu</a:t>
            </a:r>
            <a:r>
              <a:rPr lang="en-US" b="1" dirty="0">
                <a:solidFill>
                  <a:srgbClr val="FF0000"/>
                </a:solidFill>
              </a:rPr>
              <a:t> : </a:t>
            </a:r>
            <a:r>
              <a:rPr lang="en-US" b="1" dirty="0" err="1">
                <a:solidFill>
                  <a:srgbClr val="FF0000"/>
                </a:solidFill>
              </a:rPr>
              <a:t>ví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dụ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820" y="1013265"/>
            <a:ext cx="5157787" cy="41195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 err="1"/>
              <a:t>Doanh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cộng</a:t>
            </a:r>
            <a:r>
              <a:rPr lang="en-US" dirty="0"/>
              <a:t> </a:t>
            </a:r>
            <a:r>
              <a:rPr lang="en-US" dirty="0" err="1"/>
              <a:t>dồn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nhóm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031" y="1681163"/>
            <a:ext cx="5386589" cy="477115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876" y="1903641"/>
            <a:ext cx="2852113" cy="60143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Tổng</a:t>
            </a:r>
            <a:r>
              <a:rPr lang="en-US" dirty="0"/>
              <a:t> 24 </a:t>
            </a:r>
            <a:r>
              <a:rPr lang="en-US" dirty="0" err="1"/>
              <a:t>lon</a:t>
            </a:r>
            <a:r>
              <a:rPr lang="en-US" dirty="0"/>
              <a:t> =&gt; 10%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02310" y="3451537"/>
            <a:ext cx="6130344" cy="295960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6 </a:t>
            </a:r>
            <a:r>
              <a:rPr lang="en-US" b="1" dirty="0" err="1">
                <a:solidFill>
                  <a:srgbClr val="FF0000"/>
                </a:solidFill>
              </a:rPr>
              <a:t>lon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của</a:t>
            </a:r>
            <a:r>
              <a:rPr lang="en-US" b="1" dirty="0">
                <a:solidFill>
                  <a:srgbClr val="FF0000"/>
                </a:solidFill>
              </a:rPr>
              <a:t> 1 </a:t>
            </a:r>
            <a:r>
              <a:rPr lang="en-US" b="1" dirty="0" err="1">
                <a:solidFill>
                  <a:srgbClr val="FF0000"/>
                </a:solidFill>
              </a:rPr>
              <a:t>nhánh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tuyến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dưới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/>
              <a:t>5 </a:t>
            </a:r>
            <a:r>
              <a:rPr lang="en-US" dirty="0" err="1"/>
              <a:t>lon</a:t>
            </a:r>
            <a:r>
              <a:rPr lang="en-US" dirty="0"/>
              <a:t> </a:t>
            </a:r>
            <a:r>
              <a:rPr lang="en-US" dirty="0" err="1"/>
              <a:t>đầu</a:t>
            </a:r>
            <a:r>
              <a:rPr lang="en-US" dirty="0"/>
              <a:t> 0% x 3 </a:t>
            </a:r>
            <a:r>
              <a:rPr lang="en-US" dirty="0" err="1"/>
              <a:t>nhánh</a:t>
            </a:r>
            <a:r>
              <a:rPr lang="en-US" dirty="0"/>
              <a:t> = 15 </a:t>
            </a:r>
            <a:r>
              <a:rPr lang="en-US" dirty="0" err="1"/>
              <a:t>lon</a:t>
            </a:r>
            <a:r>
              <a:rPr lang="en-US" dirty="0"/>
              <a:t> 0%</a:t>
            </a:r>
          </a:p>
          <a:p>
            <a:r>
              <a:rPr lang="en-US" dirty="0"/>
              <a:t>1 </a:t>
            </a:r>
            <a:r>
              <a:rPr lang="en-US" dirty="0" err="1"/>
              <a:t>lon</a:t>
            </a:r>
            <a:r>
              <a:rPr lang="en-US" dirty="0"/>
              <a:t> 10%       x 3 </a:t>
            </a:r>
            <a:r>
              <a:rPr lang="en-US" dirty="0" err="1"/>
              <a:t>nhánh</a:t>
            </a:r>
            <a:r>
              <a:rPr lang="en-US" dirty="0"/>
              <a:t> = 3  </a:t>
            </a:r>
            <a:r>
              <a:rPr lang="en-US" dirty="0" err="1"/>
              <a:t>lon</a:t>
            </a:r>
            <a:r>
              <a:rPr lang="en-US" dirty="0"/>
              <a:t> 10%</a:t>
            </a:r>
          </a:p>
          <a:p>
            <a:r>
              <a:rPr lang="en-US" b="1" u="sng" dirty="0" err="1"/>
              <a:t>Vậy</a:t>
            </a:r>
            <a:r>
              <a:rPr lang="en-US" b="1" u="sng" dirty="0"/>
              <a:t>:</a:t>
            </a:r>
            <a:r>
              <a:rPr lang="en-US" dirty="0"/>
              <a:t>  </a:t>
            </a:r>
            <a:r>
              <a:rPr lang="en-US" b="1" dirty="0" err="1"/>
              <a:t>thu</a:t>
            </a:r>
            <a:r>
              <a:rPr lang="en-US" b="1" dirty="0"/>
              <a:t> </a:t>
            </a:r>
            <a:r>
              <a:rPr lang="en-US" b="1" dirty="0" err="1"/>
              <a:t>nhập</a:t>
            </a:r>
            <a:r>
              <a:rPr lang="en-US" b="1" dirty="0"/>
              <a:t> </a:t>
            </a:r>
            <a:r>
              <a:rPr lang="en-US" b="1" dirty="0" err="1"/>
              <a:t>của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  <a:r>
              <a:rPr lang="en-US" b="1" dirty="0"/>
              <a:t> </a:t>
            </a:r>
            <a:r>
              <a:rPr lang="en-US" b="1" dirty="0" err="1"/>
              <a:t>là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b="1" dirty="0">
                <a:solidFill>
                  <a:srgbClr val="FF0000"/>
                </a:solidFill>
              </a:rPr>
              <a:t>A= 10%x 700x 21 </a:t>
            </a:r>
            <a:r>
              <a:rPr lang="en-US" b="1" dirty="0" err="1">
                <a:solidFill>
                  <a:srgbClr val="FF0000"/>
                </a:solidFill>
              </a:rPr>
              <a:t>lon</a:t>
            </a:r>
            <a:r>
              <a:rPr lang="en-US" b="1" dirty="0">
                <a:solidFill>
                  <a:srgbClr val="FF0000"/>
                </a:solidFill>
              </a:rPr>
              <a:t>= 1tr4…</a:t>
            </a:r>
          </a:p>
          <a:p>
            <a:pPr marL="0" indent="0">
              <a:buNone/>
            </a:pPr>
            <a:r>
              <a:rPr lang="en-US" dirty="0"/>
              <a:t>( 6lon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+ 15 </a:t>
            </a:r>
            <a:r>
              <a:rPr lang="en-US" dirty="0" err="1"/>
              <a:t>lon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= 21 </a:t>
            </a:r>
            <a:r>
              <a:rPr lang="en-US" dirty="0" err="1"/>
              <a:t>lon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970469" y="2064594"/>
            <a:ext cx="1661374" cy="66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/>
              <a:t>6lon</a:t>
            </a:r>
          </a:p>
        </p:txBody>
      </p:sp>
      <p:sp>
        <p:nvSpPr>
          <p:cNvPr id="8" name="Oval 7"/>
          <p:cNvSpPr/>
          <p:nvPr/>
        </p:nvSpPr>
        <p:spPr>
          <a:xfrm>
            <a:off x="340352" y="3423102"/>
            <a:ext cx="1249250" cy="82424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311758" y="3438659"/>
            <a:ext cx="1159098" cy="70833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301544" y="3451538"/>
            <a:ext cx="1188076" cy="767377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cxnSp>
        <p:nvCxnSpPr>
          <p:cNvPr id="12" name="Straight Connector 11"/>
          <p:cNvCxnSpPr>
            <a:stCxn id="7" idx="4"/>
          </p:cNvCxnSpPr>
          <p:nvPr/>
        </p:nvCxnSpPr>
        <p:spPr>
          <a:xfrm flipH="1">
            <a:off x="769791" y="2727554"/>
            <a:ext cx="2031365" cy="711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4"/>
            <a:endCxn id="9" idx="0"/>
          </p:cNvCxnSpPr>
          <p:nvPr/>
        </p:nvCxnSpPr>
        <p:spPr>
          <a:xfrm>
            <a:off x="2801156" y="2727554"/>
            <a:ext cx="90151" cy="711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0" idx="0"/>
          </p:cNvCxnSpPr>
          <p:nvPr/>
        </p:nvCxnSpPr>
        <p:spPr>
          <a:xfrm>
            <a:off x="2790280" y="2727554"/>
            <a:ext cx="2105302" cy="7239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13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build="p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65" y="411508"/>
            <a:ext cx="10515600" cy="56666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bg1"/>
                </a:solidFill>
              </a:rPr>
              <a:t>Tháng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tiếp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theo</a:t>
            </a:r>
            <a:r>
              <a:rPr lang="en-US" b="1" dirty="0">
                <a:solidFill>
                  <a:schemeClr val="bg1"/>
                </a:solidFill>
              </a:rPr>
              <a:t> : </a:t>
            </a:r>
            <a:r>
              <a:rPr lang="en-US" b="1" dirty="0" err="1">
                <a:solidFill>
                  <a:schemeClr val="bg1"/>
                </a:solidFill>
              </a:rPr>
              <a:t>ví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dụ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0828" y="2898354"/>
            <a:ext cx="5690831" cy="82391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Tổng</a:t>
            </a:r>
            <a:r>
              <a:rPr lang="en-US" dirty="0">
                <a:solidFill>
                  <a:schemeClr val="tx1"/>
                </a:solidFill>
              </a:rPr>
              <a:t> 1 </a:t>
            </a:r>
            <a:r>
              <a:rPr lang="en-US" dirty="0" err="1">
                <a:solidFill>
                  <a:schemeClr val="tx1"/>
                </a:solidFill>
              </a:rPr>
              <a:t>nhánh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dưới</a:t>
            </a:r>
            <a:r>
              <a:rPr lang="en-US" dirty="0">
                <a:solidFill>
                  <a:schemeClr val="tx1"/>
                </a:solidFill>
              </a:rPr>
              <a:t> 24 </a:t>
            </a:r>
            <a:r>
              <a:rPr lang="en-US" dirty="0" err="1">
                <a:solidFill>
                  <a:schemeClr val="tx1"/>
                </a:solidFill>
              </a:rPr>
              <a:t>lon</a:t>
            </a:r>
            <a:r>
              <a:rPr lang="en-US" dirty="0">
                <a:solidFill>
                  <a:schemeClr val="tx1"/>
                </a:solidFill>
              </a:rPr>
              <a:t> + 6 </a:t>
            </a:r>
            <a:r>
              <a:rPr lang="en-US" dirty="0" err="1">
                <a:solidFill>
                  <a:schemeClr val="tx1"/>
                </a:solidFill>
              </a:rPr>
              <a:t>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tháng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trc</a:t>
            </a:r>
            <a:r>
              <a:rPr lang="en-US" dirty="0">
                <a:solidFill>
                  <a:schemeClr val="tx1"/>
                </a:solidFill>
              </a:rPr>
              <a:t> = 30 </a:t>
            </a:r>
            <a:r>
              <a:rPr lang="en-US" dirty="0" err="1">
                <a:solidFill>
                  <a:schemeClr val="tx1"/>
                </a:solidFill>
              </a:rPr>
              <a:t>lon</a:t>
            </a:r>
            <a:r>
              <a:rPr lang="en-US" dirty="0">
                <a:solidFill>
                  <a:schemeClr val="tx1"/>
                </a:solidFill>
              </a:rPr>
              <a:t> =&gt; 10%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1601" y="1796736"/>
            <a:ext cx="6140561" cy="496467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93353" y="1774194"/>
            <a:ext cx="5967254" cy="52197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TỔNG A = 78 LON =&gt; 20% ( TRƯỞNG PHÒNG)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6115" y="3876541"/>
            <a:ext cx="5435479" cy="28848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Cá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nhân</a:t>
            </a:r>
            <a:r>
              <a:rPr lang="en-US" dirty="0">
                <a:solidFill>
                  <a:srgbClr val="FF0000"/>
                </a:solidFill>
              </a:rPr>
              <a:t> A : 6L x 20% = 840k</a:t>
            </a:r>
          </a:p>
          <a:p>
            <a:r>
              <a:rPr lang="en-US" dirty="0" err="1"/>
              <a:t>Hưởng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10%</a:t>
            </a:r>
          </a:p>
          <a:p>
            <a:r>
              <a:rPr lang="en-US" dirty="0"/>
              <a:t>       10% x 72 </a:t>
            </a:r>
            <a:r>
              <a:rPr lang="en-US" dirty="0" err="1"/>
              <a:t>lon</a:t>
            </a:r>
            <a:r>
              <a:rPr lang="en-US" dirty="0"/>
              <a:t> = 5tr….</a:t>
            </a:r>
          </a:p>
          <a:p>
            <a:r>
              <a:rPr lang="en-US" b="1" dirty="0" err="1">
                <a:solidFill>
                  <a:srgbClr val="FF0000"/>
                </a:solidFill>
              </a:rPr>
              <a:t>Tổng</a:t>
            </a:r>
            <a:r>
              <a:rPr lang="en-US" b="1" dirty="0">
                <a:solidFill>
                  <a:srgbClr val="FF0000"/>
                </a:solidFill>
              </a:rPr>
              <a:t> A = 6tr..</a:t>
            </a:r>
          </a:p>
        </p:txBody>
      </p:sp>
      <p:sp>
        <p:nvSpPr>
          <p:cNvPr id="7" name="Oval 6"/>
          <p:cNvSpPr/>
          <p:nvPr/>
        </p:nvSpPr>
        <p:spPr>
          <a:xfrm>
            <a:off x="2230985" y="1946220"/>
            <a:ext cx="1931831" cy="72121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60608" y="3245476"/>
            <a:ext cx="1545465" cy="5795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2356834" y="3245476"/>
            <a:ext cx="1493949" cy="6310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379946" y="3245476"/>
            <a:ext cx="1501719" cy="6310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  <a:r>
              <a:rPr lang="en-US" dirty="0" err="1"/>
              <a:t>lon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273118" y="4347369"/>
            <a:ext cx="566670" cy="9263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 </a:t>
            </a:r>
          </a:p>
        </p:txBody>
      </p:sp>
      <p:sp>
        <p:nvSpPr>
          <p:cNvPr id="15" name="Oval 14"/>
          <p:cNvSpPr/>
          <p:nvPr/>
        </p:nvSpPr>
        <p:spPr>
          <a:xfrm>
            <a:off x="1040589" y="4324455"/>
            <a:ext cx="463640" cy="94584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" name="Oval 15"/>
          <p:cNvSpPr/>
          <p:nvPr/>
        </p:nvSpPr>
        <p:spPr>
          <a:xfrm>
            <a:off x="1599996" y="4347369"/>
            <a:ext cx="553792" cy="94584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7" name="Oval 16"/>
          <p:cNvSpPr/>
          <p:nvPr/>
        </p:nvSpPr>
        <p:spPr>
          <a:xfrm>
            <a:off x="2446986" y="4347369"/>
            <a:ext cx="528034" cy="9263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8" name="Oval 17"/>
          <p:cNvSpPr/>
          <p:nvPr/>
        </p:nvSpPr>
        <p:spPr>
          <a:xfrm>
            <a:off x="3019436" y="4340179"/>
            <a:ext cx="566670" cy="95303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9" name="Oval 18"/>
          <p:cNvSpPr/>
          <p:nvPr/>
        </p:nvSpPr>
        <p:spPr>
          <a:xfrm>
            <a:off x="3658880" y="4340179"/>
            <a:ext cx="534473" cy="96920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0" name="Oval 19"/>
          <p:cNvSpPr/>
          <p:nvPr/>
        </p:nvSpPr>
        <p:spPr>
          <a:xfrm>
            <a:off x="4451754" y="4324455"/>
            <a:ext cx="612713" cy="94931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1" name="Oval 20"/>
          <p:cNvSpPr/>
          <p:nvPr/>
        </p:nvSpPr>
        <p:spPr>
          <a:xfrm>
            <a:off x="5113220" y="4347369"/>
            <a:ext cx="496837" cy="9263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2" name="Oval 21"/>
          <p:cNvSpPr/>
          <p:nvPr/>
        </p:nvSpPr>
        <p:spPr>
          <a:xfrm>
            <a:off x="5698445" y="4324455"/>
            <a:ext cx="527135" cy="94931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cxnSp>
        <p:nvCxnSpPr>
          <p:cNvPr id="24" name="Straight Connector 23"/>
          <p:cNvCxnSpPr>
            <a:stCxn id="7" idx="4"/>
            <a:endCxn id="12" idx="0"/>
          </p:cNvCxnSpPr>
          <p:nvPr/>
        </p:nvCxnSpPr>
        <p:spPr>
          <a:xfrm flipH="1">
            <a:off x="3103809" y="2667437"/>
            <a:ext cx="93092" cy="578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7" idx="4"/>
          </p:cNvCxnSpPr>
          <p:nvPr/>
        </p:nvCxnSpPr>
        <p:spPr>
          <a:xfrm flipH="1">
            <a:off x="1178974" y="2667437"/>
            <a:ext cx="2017927" cy="578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196901" y="2667437"/>
            <a:ext cx="1867566" cy="5780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1" idx="4"/>
            <a:endCxn id="14" idx="0"/>
          </p:cNvCxnSpPr>
          <p:nvPr/>
        </p:nvCxnSpPr>
        <p:spPr>
          <a:xfrm flipH="1">
            <a:off x="556453" y="3825025"/>
            <a:ext cx="576888" cy="522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2" idx="4"/>
            <a:endCxn id="17" idx="0"/>
          </p:cNvCxnSpPr>
          <p:nvPr/>
        </p:nvCxnSpPr>
        <p:spPr>
          <a:xfrm flipH="1">
            <a:off x="2711003" y="3876541"/>
            <a:ext cx="392806" cy="470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endCxn id="18" idx="0"/>
          </p:cNvCxnSpPr>
          <p:nvPr/>
        </p:nvCxnSpPr>
        <p:spPr>
          <a:xfrm>
            <a:off x="3142725" y="3876541"/>
            <a:ext cx="160046" cy="46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4"/>
            <a:endCxn id="19" idx="0"/>
          </p:cNvCxnSpPr>
          <p:nvPr/>
        </p:nvCxnSpPr>
        <p:spPr>
          <a:xfrm>
            <a:off x="3103809" y="3876541"/>
            <a:ext cx="822308" cy="463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20" idx="0"/>
          </p:cNvCxnSpPr>
          <p:nvPr/>
        </p:nvCxnSpPr>
        <p:spPr>
          <a:xfrm flipH="1">
            <a:off x="4758111" y="3876541"/>
            <a:ext cx="355082" cy="447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082656" y="3876541"/>
            <a:ext cx="325254" cy="669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22" idx="7"/>
          </p:cNvCxnSpPr>
          <p:nvPr/>
        </p:nvCxnSpPr>
        <p:spPr>
          <a:xfrm>
            <a:off x="5113193" y="3876541"/>
            <a:ext cx="1035190" cy="586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11" idx="4"/>
            <a:endCxn id="15" idx="0"/>
          </p:cNvCxnSpPr>
          <p:nvPr/>
        </p:nvCxnSpPr>
        <p:spPr>
          <a:xfrm>
            <a:off x="1133341" y="3825025"/>
            <a:ext cx="139068" cy="499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endCxn id="16" idx="0"/>
          </p:cNvCxnSpPr>
          <p:nvPr/>
        </p:nvCxnSpPr>
        <p:spPr>
          <a:xfrm>
            <a:off x="1146145" y="3850783"/>
            <a:ext cx="730747" cy="496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238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build="p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577" y="146186"/>
            <a:ext cx="11539471" cy="74245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/>
              <a:t>Những</a:t>
            </a:r>
            <a:r>
              <a:rPr lang="en-US" b="1" dirty="0"/>
              <a:t> </a:t>
            </a:r>
            <a:r>
              <a:rPr lang="en-US" b="1" dirty="0" err="1"/>
              <a:t>tháng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theo</a:t>
            </a:r>
            <a:r>
              <a:rPr lang="en-US" b="1" dirty="0"/>
              <a:t> </a:t>
            </a:r>
            <a:r>
              <a:rPr lang="en-US" b="1" dirty="0" err="1"/>
              <a:t>ví</a:t>
            </a:r>
            <a:r>
              <a:rPr lang="en-US" b="1" dirty="0"/>
              <a:t> </a:t>
            </a:r>
            <a:r>
              <a:rPr lang="en-US" b="1" dirty="0" err="1"/>
              <a:t>dụ</a:t>
            </a:r>
            <a:r>
              <a:rPr lang="en-US" b="1" dirty="0"/>
              <a:t> 1 </a:t>
            </a:r>
            <a:r>
              <a:rPr lang="en-US" b="1" dirty="0" err="1"/>
              <a:t>người</a:t>
            </a:r>
            <a:r>
              <a:rPr lang="en-US" b="1" dirty="0"/>
              <a:t> </a:t>
            </a:r>
            <a:r>
              <a:rPr lang="en-US" b="1" dirty="0" err="1"/>
              <a:t>ra</a:t>
            </a:r>
            <a:r>
              <a:rPr lang="en-US" b="1" dirty="0"/>
              <a:t> 3 </a:t>
            </a:r>
            <a:r>
              <a:rPr lang="en-US" b="1" dirty="0" err="1"/>
              <a:t>người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269" y="1012303"/>
            <a:ext cx="5157787" cy="483778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Cá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nhân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người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cũ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mỗi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người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6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lon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0" y="1712556"/>
            <a:ext cx="5997575" cy="514544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3320" y="1724397"/>
            <a:ext cx="7215389" cy="488639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algn="ctr"/>
            <a:r>
              <a:rPr lang="en-US" dirty="0" err="1"/>
              <a:t>Tổng</a:t>
            </a:r>
            <a:r>
              <a:rPr lang="en-US" dirty="0"/>
              <a:t> A : 240 </a:t>
            </a:r>
            <a:r>
              <a:rPr lang="en-US" dirty="0" err="1"/>
              <a:t>lon</a:t>
            </a:r>
            <a:r>
              <a:rPr lang="en-US" dirty="0"/>
              <a:t> ( </a:t>
            </a:r>
            <a:r>
              <a:rPr lang="en-US" dirty="0" err="1"/>
              <a:t>dưới</a:t>
            </a:r>
            <a:r>
              <a:rPr lang="en-US" dirty="0"/>
              <a:t> A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2 TP =&gt; A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giám</a:t>
            </a:r>
            <a:r>
              <a:rPr lang="en-US" dirty="0"/>
              <a:t> </a:t>
            </a:r>
            <a:r>
              <a:rPr lang="en-US" dirty="0" err="1"/>
              <a:t>đốc</a:t>
            </a:r>
            <a:r>
              <a:rPr lang="en-US" dirty="0"/>
              <a:t> 25% 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261867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Cá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nhân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A </a:t>
            </a:r>
            <a:r>
              <a:rPr lang="en-US" dirty="0"/>
              <a:t>: </a:t>
            </a:r>
            <a:r>
              <a:rPr lang="en-US" b="1" dirty="0">
                <a:solidFill>
                  <a:srgbClr val="FFFF00"/>
                </a:solidFill>
              </a:rPr>
              <a:t>25% x 6 </a:t>
            </a:r>
            <a:r>
              <a:rPr lang="en-US" b="1" dirty="0" err="1">
                <a:solidFill>
                  <a:srgbClr val="FFFF00"/>
                </a:solidFill>
              </a:rPr>
              <a:t>lon</a:t>
            </a:r>
            <a:r>
              <a:rPr lang="en-US" b="1" dirty="0">
                <a:solidFill>
                  <a:srgbClr val="FFFF00"/>
                </a:solidFill>
              </a:rPr>
              <a:t> = 1.050k</a:t>
            </a:r>
          </a:p>
          <a:p>
            <a:r>
              <a:rPr lang="en-US" dirty="0" err="1"/>
              <a:t>Hưởng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dưới</a:t>
            </a:r>
            <a:r>
              <a:rPr lang="en-US" dirty="0"/>
              <a:t> : 9% 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 = 9% x 700 x 234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lon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= 14tr7…</a:t>
            </a:r>
          </a:p>
          <a:p>
            <a:r>
              <a:rPr lang="en-US" dirty="0" err="1"/>
              <a:t>Tổng</a:t>
            </a:r>
            <a:r>
              <a:rPr lang="en-US" dirty="0"/>
              <a:t> A &gt; 15tr..</a:t>
            </a:r>
          </a:p>
        </p:txBody>
      </p:sp>
      <p:sp>
        <p:nvSpPr>
          <p:cNvPr id="7" name="Oval 6"/>
          <p:cNvSpPr/>
          <p:nvPr/>
        </p:nvSpPr>
        <p:spPr>
          <a:xfrm>
            <a:off x="1970468" y="1931831"/>
            <a:ext cx="1841678" cy="573244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  <a:p>
            <a:pPr algn="ctr"/>
            <a:r>
              <a:rPr lang="en-US" dirty="0"/>
              <a:t>6lon</a:t>
            </a:r>
          </a:p>
        </p:txBody>
      </p:sp>
      <p:sp>
        <p:nvSpPr>
          <p:cNvPr id="8" name="Oval 7"/>
          <p:cNvSpPr/>
          <p:nvPr/>
        </p:nvSpPr>
        <p:spPr>
          <a:xfrm>
            <a:off x="257577" y="2820473"/>
            <a:ext cx="1326524" cy="47651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78</a:t>
            </a:r>
          </a:p>
        </p:txBody>
      </p:sp>
      <p:sp>
        <p:nvSpPr>
          <p:cNvPr id="9" name="Oval 8"/>
          <p:cNvSpPr/>
          <p:nvPr/>
        </p:nvSpPr>
        <p:spPr>
          <a:xfrm>
            <a:off x="2125014" y="2781770"/>
            <a:ext cx="1416676" cy="50227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78</a:t>
            </a:r>
          </a:p>
        </p:txBody>
      </p:sp>
      <p:sp>
        <p:nvSpPr>
          <p:cNvPr id="10" name="Oval 9"/>
          <p:cNvSpPr/>
          <p:nvPr/>
        </p:nvSpPr>
        <p:spPr>
          <a:xfrm>
            <a:off x="4082603" y="2820473"/>
            <a:ext cx="1545465" cy="50851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78</a:t>
            </a:r>
          </a:p>
        </p:txBody>
      </p:sp>
      <p:sp>
        <p:nvSpPr>
          <p:cNvPr id="11" name="Oval 10"/>
          <p:cNvSpPr/>
          <p:nvPr/>
        </p:nvSpPr>
        <p:spPr>
          <a:xfrm>
            <a:off x="82952" y="3637880"/>
            <a:ext cx="837887" cy="7925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2" name="Oval 11"/>
          <p:cNvSpPr/>
          <p:nvPr/>
        </p:nvSpPr>
        <p:spPr>
          <a:xfrm>
            <a:off x="1197735" y="3670479"/>
            <a:ext cx="772733" cy="7344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</a:t>
            </a:r>
          </a:p>
        </p:txBody>
      </p:sp>
      <p:sp>
        <p:nvSpPr>
          <p:cNvPr id="13" name="Oval 12"/>
          <p:cNvSpPr/>
          <p:nvPr/>
        </p:nvSpPr>
        <p:spPr>
          <a:xfrm>
            <a:off x="2295659" y="3692815"/>
            <a:ext cx="767522" cy="682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</a:t>
            </a:r>
          </a:p>
        </p:txBody>
      </p:sp>
      <p:sp>
        <p:nvSpPr>
          <p:cNvPr id="14" name="Oval 13"/>
          <p:cNvSpPr/>
          <p:nvPr/>
        </p:nvSpPr>
        <p:spPr>
          <a:xfrm>
            <a:off x="0" y="4829577"/>
            <a:ext cx="501895" cy="82424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5" name="Oval 14"/>
          <p:cNvSpPr/>
          <p:nvPr/>
        </p:nvSpPr>
        <p:spPr>
          <a:xfrm>
            <a:off x="637504" y="4848626"/>
            <a:ext cx="540912" cy="811369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6" name="Oval 15"/>
          <p:cNvSpPr/>
          <p:nvPr/>
        </p:nvSpPr>
        <p:spPr>
          <a:xfrm>
            <a:off x="1197735" y="4829577"/>
            <a:ext cx="605307" cy="82424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cxnSp>
        <p:nvCxnSpPr>
          <p:cNvPr id="18" name="Straight Connector 17"/>
          <p:cNvCxnSpPr>
            <a:stCxn id="7" idx="4"/>
            <a:endCxn id="9" idx="0"/>
          </p:cNvCxnSpPr>
          <p:nvPr/>
        </p:nvCxnSpPr>
        <p:spPr>
          <a:xfrm flipH="1">
            <a:off x="2833352" y="2505075"/>
            <a:ext cx="57955" cy="276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8" idx="0"/>
          </p:cNvCxnSpPr>
          <p:nvPr/>
        </p:nvCxnSpPr>
        <p:spPr>
          <a:xfrm flipH="1">
            <a:off x="920839" y="2536468"/>
            <a:ext cx="1970468" cy="2840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10" idx="0"/>
          </p:cNvCxnSpPr>
          <p:nvPr/>
        </p:nvCxnSpPr>
        <p:spPr>
          <a:xfrm>
            <a:off x="2891307" y="2516916"/>
            <a:ext cx="1964029" cy="303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4"/>
            <a:endCxn id="11" idx="0"/>
          </p:cNvCxnSpPr>
          <p:nvPr/>
        </p:nvCxnSpPr>
        <p:spPr>
          <a:xfrm flipH="1">
            <a:off x="501896" y="3296992"/>
            <a:ext cx="418943" cy="340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2" idx="0"/>
          </p:cNvCxnSpPr>
          <p:nvPr/>
        </p:nvCxnSpPr>
        <p:spPr>
          <a:xfrm>
            <a:off x="920839" y="3322616"/>
            <a:ext cx="663263" cy="3478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13" idx="0"/>
          </p:cNvCxnSpPr>
          <p:nvPr/>
        </p:nvCxnSpPr>
        <p:spPr>
          <a:xfrm>
            <a:off x="920839" y="3328987"/>
            <a:ext cx="1758581" cy="363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4"/>
            <a:endCxn id="14" idx="0"/>
          </p:cNvCxnSpPr>
          <p:nvPr/>
        </p:nvCxnSpPr>
        <p:spPr>
          <a:xfrm flipH="1">
            <a:off x="250948" y="4430399"/>
            <a:ext cx="250948" cy="399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1" idx="4"/>
            <a:endCxn id="15" idx="0"/>
          </p:cNvCxnSpPr>
          <p:nvPr/>
        </p:nvCxnSpPr>
        <p:spPr>
          <a:xfrm>
            <a:off x="501896" y="4430399"/>
            <a:ext cx="406064" cy="4182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1" idx="4"/>
            <a:endCxn id="16" idx="0"/>
          </p:cNvCxnSpPr>
          <p:nvPr/>
        </p:nvCxnSpPr>
        <p:spPr>
          <a:xfrm>
            <a:off x="501896" y="4430399"/>
            <a:ext cx="998493" cy="399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Isosceles Triangle 38"/>
          <p:cNvSpPr/>
          <p:nvPr/>
        </p:nvSpPr>
        <p:spPr>
          <a:xfrm>
            <a:off x="0" y="5718254"/>
            <a:ext cx="1726149" cy="102387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24 </a:t>
            </a:r>
            <a:r>
              <a:rPr lang="en-US" dirty="0" err="1"/>
              <a:t>lon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0" y="5672538"/>
            <a:ext cx="180012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Isosceles Triangle 41"/>
          <p:cNvSpPr/>
          <p:nvPr/>
        </p:nvSpPr>
        <p:spPr>
          <a:xfrm>
            <a:off x="4231091" y="3312689"/>
            <a:ext cx="1251710" cy="83726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>
            <a:off x="2340925" y="3265498"/>
            <a:ext cx="894701" cy="363828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1247875" y="4312827"/>
            <a:ext cx="721217" cy="454115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2183137" y="4315395"/>
            <a:ext cx="1039163" cy="523841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5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80685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vậy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031" y="1700011"/>
            <a:ext cx="6246253" cy="49326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3667" y="2285997"/>
            <a:ext cx="3462598" cy="54735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Tổng</a:t>
            </a:r>
            <a:r>
              <a:rPr lang="en-US" dirty="0"/>
              <a:t> A = 726 </a:t>
            </a:r>
            <a:r>
              <a:rPr lang="en-US" dirty="0" err="1"/>
              <a:t>lon</a:t>
            </a:r>
            <a:r>
              <a:rPr lang="en-US" dirty="0"/>
              <a:t> =&gt; 2 </a:t>
            </a:r>
            <a:r>
              <a:rPr lang="en-US" dirty="0" err="1"/>
              <a:t>sao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9990" y="3387144"/>
            <a:ext cx="5287058" cy="3245476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A : 25% x 6 </a:t>
            </a:r>
            <a:r>
              <a:rPr lang="en-US" dirty="0" err="1"/>
              <a:t>lon</a:t>
            </a:r>
            <a:r>
              <a:rPr lang="en-US" dirty="0"/>
              <a:t> = 1tr…</a:t>
            </a:r>
          </a:p>
          <a:p>
            <a:r>
              <a:rPr lang="en-US" dirty="0"/>
              <a:t>A </a:t>
            </a:r>
            <a:r>
              <a:rPr lang="en-US" dirty="0" err="1"/>
              <a:t>hưởng</a:t>
            </a:r>
            <a:r>
              <a:rPr lang="en-US" dirty="0"/>
              <a:t> 7% </a:t>
            </a:r>
            <a:r>
              <a:rPr lang="en-US" dirty="0" err="1"/>
              <a:t>tổng</a:t>
            </a:r>
            <a:r>
              <a:rPr lang="en-US" dirty="0"/>
              <a:t> </a:t>
            </a:r>
            <a:r>
              <a:rPr lang="en-US" dirty="0" err="1"/>
              <a:t>doanh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tuyến</a:t>
            </a:r>
            <a:r>
              <a:rPr lang="en-US" dirty="0"/>
              <a:t> </a:t>
            </a:r>
            <a:r>
              <a:rPr lang="en-US" dirty="0" err="1"/>
              <a:t>dưới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A = 7% x 700 x 720 </a:t>
            </a:r>
            <a:r>
              <a:rPr lang="en-US" b="1" dirty="0" err="1">
                <a:solidFill>
                  <a:srgbClr val="FF0000"/>
                </a:solidFill>
              </a:rPr>
              <a:t>lon</a:t>
            </a:r>
            <a:r>
              <a:rPr lang="en-US" b="1" dirty="0">
                <a:solidFill>
                  <a:srgbClr val="FF0000"/>
                </a:solidFill>
              </a:rPr>
              <a:t> = 35tr…. </a:t>
            </a:r>
          </a:p>
          <a:p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Tổng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thu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nhập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 &gt; 36tr..</a:t>
            </a:r>
          </a:p>
        </p:txBody>
      </p:sp>
      <p:sp>
        <p:nvSpPr>
          <p:cNvPr id="7" name="Oval 6"/>
          <p:cNvSpPr/>
          <p:nvPr/>
        </p:nvSpPr>
        <p:spPr>
          <a:xfrm>
            <a:off x="2292439" y="2292439"/>
            <a:ext cx="1957589" cy="79849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2408349" y="3631842"/>
            <a:ext cx="1777285" cy="6439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341010" y="3631842"/>
            <a:ext cx="1493950" cy="73409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4623236" y="3631842"/>
            <a:ext cx="1609859" cy="73409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103031" y="4365938"/>
            <a:ext cx="1986566" cy="9401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 L</a:t>
            </a:r>
          </a:p>
        </p:txBody>
      </p:sp>
      <p:sp>
        <p:nvSpPr>
          <p:cNvPr id="12" name="Isosceles Triangle 11"/>
          <p:cNvSpPr/>
          <p:nvPr/>
        </p:nvSpPr>
        <p:spPr>
          <a:xfrm>
            <a:off x="2430887" y="4275786"/>
            <a:ext cx="1603420" cy="9401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 L</a:t>
            </a:r>
          </a:p>
        </p:txBody>
      </p:sp>
      <p:sp>
        <p:nvSpPr>
          <p:cNvPr id="13" name="Isosceles Triangle 12"/>
          <p:cNvSpPr/>
          <p:nvPr/>
        </p:nvSpPr>
        <p:spPr>
          <a:xfrm>
            <a:off x="4667820" y="4326831"/>
            <a:ext cx="147407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 L</a:t>
            </a:r>
          </a:p>
        </p:txBody>
      </p:sp>
      <p:cxnSp>
        <p:nvCxnSpPr>
          <p:cNvPr id="15" name="Straight Connector 14"/>
          <p:cNvCxnSpPr>
            <a:endCxn id="8" idx="0"/>
          </p:cNvCxnSpPr>
          <p:nvPr/>
        </p:nvCxnSpPr>
        <p:spPr>
          <a:xfrm>
            <a:off x="3266544" y="3090930"/>
            <a:ext cx="30448" cy="540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9" idx="0"/>
          </p:cNvCxnSpPr>
          <p:nvPr/>
        </p:nvCxnSpPr>
        <p:spPr>
          <a:xfrm flipH="1">
            <a:off x="1087985" y="3090930"/>
            <a:ext cx="2183249" cy="5409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7" idx="4"/>
          </p:cNvCxnSpPr>
          <p:nvPr/>
        </p:nvCxnSpPr>
        <p:spPr>
          <a:xfrm>
            <a:off x="3271234" y="3090930"/>
            <a:ext cx="2430747" cy="5924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136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build="p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21972"/>
            <a:ext cx="10197406" cy="74697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</a:rPr>
              <a:t>Nhưng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nếu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bạn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có</a:t>
            </a:r>
            <a:r>
              <a:rPr lang="en-US" sz="4000" b="1" dirty="0">
                <a:solidFill>
                  <a:srgbClr val="C00000"/>
                </a:solidFill>
              </a:rPr>
              <a:t> 6 </a:t>
            </a:r>
            <a:r>
              <a:rPr lang="en-US" sz="4000" b="1" dirty="0" err="1">
                <a:solidFill>
                  <a:srgbClr val="C00000"/>
                </a:solidFill>
              </a:rPr>
              <a:t>nhánh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thì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err="1">
                <a:solidFill>
                  <a:srgbClr val="C00000"/>
                </a:solidFill>
              </a:rPr>
              <a:t>sao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0354" y="2730321"/>
            <a:ext cx="3525033" cy="170001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gấp</a:t>
            </a:r>
            <a:r>
              <a:rPr lang="en-US" dirty="0"/>
              <a:t> </a:t>
            </a:r>
            <a:r>
              <a:rPr lang="en-US" dirty="0" err="1"/>
              <a:t>đôi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3487" y="1429555"/>
            <a:ext cx="7289443" cy="476518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/>
              <a:t>                                                                                                                        </a:t>
            </a:r>
            <a:r>
              <a:rPr lang="en-US" sz="2400" b="1" dirty="0" err="1">
                <a:solidFill>
                  <a:srgbClr val="C00000"/>
                </a:solidFill>
              </a:rPr>
              <a:t>Tổng</a:t>
            </a:r>
            <a:r>
              <a:rPr lang="en-US" sz="2400" b="1" dirty="0">
                <a:solidFill>
                  <a:srgbClr val="C00000"/>
                </a:solidFill>
              </a:rPr>
              <a:t> 1.446 </a:t>
            </a:r>
            <a:r>
              <a:rPr lang="en-US" sz="2400" b="1" dirty="0" err="1">
                <a:solidFill>
                  <a:srgbClr val="C00000"/>
                </a:solidFill>
              </a:rPr>
              <a:t>lon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2408349" y="1609859"/>
            <a:ext cx="2678806" cy="6825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BẠN</a:t>
            </a:r>
          </a:p>
        </p:txBody>
      </p:sp>
      <p:sp>
        <p:nvSpPr>
          <p:cNvPr id="6" name="Oval 5"/>
          <p:cNvSpPr/>
          <p:nvPr/>
        </p:nvSpPr>
        <p:spPr>
          <a:xfrm>
            <a:off x="631065" y="2704563"/>
            <a:ext cx="785611" cy="1159099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1918952" y="2730321"/>
            <a:ext cx="772733" cy="1133341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3129566" y="2704563"/>
            <a:ext cx="656823" cy="1159099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9" name="Oval 8"/>
          <p:cNvSpPr/>
          <p:nvPr/>
        </p:nvSpPr>
        <p:spPr>
          <a:xfrm>
            <a:off x="4237149" y="2730321"/>
            <a:ext cx="682581" cy="113334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0" name="Oval 9"/>
          <p:cNvSpPr/>
          <p:nvPr/>
        </p:nvSpPr>
        <p:spPr>
          <a:xfrm>
            <a:off x="5203065" y="2730321"/>
            <a:ext cx="759853" cy="113334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11" name="Oval 10"/>
          <p:cNvSpPr/>
          <p:nvPr/>
        </p:nvSpPr>
        <p:spPr>
          <a:xfrm>
            <a:off x="6452315" y="2730321"/>
            <a:ext cx="721217" cy="1133341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cxnSp>
        <p:nvCxnSpPr>
          <p:cNvPr id="13" name="Straight Connector 12"/>
          <p:cNvCxnSpPr>
            <a:stCxn id="5" idx="4"/>
            <a:endCxn id="6" idx="0"/>
          </p:cNvCxnSpPr>
          <p:nvPr/>
        </p:nvCxnSpPr>
        <p:spPr>
          <a:xfrm flipH="1">
            <a:off x="1023871" y="2292439"/>
            <a:ext cx="2723881" cy="412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0"/>
          </p:cNvCxnSpPr>
          <p:nvPr/>
        </p:nvCxnSpPr>
        <p:spPr>
          <a:xfrm flipH="1">
            <a:off x="2305319" y="2292439"/>
            <a:ext cx="1481070" cy="437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5" idx="4"/>
            <a:endCxn id="8" idx="0"/>
          </p:cNvCxnSpPr>
          <p:nvPr/>
        </p:nvCxnSpPr>
        <p:spPr>
          <a:xfrm flipH="1">
            <a:off x="3457978" y="2292439"/>
            <a:ext cx="289774" cy="412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9" idx="0"/>
          </p:cNvCxnSpPr>
          <p:nvPr/>
        </p:nvCxnSpPr>
        <p:spPr>
          <a:xfrm>
            <a:off x="3747752" y="2292439"/>
            <a:ext cx="830688" cy="437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0" idx="0"/>
          </p:cNvCxnSpPr>
          <p:nvPr/>
        </p:nvCxnSpPr>
        <p:spPr>
          <a:xfrm>
            <a:off x="3747752" y="2292439"/>
            <a:ext cx="1835240" cy="437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1" idx="0"/>
          </p:cNvCxnSpPr>
          <p:nvPr/>
        </p:nvCxnSpPr>
        <p:spPr>
          <a:xfrm>
            <a:off x="3747752" y="2292439"/>
            <a:ext cx="3065172" cy="437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Isosceles Triangle 23"/>
          <p:cNvSpPr/>
          <p:nvPr/>
        </p:nvSpPr>
        <p:spPr>
          <a:xfrm>
            <a:off x="405684" y="3863662"/>
            <a:ext cx="1287887" cy="87576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  <p:sp>
        <p:nvSpPr>
          <p:cNvPr id="25" name="Isosceles Triangle 24"/>
          <p:cNvSpPr/>
          <p:nvPr/>
        </p:nvSpPr>
        <p:spPr>
          <a:xfrm>
            <a:off x="1819138" y="3863662"/>
            <a:ext cx="1085049" cy="8634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  <p:sp>
        <p:nvSpPr>
          <p:cNvPr id="26" name="Isosceles Triangle 25"/>
          <p:cNvSpPr/>
          <p:nvPr/>
        </p:nvSpPr>
        <p:spPr>
          <a:xfrm>
            <a:off x="2942821" y="3877123"/>
            <a:ext cx="1168761" cy="850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  <p:sp>
        <p:nvSpPr>
          <p:cNvPr id="27" name="Isosceles Triangle 26"/>
          <p:cNvSpPr/>
          <p:nvPr/>
        </p:nvSpPr>
        <p:spPr>
          <a:xfrm>
            <a:off x="4111582" y="3863662"/>
            <a:ext cx="1066777" cy="8634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  <p:sp>
        <p:nvSpPr>
          <p:cNvPr id="28" name="Isosceles Triangle 27"/>
          <p:cNvSpPr/>
          <p:nvPr/>
        </p:nvSpPr>
        <p:spPr>
          <a:xfrm>
            <a:off x="5178359" y="3863662"/>
            <a:ext cx="1106532" cy="850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  <p:sp>
        <p:nvSpPr>
          <p:cNvPr id="29" name="Isosceles Triangle 28"/>
          <p:cNvSpPr/>
          <p:nvPr/>
        </p:nvSpPr>
        <p:spPr>
          <a:xfrm>
            <a:off x="6284891" y="3877123"/>
            <a:ext cx="1249250" cy="8500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240</a:t>
            </a:r>
          </a:p>
        </p:txBody>
      </p:sp>
    </p:spTree>
    <p:extLst>
      <p:ext uri="{BB962C8B-B14F-4D97-AF65-F5344CB8AC3E}">
        <p14:creationId xmlns:p14="http://schemas.microsoft.com/office/powerpoint/2010/main" val="3814628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519</Words>
  <Application>Microsoft Office PowerPoint</Application>
  <PresentationFormat>Màn hình rộng</PresentationFormat>
  <Paragraphs>140</Paragraphs>
  <Slides>6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6</vt:i4>
      </vt:variant>
    </vt:vector>
  </HeadingPairs>
  <TitlesOfParts>
    <vt:vector size="7" baseType="lpstr">
      <vt:lpstr>Office Theme</vt:lpstr>
      <vt:lpstr>Bản trình bày PowerPoint</vt:lpstr>
      <vt:lpstr>Tháng đầu : ví dụ</vt:lpstr>
      <vt:lpstr>Tháng tiếp theo : ví dụ</vt:lpstr>
      <vt:lpstr>Những tháng tiếp theo ví dụ 1 người ra 3 người</vt:lpstr>
      <vt:lpstr>Tiếp tục như vậy</vt:lpstr>
      <vt:lpstr>Nhưng nếu bạn có 6 nhánh thì sao</vt:lpstr>
    </vt:vector>
  </TitlesOfParts>
  <Company>www.phuongcloudit.com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thubaont@gmail.com</cp:lastModifiedBy>
  <cp:revision>54</cp:revision>
  <dcterms:created xsi:type="dcterms:W3CDTF">2019-04-04T09:45:35Z</dcterms:created>
  <dcterms:modified xsi:type="dcterms:W3CDTF">2019-04-19T10:32:54Z</dcterms:modified>
</cp:coreProperties>
</file>