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sldIdLst>
    <p:sldId id="294" r:id="rId2"/>
    <p:sldId id="293" r:id="rId3"/>
    <p:sldId id="314" r:id="rId4"/>
    <p:sldId id="295" r:id="rId5"/>
    <p:sldId id="296" r:id="rId6"/>
    <p:sldId id="301" r:id="rId7"/>
    <p:sldId id="297" r:id="rId8"/>
    <p:sldId id="298" r:id="rId9"/>
    <p:sldId id="299" r:id="rId10"/>
    <p:sldId id="308" r:id="rId11"/>
    <p:sldId id="315" r:id="rId12"/>
    <p:sldId id="300" r:id="rId13"/>
    <p:sldId id="306" r:id="rId14"/>
    <p:sldId id="303" r:id="rId15"/>
    <p:sldId id="304" r:id="rId16"/>
    <p:sldId id="312" r:id="rId17"/>
    <p:sldId id="30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364" autoAdjust="0"/>
    <p:restoredTop sz="94374" autoAdjust="0"/>
  </p:normalViewPr>
  <p:slideViewPr>
    <p:cSldViewPr>
      <p:cViewPr varScale="1">
        <p:scale>
          <a:sx n="97" d="100"/>
          <a:sy n="97" d="100"/>
        </p:scale>
        <p:origin x="723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3C48F4-5796-4DF3-B8D7-24C377B1207B}" type="doc">
      <dgm:prSet loTypeId="urn:microsoft.com/office/officeart/2005/8/layout/process2" loCatId="process" qsTypeId="urn:microsoft.com/office/officeart/2005/8/quickstyle/3d3" qsCatId="3D" csTypeId="urn:microsoft.com/office/officeart/2005/8/colors/accent1_2" csCatId="accent1" phldr="1"/>
      <dgm:spPr/>
    </dgm:pt>
    <dgm:pt modelId="{123B40A3-50E1-4E5A-B269-2C058595F0C4}">
      <dgm:prSet phldrT="[文字]" custT="1"/>
      <dgm:spPr>
        <a:solidFill>
          <a:srgbClr val="002060"/>
        </a:solidFill>
      </dgm:spPr>
      <dgm:t>
        <a:bodyPr/>
        <a:lstStyle/>
        <a:p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vĩnh</a:t>
          </a:r>
          <a:r>
            <a: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viễn</a:t>
          </a:r>
          <a:r>
            <a: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Hệ</a:t>
          </a:r>
          <a:r>
            <a: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thống</a:t>
          </a:r>
          <a:endParaRPr lang="zh-TW" altLang="en-US" sz="4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gm:t>
    </dgm:pt>
    <dgm:pt modelId="{70AACBAB-AFFF-4139-B329-CB49AE3C80C7}" type="parTrans" cxnId="{9031840C-7AAF-4C12-B31F-EA5233387A82}">
      <dgm:prSet/>
      <dgm:spPr/>
      <dgm:t>
        <a:bodyPr/>
        <a:lstStyle/>
        <a:p>
          <a:endParaRPr lang="zh-TW" altLang="en-US"/>
        </a:p>
      </dgm:t>
    </dgm:pt>
    <dgm:pt modelId="{2AB90484-061D-4753-BA9C-8A0E2D683410}" type="sibTrans" cxnId="{9031840C-7AAF-4C12-B31F-EA5233387A82}">
      <dgm:prSet/>
      <dgm:spPr>
        <a:solidFill>
          <a:srgbClr val="680000"/>
        </a:solidFill>
      </dgm:spPr>
      <dgm:t>
        <a:bodyPr/>
        <a:lstStyle/>
        <a:p>
          <a:endParaRPr lang="zh-TW" altLang="en-US"/>
        </a:p>
      </dgm:t>
    </dgm:pt>
    <dgm:pt modelId="{D0F24BEE-9E71-47B6-B59E-7DFF95D7863A}">
      <dgm:prSet phldrT="[文字]" custT="1"/>
      <dgm:spPr>
        <a:solidFill>
          <a:srgbClr val="002060"/>
        </a:solidFill>
      </dgm:spPr>
      <dgm:t>
        <a:bodyPr/>
        <a:lstStyle/>
        <a:p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lớn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Đội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nhóm</a:t>
          </a:r>
          <a:endParaRPr lang="zh-TW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gm:t>
    </dgm:pt>
    <dgm:pt modelId="{07B1F72C-643C-4267-8C8D-96002738FE37}" type="parTrans" cxnId="{055E7321-50FE-47FF-8C59-A87BE615BF52}">
      <dgm:prSet/>
      <dgm:spPr/>
      <dgm:t>
        <a:bodyPr/>
        <a:lstStyle/>
        <a:p>
          <a:endParaRPr lang="zh-TW" altLang="en-US"/>
        </a:p>
      </dgm:t>
    </dgm:pt>
    <dgm:pt modelId="{21AA9CC7-2E81-42C3-8E04-622C898E8FD1}" type="sibTrans" cxnId="{055E7321-50FE-47FF-8C59-A87BE615BF52}">
      <dgm:prSet/>
      <dgm:spPr>
        <a:solidFill>
          <a:srgbClr val="680000"/>
        </a:solidFill>
      </dgm:spPr>
      <dgm:t>
        <a:bodyPr/>
        <a:lstStyle/>
        <a:p>
          <a:endParaRPr lang="zh-TW" altLang="en-US"/>
        </a:p>
      </dgm:t>
    </dgm:pt>
    <dgm:pt modelId="{54B1E441-E4D9-4B76-894F-89D2E7FD4FDB}">
      <dgm:prSet phldrT="[文字]" custT="1"/>
      <dgm:spPr>
        <a:solidFill>
          <a:srgbClr val="002060"/>
        </a:solidFill>
      </dgm:spPr>
      <dgm:t>
        <a:bodyPr/>
        <a:lstStyle/>
        <a:p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nhỏ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Bản</a:t>
          </a:r>
          <a:r>
            <a:rPr lang="en-US" altLang="zh-TW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thân</a:t>
          </a:r>
          <a:endParaRPr lang="zh-TW" altLang="en-US" sz="4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gm:t>
    </dgm:pt>
    <dgm:pt modelId="{D50357AF-6A44-4D55-8F67-D42B3F904095}" type="parTrans" cxnId="{76512959-A8B7-4E7F-8EAB-B4526234DB31}">
      <dgm:prSet/>
      <dgm:spPr/>
      <dgm:t>
        <a:bodyPr/>
        <a:lstStyle/>
        <a:p>
          <a:endParaRPr lang="zh-TW" altLang="en-US"/>
        </a:p>
      </dgm:t>
    </dgm:pt>
    <dgm:pt modelId="{3EF36437-595C-4F85-B2C9-81AE83770FFD}" type="sibTrans" cxnId="{76512959-A8B7-4E7F-8EAB-B4526234DB31}">
      <dgm:prSet/>
      <dgm:spPr/>
      <dgm:t>
        <a:bodyPr/>
        <a:lstStyle/>
        <a:p>
          <a:endParaRPr lang="zh-TW" altLang="en-US"/>
        </a:p>
      </dgm:t>
    </dgm:pt>
    <dgm:pt modelId="{9FBEA46D-8DD7-4407-911E-14B56EC257B3}" type="pres">
      <dgm:prSet presAssocID="{983C48F4-5796-4DF3-B8D7-24C377B1207B}" presName="linearFlow" presStyleCnt="0">
        <dgm:presLayoutVars>
          <dgm:resizeHandles val="exact"/>
        </dgm:presLayoutVars>
      </dgm:prSet>
      <dgm:spPr/>
    </dgm:pt>
    <dgm:pt modelId="{2B67D75E-38FB-462F-AC3A-6289B94D1867}" type="pres">
      <dgm:prSet presAssocID="{123B40A3-50E1-4E5A-B269-2C058595F0C4}" presName="node" presStyleLbl="node1" presStyleIdx="0" presStyleCnt="3" custAng="0" custScaleX="192690" custLinFactNeighborX="4042" custLinFactNeighborY="823">
        <dgm:presLayoutVars>
          <dgm:bulletEnabled val="1"/>
        </dgm:presLayoutVars>
      </dgm:prSet>
      <dgm:spPr/>
    </dgm:pt>
    <dgm:pt modelId="{3B582AF9-3AB0-4337-89EC-6EF57B11F050}" type="pres">
      <dgm:prSet presAssocID="{2AB90484-061D-4753-BA9C-8A0E2D683410}" presName="sibTrans" presStyleLbl="sibTrans2D1" presStyleIdx="0" presStyleCnt="2" custAng="10800000" custLinFactNeighborX="1047" custLinFactNeighborY="-4908"/>
      <dgm:spPr/>
    </dgm:pt>
    <dgm:pt modelId="{4F9E0AB5-542D-46D8-B460-12F9DDB0F28E}" type="pres">
      <dgm:prSet presAssocID="{2AB90484-061D-4753-BA9C-8A0E2D683410}" presName="connectorText" presStyleLbl="sibTrans2D1" presStyleIdx="0" presStyleCnt="2"/>
      <dgm:spPr/>
    </dgm:pt>
    <dgm:pt modelId="{E5D03A29-FAF5-46F1-99D7-F4E542819676}" type="pres">
      <dgm:prSet presAssocID="{D0F24BEE-9E71-47B6-B59E-7DFF95D7863A}" presName="node" presStyleLbl="node1" presStyleIdx="1" presStyleCnt="3" custScaleX="192690">
        <dgm:presLayoutVars>
          <dgm:bulletEnabled val="1"/>
        </dgm:presLayoutVars>
      </dgm:prSet>
      <dgm:spPr/>
    </dgm:pt>
    <dgm:pt modelId="{94DABBD1-69BF-42B7-98A7-7237B55DC40D}" type="pres">
      <dgm:prSet presAssocID="{21AA9CC7-2E81-42C3-8E04-622C898E8FD1}" presName="sibTrans" presStyleLbl="sibTrans2D1" presStyleIdx="1" presStyleCnt="2" custAng="10800000" custLinFactNeighborX="1047" custLinFactNeighborY="-4908"/>
      <dgm:spPr/>
    </dgm:pt>
    <dgm:pt modelId="{32341A72-DE50-4689-9293-5DA8A323F2D5}" type="pres">
      <dgm:prSet presAssocID="{21AA9CC7-2E81-42C3-8E04-622C898E8FD1}" presName="connectorText" presStyleLbl="sibTrans2D1" presStyleIdx="1" presStyleCnt="2"/>
      <dgm:spPr/>
    </dgm:pt>
    <dgm:pt modelId="{522AC90A-0EDE-48BF-A3FB-F0F4FC5F1AAB}" type="pres">
      <dgm:prSet presAssocID="{54B1E441-E4D9-4B76-894F-89D2E7FD4FDB}" presName="node" presStyleLbl="node1" presStyleIdx="2" presStyleCnt="3" custScaleX="192690">
        <dgm:presLayoutVars>
          <dgm:bulletEnabled val="1"/>
        </dgm:presLayoutVars>
      </dgm:prSet>
      <dgm:spPr/>
    </dgm:pt>
  </dgm:ptLst>
  <dgm:cxnLst>
    <dgm:cxn modelId="{649D7706-C40F-41BC-862E-0A289D79C966}" type="presOf" srcId="{D0F24BEE-9E71-47B6-B59E-7DFF95D7863A}" destId="{E5D03A29-FAF5-46F1-99D7-F4E542819676}" srcOrd="0" destOrd="0" presId="urn:microsoft.com/office/officeart/2005/8/layout/process2"/>
    <dgm:cxn modelId="{9031840C-7AAF-4C12-B31F-EA5233387A82}" srcId="{983C48F4-5796-4DF3-B8D7-24C377B1207B}" destId="{123B40A3-50E1-4E5A-B269-2C058595F0C4}" srcOrd="0" destOrd="0" parTransId="{70AACBAB-AFFF-4139-B329-CB49AE3C80C7}" sibTransId="{2AB90484-061D-4753-BA9C-8A0E2D683410}"/>
    <dgm:cxn modelId="{055E7321-50FE-47FF-8C59-A87BE615BF52}" srcId="{983C48F4-5796-4DF3-B8D7-24C377B1207B}" destId="{D0F24BEE-9E71-47B6-B59E-7DFF95D7863A}" srcOrd="1" destOrd="0" parTransId="{07B1F72C-643C-4267-8C8D-96002738FE37}" sibTransId="{21AA9CC7-2E81-42C3-8E04-622C898E8FD1}"/>
    <dgm:cxn modelId="{874DAB36-2EBF-43A7-A949-33041F20BE0A}" type="presOf" srcId="{21AA9CC7-2E81-42C3-8E04-622C898E8FD1}" destId="{94DABBD1-69BF-42B7-98A7-7237B55DC40D}" srcOrd="0" destOrd="0" presId="urn:microsoft.com/office/officeart/2005/8/layout/process2"/>
    <dgm:cxn modelId="{F1AE7360-369D-43EA-96EC-A3647F5F0B78}" type="presOf" srcId="{2AB90484-061D-4753-BA9C-8A0E2D683410}" destId="{4F9E0AB5-542D-46D8-B460-12F9DDB0F28E}" srcOrd="1" destOrd="0" presId="urn:microsoft.com/office/officeart/2005/8/layout/process2"/>
    <dgm:cxn modelId="{76512959-A8B7-4E7F-8EAB-B4526234DB31}" srcId="{983C48F4-5796-4DF3-B8D7-24C377B1207B}" destId="{54B1E441-E4D9-4B76-894F-89D2E7FD4FDB}" srcOrd="2" destOrd="0" parTransId="{D50357AF-6A44-4D55-8F67-D42B3F904095}" sibTransId="{3EF36437-595C-4F85-B2C9-81AE83770FFD}"/>
    <dgm:cxn modelId="{7126F488-35F8-4F72-9324-596738B656F6}" type="presOf" srcId="{21AA9CC7-2E81-42C3-8E04-622C898E8FD1}" destId="{32341A72-DE50-4689-9293-5DA8A323F2D5}" srcOrd="1" destOrd="0" presId="urn:microsoft.com/office/officeart/2005/8/layout/process2"/>
    <dgm:cxn modelId="{85348CCB-F61A-4638-9EBC-33F8B6943163}" type="presOf" srcId="{2AB90484-061D-4753-BA9C-8A0E2D683410}" destId="{3B582AF9-3AB0-4337-89EC-6EF57B11F050}" srcOrd="0" destOrd="0" presId="urn:microsoft.com/office/officeart/2005/8/layout/process2"/>
    <dgm:cxn modelId="{D9B590D8-49AF-42FC-AA83-0936A108A9B0}" type="presOf" srcId="{983C48F4-5796-4DF3-B8D7-24C377B1207B}" destId="{9FBEA46D-8DD7-4407-911E-14B56EC257B3}" srcOrd="0" destOrd="0" presId="urn:microsoft.com/office/officeart/2005/8/layout/process2"/>
    <dgm:cxn modelId="{DED724E7-0E79-4B4C-8608-EA6C8E27217B}" type="presOf" srcId="{54B1E441-E4D9-4B76-894F-89D2E7FD4FDB}" destId="{522AC90A-0EDE-48BF-A3FB-F0F4FC5F1AAB}" srcOrd="0" destOrd="0" presId="urn:microsoft.com/office/officeart/2005/8/layout/process2"/>
    <dgm:cxn modelId="{CD093EFE-2C46-4AB9-919A-3398852ECEBF}" type="presOf" srcId="{123B40A3-50E1-4E5A-B269-2C058595F0C4}" destId="{2B67D75E-38FB-462F-AC3A-6289B94D1867}" srcOrd="0" destOrd="0" presId="urn:microsoft.com/office/officeart/2005/8/layout/process2"/>
    <dgm:cxn modelId="{C8C35FD8-E2EB-4FFA-AF9E-CA88F50E0565}" type="presParOf" srcId="{9FBEA46D-8DD7-4407-911E-14B56EC257B3}" destId="{2B67D75E-38FB-462F-AC3A-6289B94D1867}" srcOrd="0" destOrd="0" presId="urn:microsoft.com/office/officeart/2005/8/layout/process2"/>
    <dgm:cxn modelId="{22CE8B09-6D18-47AE-8D79-F6E476D5DFEE}" type="presParOf" srcId="{9FBEA46D-8DD7-4407-911E-14B56EC257B3}" destId="{3B582AF9-3AB0-4337-89EC-6EF57B11F050}" srcOrd="1" destOrd="0" presId="urn:microsoft.com/office/officeart/2005/8/layout/process2"/>
    <dgm:cxn modelId="{629FD0A6-A723-431C-87D5-C010364E5EC0}" type="presParOf" srcId="{3B582AF9-3AB0-4337-89EC-6EF57B11F050}" destId="{4F9E0AB5-542D-46D8-B460-12F9DDB0F28E}" srcOrd="0" destOrd="0" presId="urn:microsoft.com/office/officeart/2005/8/layout/process2"/>
    <dgm:cxn modelId="{9E65008F-31DA-4A23-882C-FB0C33D6D3A5}" type="presParOf" srcId="{9FBEA46D-8DD7-4407-911E-14B56EC257B3}" destId="{E5D03A29-FAF5-46F1-99D7-F4E542819676}" srcOrd="2" destOrd="0" presId="urn:microsoft.com/office/officeart/2005/8/layout/process2"/>
    <dgm:cxn modelId="{D685134F-1638-4E17-8CC8-A363DFA83694}" type="presParOf" srcId="{9FBEA46D-8DD7-4407-911E-14B56EC257B3}" destId="{94DABBD1-69BF-42B7-98A7-7237B55DC40D}" srcOrd="3" destOrd="0" presId="urn:microsoft.com/office/officeart/2005/8/layout/process2"/>
    <dgm:cxn modelId="{9323B49E-9C9C-43B5-BF56-EB97DA11617D}" type="presParOf" srcId="{94DABBD1-69BF-42B7-98A7-7237B55DC40D}" destId="{32341A72-DE50-4689-9293-5DA8A323F2D5}" srcOrd="0" destOrd="0" presId="urn:microsoft.com/office/officeart/2005/8/layout/process2"/>
    <dgm:cxn modelId="{1E263271-4BB1-4E64-81C0-565C9B1E48F9}" type="presParOf" srcId="{9FBEA46D-8DD7-4407-911E-14B56EC257B3}" destId="{522AC90A-0EDE-48BF-A3FB-F0F4FC5F1AAB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7D75E-38FB-462F-AC3A-6289B94D1867}">
      <dsp:nvSpPr>
        <dsp:cNvPr id="0" name=""/>
        <dsp:cNvSpPr/>
      </dsp:nvSpPr>
      <dsp:spPr>
        <a:xfrm>
          <a:off x="0" y="7747"/>
          <a:ext cx="4953000" cy="1276293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vĩnh</a:t>
          </a:r>
          <a:r>
            <a:rPr lang="en-US" altLang="zh-TW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viễn</a:t>
          </a:r>
          <a:r>
            <a:rPr lang="en-US" altLang="zh-TW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Hệ</a:t>
          </a:r>
          <a:r>
            <a:rPr lang="en-US" altLang="zh-TW" sz="4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0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thống</a:t>
          </a:r>
          <a:endParaRPr lang="zh-TW" altLang="en-US" sz="4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sp:txBody>
      <dsp:txXfrm>
        <a:off x="37381" y="45128"/>
        <a:ext cx="4878238" cy="1201531"/>
      </dsp:txXfrm>
    </dsp:sp>
    <dsp:sp modelId="{3B582AF9-3AB0-4337-89EC-6EF57B11F050}">
      <dsp:nvSpPr>
        <dsp:cNvPr id="0" name=""/>
        <dsp:cNvSpPr/>
      </dsp:nvSpPr>
      <dsp:spPr>
        <a:xfrm rot="16200000">
          <a:off x="2244134" y="1285133"/>
          <a:ext cx="474670" cy="574331"/>
        </a:xfrm>
        <a:prstGeom prst="rightArrow">
          <a:avLst>
            <a:gd name="adj1" fmla="val 60000"/>
            <a:gd name="adj2" fmla="val 50000"/>
          </a:avLst>
        </a:prstGeom>
        <a:solidFill>
          <a:srgbClr val="68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2300" kern="1200"/>
        </a:p>
      </dsp:txBody>
      <dsp:txXfrm rot="-5400000">
        <a:off x="2309170" y="1477365"/>
        <a:ext cx="344599" cy="332269"/>
      </dsp:txXfrm>
    </dsp:sp>
    <dsp:sp modelId="{E5D03A29-FAF5-46F1-99D7-F4E542819676}">
      <dsp:nvSpPr>
        <dsp:cNvPr id="0" name=""/>
        <dsp:cNvSpPr/>
      </dsp:nvSpPr>
      <dsp:spPr>
        <a:xfrm>
          <a:off x="0" y="1916934"/>
          <a:ext cx="4953000" cy="1276293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lớn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Đội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nhóm</a:t>
          </a:r>
          <a:endParaRPr lang="zh-TW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sp:txBody>
      <dsp:txXfrm>
        <a:off x="37381" y="1954315"/>
        <a:ext cx="4878238" cy="1201531"/>
      </dsp:txXfrm>
    </dsp:sp>
    <dsp:sp modelId="{94DABBD1-69BF-42B7-98A7-7237B55DC40D}">
      <dsp:nvSpPr>
        <dsp:cNvPr id="0" name=""/>
        <dsp:cNvSpPr/>
      </dsp:nvSpPr>
      <dsp:spPr>
        <a:xfrm rot="16200000">
          <a:off x="2242206" y="3196947"/>
          <a:ext cx="478609" cy="574331"/>
        </a:xfrm>
        <a:prstGeom prst="rightArrow">
          <a:avLst>
            <a:gd name="adj1" fmla="val 60000"/>
            <a:gd name="adj2" fmla="val 50000"/>
          </a:avLst>
        </a:prstGeom>
        <a:solidFill>
          <a:srgbClr val="68000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TW" altLang="en-US" sz="2400" kern="1200"/>
        </a:p>
      </dsp:txBody>
      <dsp:txXfrm rot="-5400000">
        <a:off x="2309212" y="3388391"/>
        <a:ext cx="344599" cy="335026"/>
      </dsp:txXfrm>
    </dsp:sp>
    <dsp:sp modelId="{522AC90A-0EDE-48BF-A3FB-F0F4FC5F1AAB}">
      <dsp:nvSpPr>
        <dsp:cNvPr id="0" name=""/>
        <dsp:cNvSpPr/>
      </dsp:nvSpPr>
      <dsp:spPr>
        <a:xfrm>
          <a:off x="0" y="3831374"/>
          <a:ext cx="4953000" cy="1276293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Thành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công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nhỏ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-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Bản</a:t>
          </a:r>
          <a:r>
            <a:rPr lang="en-US" altLang="zh-TW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 </a:t>
          </a:r>
          <a:r>
            <a:rPr lang="en-US" altLang="zh-TW" sz="4400" b="1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華康新儷粗黑" pitchFamily="34" charset="-120"/>
              <a:cs typeface="Times New Roman" pitchFamily="18" charset="0"/>
            </a:rPr>
            <a:t>thân</a:t>
          </a:r>
          <a:endParaRPr lang="zh-TW" altLang="en-US" sz="4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華康新儷粗黑" pitchFamily="34" charset="-120"/>
            <a:cs typeface="Times New Roman" pitchFamily="18" charset="0"/>
          </a:endParaRPr>
        </a:p>
      </dsp:txBody>
      <dsp:txXfrm>
        <a:off x="37381" y="3868755"/>
        <a:ext cx="4878238" cy="1201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24448-FC42-4BA8-A6E6-D3B61A0249B9}" type="datetimeFigureOut">
              <a:rPr lang="en-US" smtClean="0"/>
              <a:t>4/11/2022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44B00-861E-40FE-87B6-8B6B22C8D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87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4E4AD-C720-B044-B184-002647C52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B913F0-346A-DF40-8C6D-EC49AB6C5F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6CD02-0F93-7047-8DAB-39D2F063D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73592-20C5-5F46-8E2A-917D3FC1E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CA2BD-CFB3-2648-B05A-29296097B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194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F097E-65D1-6543-BB68-00A106138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DCEFDE-8944-CA4E-9274-FBAB179D8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1918D-2193-3747-A30C-33AAC7D88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662B8C-C50C-014D-86E4-41CED0A40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E4AB4-3AD0-E14A-AD53-1A7824B3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678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D37991-D992-914E-85F2-0527119541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490CC-285B-B54F-A7AF-E679BC7C0D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6895C-FBDE-B040-A2BD-AB9E6C24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2DF83-35A5-8B46-8F91-B57F4E8F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AB26D7-2CC4-0746-A073-2E59CDE5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6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386FD-E992-D54B-8F19-3E87ADB71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A91D2-DC72-6E4D-B4C1-130D17349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E7C4C-2E95-594C-921E-5AF41FF4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30EE43-25EB-C04B-95B3-5D13BF0B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B71D8-83E2-924A-8247-1D0E18AED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55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49E5D-4617-C44D-8001-36E7A92C1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8B64A-FC42-314D-B88A-9732636F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B3625-5EF9-1D4B-A374-F7F7C9E2A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64B01-A24F-8047-BEC2-BA71F9C62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8DE4A-E776-3844-B56E-7A263DD4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490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20EC3-9F60-CC4D-80CA-7C1BFAC45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6C1AD-31BE-BD4A-A7CE-78FF58291D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06FEF4-21F7-B146-8E58-3EB1B3A0D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E66726-0351-2F44-BAB7-0927F6FAE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EA22C8-8226-7640-9623-6C6065B5E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C020-3B9A-C44F-9354-9664CFA1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26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9CB7F-F329-7148-B1EC-595E0D55E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DFF53B-B3C1-7D4C-8D78-BDADAD8DF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0A39D-6EBE-D141-B8B2-A18D14239C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BAB144-1A6E-7746-A16D-D14D4BAE3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122F26-369E-974D-8299-24FA330286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66E911-E66A-5D42-8130-6C700EA91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590051-F958-AB47-9E2A-EEA626C2F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58BF1F-3AC5-A14F-8FFE-0F227D0AB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5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BABED-F595-C44C-A8C7-F5DE4F0BD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9E933B-F19A-1643-82FC-1C5D5CBD1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68A176-CD80-F84D-88C5-74E93167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FD82FB-BC16-A748-9F64-72FF277E8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4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A1CE15-0137-5047-BD4D-97B2114DA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858F11-CBEB-7D44-BC68-B98C178D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8AAFF4-417C-3C41-A633-B99BF6A12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45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ABDD3-25C8-604C-A82A-C050C3C9C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5A538-DB0E-F94C-9FDC-FD0EEDCEB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E118D-791C-0846-923B-0BBE0CC7D7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A7856-FC0D-8542-934F-7DD9CA5E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7ED408-FDCB-8E4A-98EF-7CF8E15D0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05B35-4C2B-D948-8784-D1F8193D3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22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7251-3FC2-AC41-9B16-91ACD0F55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A31075-C099-974F-B8BA-16C0383BA2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88BE8F-DDE9-AB47-969B-86DB5241F9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1AF1E6-6D17-BF4B-8D8E-F9C10F5FE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29A01D-FA0F-5440-91F5-665F6A2BD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8DBF4-B670-124C-A092-1AC0626C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712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49B073-8CD5-984A-BC32-6675FB6C9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FE82-36A5-DE4F-9A5D-7940941BE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1ABD2A-5866-1441-9C9B-D2B67D29A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A2200-706B-9947-A492-C55DC8AA93A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88B84-81C2-0E42-A65A-95FDCADFFD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C24E70-E7B5-6340-AE70-A35AF4F6F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531A1-A9AC-AB4A-8123-01067BC1F5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75222BB-1523-3F41-8C01-37E85879FF91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064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315200" cy="930274"/>
          </a:xfrm>
        </p:spPr>
        <p:txBody>
          <a:bodyPr>
            <a:normAutofit/>
          </a:bodyPr>
          <a:lstStyle/>
          <a:p>
            <a:pPr algn="ctr"/>
            <a:r>
              <a:rPr lang="vi-VN" sz="4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QUẢNG BÁ - PHỐI HỢP</a:t>
            </a:r>
            <a:endParaRPr lang="en-US" sz="4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/>
          <a:lstStyle/>
          <a:p>
            <a:pPr marL="0" indent="0">
              <a:buNone/>
            </a:pPr>
            <a:r>
              <a:rPr lang="vi-VN" dirty="0">
                <a:latin typeface="+mj-lt"/>
              </a:rPr>
              <a:t>TẠI SAO PHẢI QUẢNG BÁ - PHỐI HỢP?</a:t>
            </a:r>
          </a:p>
          <a:p>
            <a:r>
              <a:rPr lang="vi-VN" dirty="0">
                <a:latin typeface="+mj-lt"/>
              </a:rPr>
              <a:t>Tăng hiệu quả trong quá trình bán hàng, tuyển dụng và làm việc đội nhóm.</a:t>
            </a:r>
          </a:p>
          <a:p>
            <a:r>
              <a:rPr lang="vi-VN" dirty="0">
                <a:latin typeface="+mj-lt"/>
              </a:rPr>
              <a:t>Giúp khách hàng có hứng thú hơn để tìm hiểu sản phẩm và cơ hội kinh doanh.</a:t>
            </a:r>
          </a:p>
          <a:p>
            <a:r>
              <a:rPr lang="vi-VN" dirty="0">
                <a:latin typeface="+mj-lt"/>
              </a:rPr>
              <a:t>Cung cấp một phần thông tin nhỏ để khách hàng mở tâm sắp xếp cuộc gặp đầu tiên.</a:t>
            </a:r>
          </a:p>
          <a:p>
            <a:r>
              <a:rPr lang="vi-VN" dirty="0">
                <a:latin typeface="+mj-lt"/>
              </a:rPr>
              <a:t>Phối hợp tốt tăng hiệu quả cuộc gặp</a:t>
            </a:r>
          </a:p>
          <a:p>
            <a:endParaRPr lang="vi-V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32145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38200"/>
            <a:ext cx="7886700" cy="53387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nay, 19h45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Fistar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Hẹn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548401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90600"/>
            <a:ext cx="7886700" cy="5186363"/>
          </a:xfrm>
        </p:spPr>
        <p:txBody>
          <a:bodyPr/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610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886700" cy="777874"/>
          </a:xfrm>
        </p:spPr>
        <p:txBody>
          <a:bodyPr/>
          <a:lstStyle/>
          <a:p>
            <a:pPr algn="ctr"/>
            <a:r>
              <a:rPr lang="vi-VN" dirty="0">
                <a:solidFill>
                  <a:schemeClr val="accent1"/>
                </a:solidFill>
              </a:rPr>
              <a:t>2. PHỐI HỢP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/>
          <a:lstStyle/>
          <a:p>
            <a:pPr marL="0" indent="0">
              <a:buNone/>
            </a:pPr>
            <a:r>
              <a:rPr lang="vi-VN" dirty="0">
                <a:latin typeface="+mj-lt"/>
              </a:rPr>
              <a:t>2.1. Phối hợp với tuyến trên</a:t>
            </a:r>
          </a:p>
          <a:p>
            <a:pPr marL="0" indent="0">
              <a:buNone/>
            </a:pPr>
            <a:endParaRPr lang="vi-VN" dirty="0">
              <a:latin typeface="+mj-lt"/>
            </a:endParaRPr>
          </a:p>
          <a:p>
            <a:pPr marL="0" indent="0">
              <a:buNone/>
            </a:pPr>
            <a:r>
              <a:rPr lang="vi-VN" dirty="0">
                <a:latin typeface="+mj-lt"/>
              </a:rPr>
              <a:t>2.2. Phối hợp nhóm, văn phòng, hệ thống</a:t>
            </a:r>
          </a:p>
          <a:p>
            <a:pPr marL="0" indent="0">
              <a:buNone/>
            </a:pPr>
            <a:endParaRPr lang="vi-VN" dirty="0">
              <a:latin typeface="+mj-lt"/>
            </a:endParaRPr>
          </a:p>
          <a:p>
            <a:pPr marL="0" indent="0">
              <a:buNone/>
            </a:pPr>
            <a:r>
              <a:rPr lang="vi-VN" dirty="0">
                <a:latin typeface="+mj-lt"/>
              </a:rPr>
              <a:t>2.3. Phối hợp với lớp học, hội nghị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3887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AF755-8158-48A6-BF05-93D7B7BBD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2400"/>
            <a:ext cx="7886700" cy="838201"/>
          </a:xfrm>
        </p:spPr>
        <p:txBody>
          <a:bodyPr>
            <a:normAutofit/>
          </a:bodyPr>
          <a:lstStyle/>
          <a:p>
            <a:pPr algn="ctr"/>
            <a:r>
              <a:rPr lang="vi-V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 HỢP TUYẾN TRÊN</a:t>
            </a:r>
            <a:r>
              <a:rPr lang="en-US" dirty="0">
                <a:solidFill>
                  <a:srgbClr val="FF0000"/>
                </a:solidFill>
              </a:rPr>
              <a:t>                        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A3CF7FCB-2A91-468D-99AB-A148B08630B8}"/>
              </a:ext>
            </a:extLst>
          </p:cNvPr>
          <p:cNvSpPr/>
          <p:nvPr/>
        </p:nvSpPr>
        <p:spPr>
          <a:xfrm>
            <a:off x="5105400" y="1295400"/>
            <a:ext cx="3732569" cy="3314698"/>
          </a:xfrm>
          <a:prstGeom prst="triangle">
            <a:avLst>
              <a:gd name="adj" fmla="val 518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A42449-746C-4E32-AF93-0B0DC048FB39}"/>
              </a:ext>
            </a:extLst>
          </p:cNvPr>
          <p:cNvSpPr txBox="1"/>
          <p:nvPr/>
        </p:nvSpPr>
        <p:spPr>
          <a:xfrm>
            <a:off x="6120795" y="984221"/>
            <a:ext cx="1514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A </a:t>
            </a:r>
            <a:r>
              <a:rPr lang="vi-VN" dirty="0">
                <a:solidFill>
                  <a:schemeClr val="accent1"/>
                </a:solidFill>
              </a:rPr>
              <a:t>- </a:t>
            </a:r>
            <a:r>
              <a:rPr lang="en-US" dirty="0" err="1">
                <a:solidFill>
                  <a:schemeClr val="accent1"/>
                </a:solidFill>
              </a:rPr>
              <a:t>Tuyến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trên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63CD54-08F1-455A-855D-9DF64A8A6F75}"/>
              </a:ext>
            </a:extLst>
          </p:cNvPr>
          <p:cNvSpPr txBox="1"/>
          <p:nvPr/>
        </p:nvSpPr>
        <p:spPr>
          <a:xfrm>
            <a:off x="4856563" y="4618288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 </a:t>
            </a:r>
            <a:r>
              <a:rPr lang="vi-VN" dirty="0">
                <a:solidFill>
                  <a:schemeClr val="accent1"/>
                </a:solidFill>
              </a:rPr>
              <a:t>- </a:t>
            </a:r>
            <a:r>
              <a:rPr lang="en-US" dirty="0" err="1">
                <a:solidFill>
                  <a:schemeClr val="accent1"/>
                </a:solidFill>
              </a:rPr>
              <a:t>bạn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69B5D5-7C97-4D1F-AC1A-F40AEA3E0C45}"/>
              </a:ext>
            </a:extLst>
          </p:cNvPr>
          <p:cNvSpPr txBox="1"/>
          <p:nvPr/>
        </p:nvSpPr>
        <p:spPr>
          <a:xfrm>
            <a:off x="8306089" y="4618288"/>
            <a:ext cx="8379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 </a:t>
            </a:r>
            <a:r>
              <a:rPr lang="vi-VN" dirty="0">
                <a:solidFill>
                  <a:schemeClr val="accent1"/>
                </a:solidFill>
              </a:rPr>
              <a:t>-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vi-VN" dirty="0">
                <a:solidFill>
                  <a:schemeClr val="accent1"/>
                </a:solidFill>
              </a:rPr>
              <a:t>KH 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AEC721EF-5632-43CD-99A1-BA91B577D60D}"/>
              </a:ext>
            </a:extLst>
          </p:cNvPr>
          <p:cNvCxnSpPr>
            <a:cxnSpLocks/>
          </p:cNvCxnSpPr>
          <p:nvPr/>
        </p:nvCxnSpPr>
        <p:spPr>
          <a:xfrm>
            <a:off x="5802212" y="4820152"/>
            <a:ext cx="24003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35F29B2-5EB3-4E27-9CAB-FA063F489D29}"/>
              </a:ext>
            </a:extLst>
          </p:cNvPr>
          <p:cNvCxnSpPr>
            <a:cxnSpLocks/>
          </p:cNvCxnSpPr>
          <p:nvPr/>
        </p:nvCxnSpPr>
        <p:spPr>
          <a:xfrm flipV="1">
            <a:off x="5105400" y="1600703"/>
            <a:ext cx="1658519" cy="27040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6E9BDDA-4448-424F-86E8-77BDF0AF9654}"/>
              </a:ext>
            </a:extLst>
          </p:cNvPr>
          <p:cNvCxnSpPr>
            <a:cxnSpLocks/>
          </p:cNvCxnSpPr>
          <p:nvPr/>
        </p:nvCxnSpPr>
        <p:spPr>
          <a:xfrm>
            <a:off x="7406125" y="1681664"/>
            <a:ext cx="1360142" cy="25421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5C336466-89E1-44D0-9628-AD6396D7B4B4}"/>
              </a:ext>
            </a:extLst>
          </p:cNvPr>
          <p:cNvSpPr txBox="1"/>
          <p:nvPr/>
        </p:nvSpPr>
        <p:spPr>
          <a:xfrm rot="18669532">
            <a:off x="4873415" y="2871274"/>
            <a:ext cx="12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Quảng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bá</a:t>
            </a:r>
            <a:r>
              <a:rPr lang="en-US" dirty="0">
                <a:solidFill>
                  <a:schemeClr val="accent1"/>
                </a:solidFill>
              </a:rPr>
              <a:t> 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53C18AA-22BF-497D-A057-73B2AA66D9D0}"/>
              </a:ext>
            </a:extLst>
          </p:cNvPr>
          <p:cNvSpPr txBox="1"/>
          <p:nvPr/>
        </p:nvSpPr>
        <p:spPr>
          <a:xfrm>
            <a:off x="5105401" y="5257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vi-V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xong: </a:t>
            </a:r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vi-V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gật đầu đồng tình, quan sát hỗ trợ.</a:t>
            </a:r>
            <a:endParaRPr lang="en-US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6307CF-4C35-47B5-A77A-F1DBED9F6F1C}"/>
              </a:ext>
            </a:extLst>
          </p:cNvPr>
          <p:cNvSpPr txBox="1"/>
          <p:nvPr/>
        </p:nvSpPr>
        <p:spPr>
          <a:xfrm rot="3270467">
            <a:off x="7526099" y="2462613"/>
            <a:ext cx="1559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1"/>
                </a:solidFill>
              </a:rPr>
              <a:t>Tư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vấn</a:t>
            </a:r>
            <a:r>
              <a:rPr lang="en-US" dirty="0">
                <a:solidFill>
                  <a:schemeClr val="accent1"/>
                </a:solidFill>
              </a:rPr>
              <a:t>, chia </a:t>
            </a:r>
            <a:r>
              <a:rPr lang="en-US" dirty="0" err="1">
                <a:solidFill>
                  <a:schemeClr val="accent1"/>
                </a:solidFill>
              </a:rPr>
              <a:t>sẻ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898D96F-9943-48CE-AB07-ACF701E1C85B}"/>
              </a:ext>
            </a:extLst>
          </p:cNvPr>
          <p:cNvSpPr txBox="1"/>
          <p:nvPr/>
        </p:nvSpPr>
        <p:spPr>
          <a:xfrm>
            <a:off x="20782" y="1180727"/>
            <a:ext cx="495226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GỒM 3 BƯỚC: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iới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uảng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cuộc gặp.</a:t>
            </a:r>
          </a:p>
          <a:p>
            <a:pPr marL="285750" indent="-285750">
              <a:buFontTx/>
              <a:buChar char="-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gật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vi-V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chia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chốt cuộc hẹn lần sau.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139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543800" cy="777874"/>
          </a:xfrm>
        </p:spPr>
        <p:txBody>
          <a:bodyPr>
            <a:normAutofit/>
          </a:bodyPr>
          <a:lstStyle/>
          <a:p>
            <a:pPr algn="ctr"/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 HỢP NHÓM, VĂN PHÒNG, HỆ THỐNG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3124200" cy="5523449"/>
          </a:xfrm>
        </p:spPr>
      </p:pic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757E84B2-A30F-44C3-BB55-39932BF0FB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38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696200" cy="777874"/>
          </a:xfrm>
        </p:spPr>
        <p:txBody>
          <a:bodyPr>
            <a:noAutofit/>
          </a:bodyPr>
          <a:lstStyle/>
          <a:p>
            <a:pPr algn="ctr"/>
            <a:r>
              <a:rPr lang="vi-VN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PHỐI HỢP VỚI LỚP HỌC, HỘI NGHỊ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9" y="1066800"/>
            <a:ext cx="4534958" cy="3401218"/>
          </a:xfrm>
        </p:spPr>
      </p:pic>
      <p:sp>
        <p:nvSpPr>
          <p:cNvPr id="5" name="Chỗ dành sẵn cho Nội dung 4">
            <a:extLst>
              <a:ext uri="{FF2B5EF4-FFF2-40B4-BE49-F238E27FC236}">
                <a16:creationId xmlns:a16="http://schemas.microsoft.com/office/drawing/2014/main" id="{41ED4CAC-3009-47A0-B470-ACF7C52695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46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Newimage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ty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21423200-6709-47BD-9853-81DF71C515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883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5126"/>
            <a:ext cx="7886700" cy="5726112"/>
          </a:xfrm>
        </p:spPr>
      </p:pic>
    </p:spTree>
    <p:extLst>
      <p:ext uri="{BB962C8B-B14F-4D97-AF65-F5344CB8AC3E}">
        <p14:creationId xmlns:p14="http://schemas.microsoft.com/office/powerpoint/2010/main" val="272779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B3309-D84F-4992-BC1C-07D82252A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28600"/>
            <a:ext cx="7010400" cy="868363"/>
          </a:xfrm>
        </p:spPr>
        <p:txBody>
          <a:bodyPr>
            <a:normAutofit/>
          </a:bodyPr>
          <a:lstStyle/>
          <a:p>
            <a:pPr algn="ctr"/>
            <a:r>
              <a:rPr lang="vi-VN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QUẢNG BÁ</a:t>
            </a:r>
            <a:endParaRPr lang="en-US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445E8-AC65-4B11-8AEE-90EA1F723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8134350" cy="51101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công ty,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Trong kinh doanh New Image có: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công 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sản phẩm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tuyến trên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hệ thống, văn phòng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hội nghị, lớp học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5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SÁNH GIỮA QUẢNG BÁ VÀ QUẢNG CÁO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 BÁ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NÓI VỀ CÁI CÓ THẬT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QUẢNG BÁ BẰNG SỰ TRẢI NGHIỆM THỰC TẾ CỦA BẢN THÂN, DÙNG HÀNG CÓ KẾT QUẢ THÌ MỚI CHIA SẺ CHO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KHÁC</a:t>
            </a:r>
          </a:p>
          <a:p>
            <a:pPr marL="285750" indent="-285750">
              <a:buFontTx/>
              <a:buChar char="-"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GƯỜI BÁN LUÔN DÙNG SẢN PHẨM MÌNH BÁN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 CÁO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TÂNG BỐC SỰ THẬT LÊN 10 LẦN, 100 LẦN, THẬM CHÍ KHÔNG CÓ KHẢ NĂNG XẢY RA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BÁN KHÔNG TRẢI NGHIỆM SẢN PHẨM NÊN KHÔNG CÓ CẢM NHẬN THỰC VỀ SẢN PHẨM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NGƯỜI BÁN KHÔNG DÙNG SẢN PHẨM HỌ BÁN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4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315200" cy="854074"/>
          </a:xfrm>
        </p:spPr>
        <p:txBody>
          <a:bodyPr>
            <a:normAutofit/>
          </a:bodyPr>
          <a:lstStyle/>
          <a:p>
            <a:pPr algn="ctr"/>
            <a:r>
              <a:rPr lang="vi-VN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 QUẢNG BÁ CÔNG TY</a:t>
            </a:r>
            <a:endParaRPr lang="en-US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>
            <a:normAutofit/>
          </a:bodyPr>
          <a:lstStyle/>
          <a:p>
            <a:r>
              <a:rPr lang="vi-VN" sz="4000" dirty="0"/>
              <a:t> </a:t>
            </a:r>
            <a:r>
              <a:rPr lang="vi-VN" sz="3200" dirty="0">
                <a:latin typeface="+mj-lt"/>
              </a:rPr>
              <a:t>Xuất xứ New Zeland</a:t>
            </a:r>
          </a:p>
          <a:p>
            <a:r>
              <a:rPr lang="vi-VN" sz="3200" dirty="0">
                <a:latin typeface="+mj-lt"/>
              </a:rPr>
              <a:t> Phát triển 37 năm (từ năm 1984). </a:t>
            </a:r>
          </a:p>
          <a:p>
            <a:r>
              <a:rPr lang="vi-VN" sz="3200" dirty="0">
                <a:latin typeface="+mj-lt"/>
              </a:rPr>
              <a:t> Có mặt 20 quốc gia, đi qua nhiều quốc gia khó tính. </a:t>
            </a:r>
          </a:p>
          <a:p>
            <a:r>
              <a:rPr lang="vi-VN" sz="3200" dirty="0">
                <a:latin typeface="+mj-lt"/>
              </a:rPr>
              <a:t>New Image vào Việt Nam năm 2013 với 1 trụ sở và 3 chi nhánh: TP. Hồ Chí Minh, Hà Nội, Đà Nẵng, Cần Thơ.</a:t>
            </a:r>
          </a:p>
          <a:p>
            <a:r>
              <a:rPr lang="vi-VN" sz="3200" dirty="0">
                <a:latin typeface="+mj-lt"/>
              </a:rPr>
              <a:t> Doanh số 2019: 2.230 tỷ =&gt; 2020: 3.013 tỷ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4521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239000" cy="854074"/>
          </a:xfrm>
        </p:spPr>
        <p:txBody>
          <a:bodyPr>
            <a:normAutofit/>
          </a:bodyPr>
          <a:lstStyle/>
          <a:p>
            <a:pPr algn="ctr"/>
            <a:r>
              <a:rPr lang="vi-VN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1.2. QUẢNG BÁ SẢN PHẨM</a:t>
            </a:r>
            <a:endParaRPr lang="en-US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/>
          </a:bodyPr>
          <a:lstStyle/>
          <a:p>
            <a:r>
              <a:rPr lang="vi-VN" sz="3200" dirty="0">
                <a:latin typeface="+mj-lt"/>
              </a:rPr>
              <a:t>Tích hợp nhiều thành phần nên giải quyết nhiều vấn đề sức khỏe.</a:t>
            </a:r>
          </a:p>
          <a:p>
            <a:r>
              <a:rPr lang="vi-VN" sz="3200" dirty="0">
                <a:latin typeface="+mj-lt"/>
              </a:rPr>
              <a:t> Thị trường rộng</a:t>
            </a:r>
          </a:p>
          <a:p>
            <a:r>
              <a:rPr lang="vi-VN" sz="3200" dirty="0">
                <a:latin typeface="+mj-lt"/>
              </a:rPr>
              <a:t> Vòng đời ngắn</a:t>
            </a:r>
          </a:p>
          <a:p>
            <a:r>
              <a:rPr lang="vi-VN" sz="3200" dirty="0">
                <a:latin typeface="+mj-lt"/>
              </a:rPr>
              <a:t> Đáp ứng nhu cầu bức thiết của xã hội</a:t>
            </a:r>
          </a:p>
          <a:p>
            <a:r>
              <a:rPr lang="vi-VN" sz="3200" dirty="0">
                <a:latin typeface="+mj-lt"/>
              </a:rPr>
              <a:t>Sản phẩm công dụng nhanh</a:t>
            </a:r>
          </a:p>
          <a:p>
            <a:r>
              <a:rPr lang="vi-VN" sz="3200" dirty="0">
                <a:latin typeface="+mj-lt"/>
              </a:rPr>
              <a:t>Nằm trong 4 xu thế của nghành: Sữa, TPCN, thực phẩm sạch, ngành dược.</a:t>
            </a:r>
            <a:endParaRPr lang="en-US" sz="3200" dirty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446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629" y="116633"/>
            <a:ext cx="6727860" cy="648072"/>
          </a:xfrm>
        </p:spPr>
        <p:txBody>
          <a:bodyPr>
            <a:normAutofit/>
          </a:bodyPr>
          <a:lstStyle/>
          <a:p>
            <a:pPr algn="ctr"/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TIỀM NĂNG THỊ TRƯỜNG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836712"/>
            <a:ext cx="7886700" cy="5544616"/>
          </a:xfrm>
        </p:spPr>
        <p:txBody>
          <a:bodyPr/>
          <a:lstStyle/>
          <a:p>
            <a:pPr marL="0" indent="0">
              <a:buNone/>
            </a:pP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99282" y="930231"/>
            <a:ext cx="7431585" cy="5391882"/>
            <a:chOff x="545652" y="41581"/>
            <a:chExt cx="7036048" cy="4911713"/>
          </a:xfrm>
        </p:grpSpPr>
        <p:sp>
          <p:nvSpPr>
            <p:cNvPr id="5" name="Oval 4"/>
            <p:cNvSpPr/>
            <p:nvPr/>
          </p:nvSpPr>
          <p:spPr>
            <a:xfrm>
              <a:off x="3045813" y="41581"/>
              <a:ext cx="2082209" cy="1070583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vi-V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NGÀNH SỮA</a:t>
              </a:r>
            </a:p>
            <a:p>
              <a:pPr algn="ctr"/>
              <a:r>
                <a:rPr lang="vi-V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( 2020: 135.000 tỷ)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545652" y="1737042"/>
              <a:ext cx="7036048" cy="1282535"/>
              <a:chOff x="11262" y="-151136"/>
              <a:chExt cx="7036048" cy="1282535"/>
            </a:xfrm>
          </p:grpSpPr>
          <p:sp>
            <p:nvSpPr>
              <p:cNvPr id="32" name="Oval 31"/>
              <p:cNvSpPr/>
              <p:nvPr/>
            </p:nvSpPr>
            <p:spPr>
              <a:xfrm>
                <a:off x="2664499" y="-151136"/>
                <a:ext cx="1776056" cy="128206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vi-VN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ALPHALIPID</a:t>
                </a:r>
                <a:endPara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5141179" y="-151136"/>
                <a:ext cx="1906131" cy="128253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vi-VN" sz="1600" dirty="0"/>
                  <a:t>TPCN</a:t>
                </a:r>
                <a:endParaRPr lang="en-US" sz="1600" dirty="0"/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11262" y="-150665"/>
                <a:ext cx="1636211" cy="1282064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vi-VN" sz="1600" dirty="0"/>
                  <a:t>TP SẠCH</a:t>
                </a:r>
                <a:endParaRPr lang="en-US" sz="1600" dirty="0"/>
              </a:p>
            </p:txBody>
          </p:sp>
        </p:grpSp>
        <p:sp>
          <p:nvSpPr>
            <p:cNvPr id="28" name="Oval 27"/>
            <p:cNvSpPr/>
            <p:nvPr/>
          </p:nvSpPr>
          <p:spPr>
            <a:xfrm>
              <a:off x="3198889" y="3752887"/>
              <a:ext cx="1998483" cy="1200407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vi-VN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DƯỢC PHẨM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Straight Connector 7"/>
            <p:cNvCxnSpPr>
              <a:stCxn id="5" idx="4"/>
              <a:endCxn id="32" idx="0"/>
            </p:cNvCxnSpPr>
            <p:nvPr/>
          </p:nvCxnSpPr>
          <p:spPr>
            <a:xfrm flipH="1">
              <a:off x="4086917" y="1112164"/>
              <a:ext cx="1" cy="62487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32" idx="6"/>
              <a:endCxn id="33" idx="2"/>
            </p:cNvCxnSpPr>
            <p:nvPr/>
          </p:nvCxnSpPr>
          <p:spPr>
            <a:xfrm>
              <a:off x="4974945" y="2378075"/>
              <a:ext cx="700624" cy="235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4189789" y="3019105"/>
              <a:ext cx="0" cy="73378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32" idx="2"/>
              <a:endCxn id="34" idx="6"/>
            </p:cNvCxnSpPr>
            <p:nvPr/>
          </p:nvCxnSpPr>
          <p:spPr>
            <a:xfrm flipH="1">
              <a:off x="2181863" y="2378075"/>
              <a:ext cx="1017026" cy="471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4737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315200" cy="854074"/>
          </a:xfrm>
        </p:spPr>
        <p:txBody>
          <a:bodyPr>
            <a:normAutofit/>
          </a:bodyPr>
          <a:lstStyle/>
          <a:p>
            <a:pPr algn="ctr"/>
            <a:r>
              <a:rPr lang="vi-VN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1.3. QUẢNG BÁ TUYẾN TRÊN</a:t>
            </a:r>
            <a:endParaRPr lang="en-US" sz="40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886700" cy="5033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 dirty="0">
                <a:latin typeface="+mj-lt"/>
              </a:rPr>
              <a:t>A. Quảng bá bằng ngôn ngữ: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về sự thành công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người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nhập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sự thay đổi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76307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886700" cy="1006474"/>
          </a:xfrm>
        </p:spPr>
        <p:txBody>
          <a:bodyPr>
            <a:noAutofit/>
          </a:bodyPr>
          <a:lstStyle/>
          <a:p>
            <a:pPr algn="ctr"/>
            <a:r>
              <a:rPr lang="vi-VN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1.4. QUẢNG BÁ HỆ THỐNG, VĂN PHÒNG</a:t>
            </a:r>
            <a:endParaRPr lang="en-US" sz="2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6F9837A-4D61-4827-82BB-96CA84442A1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36661" y="1066800"/>
            <a:ext cx="4075671" cy="5118157"/>
          </a:xfrm>
          <a:prstGeom prst="rect">
            <a:avLst/>
          </a:prstGeom>
        </p:spPr>
      </p:pic>
      <p:graphicFrame>
        <p:nvGraphicFramePr>
          <p:cNvPr id="7" name="資料庫圖表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82030097"/>
              </p:ext>
            </p:extLst>
          </p:nvPr>
        </p:nvGraphicFramePr>
        <p:xfrm>
          <a:off x="0" y="1066800"/>
          <a:ext cx="4953000" cy="5110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4933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391400" cy="854074"/>
          </a:xfrm>
        </p:spPr>
        <p:txBody>
          <a:bodyPr>
            <a:normAutofit fontScale="90000"/>
          </a:bodyPr>
          <a:lstStyle/>
          <a:p>
            <a:pPr algn="ctr"/>
            <a:r>
              <a:rPr lang="vi-VN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1.5. QUẢNG BÁ HỘI NGHỊ, LỚP HỌC</a:t>
            </a:r>
            <a:endParaRPr lang="en-US" sz="3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/>
          <a:lstStyle/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Quảng bá hội nghị:</a:t>
            </a: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hội nghị</a:t>
            </a: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nội dung hội thảo 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ời chia sẽ trong hội thảo.</a:t>
            </a:r>
          </a:p>
          <a:p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Quảng bá lớp học: </a:t>
            </a:r>
          </a:p>
          <a:p>
            <a:pPr>
              <a:buFontTx/>
              <a:buChar char="-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Quảng bá nội dung buổi học</a:t>
            </a:r>
          </a:p>
          <a:p>
            <a:pPr>
              <a:buFontTx/>
              <a:buChar char="-"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Quảng bá về chủ giảng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2739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1013</Words>
  <Application>Microsoft Office PowerPoint</Application>
  <PresentationFormat>Trình chiếu Trên màn hình (4:3)</PresentationFormat>
  <Paragraphs>113</Paragraphs>
  <Slides>17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1_Office Theme</vt:lpstr>
      <vt:lpstr>QUẢNG BÁ - PHỐI HỢP</vt:lpstr>
      <vt:lpstr>1. QUẢNG BÁ</vt:lpstr>
      <vt:lpstr>SO SÁNH GIỮA QUẢNG BÁ VÀ QUẢNG CÁO</vt:lpstr>
      <vt:lpstr>1.1. QUẢNG BÁ CÔNG TY</vt:lpstr>
      <vt:lpstr>1.2. QUẢNG BÁ SẢN PHẨM</vt:lpstr>
      <vt:lpstr>TIỀM NĂNG THỊ TRƯỜNG</vt:lpstr>
      <vt:lpstr>1.3. QUẢNG BÁ TUYẾN TRÊN</vt:lpstr>
      <vt:lpstr>1.4. QUẢNG BÁ HỆ THỐNG, VĂN PHÒNG</vt:lpstr>
      <vt:lpstr>1.5. QUẢNG BÁ HỘI NGHỊ, LỚP HỌC</vt:lpstr>
      <vt:lpstr>Bản trình bày PowerPoint</vt:lpstr>
      <vt:lpstr>Bản trình bày PowerPoint</vt:lpstr>
      <vt:lpstr>2. PHỐI HỢP</vt:lpstr>
      <vt:lpstr>PHỐI HỢP TUYẾN TRÊN                        </vt:lpstr>
      <vt:lpstr>PHỐI HỢP NHÓM, VĂN PHÒNG, HỆ THỐNG</vt:lpstr>
      <vt:lpstr>PHỐI HỢP VỚI LỚP HỌC, HỘI NGHỊ</vt:lpstr>
      <vt:lpstr>Có 4 thứ tự ưu tiên trong Newimage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macpro</dc:creator>
  <cp:lastModifiedBy>Do Hieu</cp:lastModifiedBy>
  <cp:revision>72</cp:revision>
  <dcterms:created xsi:type="dcterms:W3CDTF">2021-05-31T07:00:29Z</dcterms:created>
  <dcterms:modified xsi:type="dcterms:W3CDTF">2022-04-11T10:24:07Z</dcterms:modified>
</cp:coreProperties>
</file>