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5" r:id="rId6"/>
    <p:sldId id="290" r:id="rId7"/>
    <p:sldId id="291" r:id="rId8"/>
    <p:sldId id="292" r:id="rId9"/>
    <p:sldId id="293" r:id="rId10"/>
    <p:sldId id="294" r:id="rId11"/>
    <p:sldId id="295" r:id="rId12"/>
    <p:sldId id="296" r:id="rId13"/>
    <p:sldId id="297" r:id="rId14"/>
    <p:sldId id="298" r:id="rId15"/>
    <p:sldId id="299" r:id="rId16"/>
    <p:sldId id="28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963D00"/>
    <a:srgbClr val="5F5F5F"/>
    <a:srgbClr val="5F4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p:scale>
          <a:sx n="66" d="100"/>
          <a:sy n="66" d="100"/>
        </p:scale>
        <p:origin x="-654"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11"/>
          <p:cNvPicPr>
            <a:picLocks noChangeAspect="1" noChangeArrowheads="1"/>
          </p:cNvPicPr>
          <p:nvPr/>
        </p:nvPicPr>
        <p:blipFill>
          <a:blip r:embed="rId2"/>
          <a:srcRect/>
          <a:stretch>
            <a:fillRect/>
          </a:stretch>
        </p:blipFill>
        <p:spPr bwMode="gray">
          <a:xfrm>
            <a:off x="0" y="4241800"/>
            <a:ext cx="9144000" cy="2616200"/>
          </a:xfrm>
          <a:prstGeom prst="rect">
            <a:avLst/>
          </a:prstGeom>
          <a:noFill/>
        </p:spPr>
      </p:pic>
      <p:sp>
        <p:nvSpPr>
          <p:cNvPr id="3080" name="Rectangle 8"/>
          <p:cNvSpPr>
            <a:spLocks noChangeArrowheads="1"/>
          </p:cNvSpPr>
          <p:nvPr/>
        </p:nvSpPr>
        <p:spPr bwMode="gray">
          <a:xfrm>
            <a:off x="0" y="0"/>
            <a:ext cx="9144000" cy="4508500"/>
          </a:xfrm>
          <a:prstGeom prst="rect">
            <a:avLst/>
          </a:prstGeom>
          <a:gradFill rotWithShape="1">
            <a:gsLst>
              <a:gs pos="0">
                <a:schemeClr val="accent1"/>
              </a:gs>
              <a:gs pos="100000">
                <a:schemeClr val="tx1"/>
              </a:gs>
            </a:gsLst>
            <a:lin ang="5400000" scaled="1"/>
          </a:gradFill>
          <a:ln w="9525">
            <a:noFill/>
            <a:miter lim="800000"/>
            <a:headEnd/>
            <a:tailEnd/>
          </a:ln>
          <a:effectLst/>
        </p:spPr>
        <p:txBody>
          <a:bodyPr wrap="none" anchor="ctr"/>
          <a:lstStyle/>
          <a:p>
            <a:endParaRPr lang="en-US"/>
          </a:p>
        </p:txBody>
      </p:sp>
      <p:sp>
        <p:nvSpPr>
          <p:cNvPr id="3081" name="Rectangle 9"/>
          <p:cNvSpPr>
            <a:spLocks noChangeArrowheads="1"/>
          </p:cNvSpPr>
          <p:nvPr/>
        </p:nvSpPr>
        <p:spPr bwMode="gray">
          <a:xfrm>
            <a:off x="7439025" y="4508500"/>
            <a:ext cx="1704975" cy="93663"/>
          </a:xfrm>
          <a:prstGeom prst="rect">
            <a:avLst/>
          </a:prstGeom>
          <a:solidFill>
            <a:schemeClr val="accent1">
              <a:alpha val="85001"/>
            </a:schemeClr>
          </a:solidFill>
          <a:ln w="9525">
            <a:noFill/>
            <a:miter lim="800000"/>
            <a:headEnd/>
            <a:tailEnd/>
          </a:ln>
          <a:effectLst/>
        </p:spPr>
        <p:txBody>
          <a:bodyPr wrap="none" anchor="ctr"/>
          <a:lstStyle/>
          <a:p>
            <a:endParaRPr lang="en-US"/>
          </a:p>
        </p:txBody>
      </p:sp>
      <p:sp>
        <p:nvSpPr>
          <p:cNvPr id="3082" name="Rectangle 10"/>
          <p:cNvSpPr>
            <a:spLocks noChangeArrowheads="1"/>
          </p:cNvSpPr>
          <p:nvPr/>
        </p:nvSpPr>
        <p:spPr bwMode="gray">
          <a:xfrm>
            <a:off x="1619250" y="404813"/>
            <a:ext cx="7524750" cy="1655762"/>
          </a:xfrm>
          <a:prstGeom prst="rect">
            <a:avLst/>
          </a:prstGeom>
          <a:solidFill>
            <a:schemeClr val="bg1"/>
          </a:solidFill>
          <a:ln w="9525">
            <a:noFill/>
            <a:miter lim="800000"/>
            <a:headEnd/>
            <a:tailEnd/>
          </a:ln>
          <a:effectLst/>
        </p:spPr>
        <p:txBody>
          <a:bodyPr wrap="none" anchor="ctr"/>
          <a:lstStyle/>
          <a:p>
            <a:endParaRPr lang="en-US"/>
          </a:p>
        </p:txBody>
      </p:sp>
      <p:sp>
        <p:nvSpPr>
          <p:cNvPr id="3083" name="Rectangle 11"/>
          <p:cNvSpPr>
            <a:spLocks noChangeArrowheads="1"/>
          </p:cNvSpPr>
          <p:nvPr/>
        </p:nvSpPr>
        <p:spPr bwMode="gray">
          <a:xfrm>
            <a:off x="0" y="2781300"/>
            <a:ext cx="7451725" cy="2303463"/>
          </a:xfrm>
          <a:prstGeom prst="rect">
            <a:avLst/>
          </a:prstGeom>
          <a:solidFill>
            <a:schemeClr val="bg1"/>
          </a:solidFill>
          <a:ln w="9525">
            <a:noFill/>
            <a:miter lim="800000"/>
            <a:headEnd/>
            <a:tailEnd/>
          </a:ln>
          <a:effectLst/>
        </p:spPr>
        <p:txBody>
          <a:bodyPr wrap="none" anchor="ctr"/>
          <a:lstStyle/>
          <a:p>
            <a:endParaRPr lang="en-US"/>
          </a:p>
        </p:txBody>
      </p:sp>
      <p:pic>
        <p:nvPicPr>
          <p:cNvPr id="3084" name="Picture 12" descr="11"/>
          <p:cNvPicPr>
            <a:picLocks noChangeAspect="1" noChangeArrowheads="1"/>
          </p:cNvPicPr>
          <p:nvPr/>
        </p:nvPicPr>
        <p:blipFill>
          <a:blip r:embed="rId3" cstate="print"/>
          <a:srcRect b="16513"/>
          <a:stretch>
            <a:fillRect/>
          </a:stretch>
        </p:blipFill>
        <p:spPr bwMode="gray">
          <a:xfrm>
            <a:off x="533400" y="5567363"/>
            <a:ext cx="1435100" cy="1155700"/>
          </a:xfrm>
          <a:prstGeom prst="rect">
            <a:avLst/>
          </a:prstGeom>
          <a:noFill/>
        </p:spPr>
      </p:pic>
      <p:grpSp>
        <p:nvGrpSpPr>
          <p:cNvPr id="3098" name="Group 26"/>
          <p:cNvGrpSpPr>
            <a:grpSpLocks/>
          </p:cNvGrpSpPr>
          <p:nvPr/>
        </p:nvGrpSpPr>
        <p:grpSpPr bwMode="auto">
          <a:xfrm>
            <a:off x="0" y="2781300"/>
            <a:ext cx="4235450" cy="2295525"/>
            <a:chOff x="0" y="1752"/>
            <a:chExt cx="2668" cy="1446"/>
          </a:xfrm>
        </p:grpSpPr>
        <p:pic>
          <p:nvPicPr>
            <p:cNvPr id="3087" name="Picture 15" descr="2"/>
            <p:cNvPicPr>
              <a:picLocks noChangeAspect="1" noChangeArrowheads="1"/>
            </p:cNvPicPr>
            <p:nvPr userDrawn="1"/>
          </p:nvPicPr>
          <p:blipFill>
            <a:blip r:embed="rId4"/>
            <a:srcRect/>
            <a:stretch>
              <a:fillRect/>
            </a:stretch>
          </p:blipFill>
          <p:spPr bwMode="gray">
            <a:xfrm>
              <a:off x="0" y="1752"/>
              <a:ext cx="2668" cy="1446"/>
            </a:xfrm>
            <a:prstGeom prst="rect">
              <a:avLst/>
            </a:prstGeom>
            <a:noFill/>
          </p:spPr>
        </p:pic>
        <p:pic>
          <p:nvPicPr>
            <p:cNvPr id="3090" name="Picture 18" descr="5"/>
            <p:cNvPicPr>
              <a:picLocks noChangeAspect="1" noChangeArrowheads="1"/>
            </p:cNvPicPr>
            <p:nvPr userDrawn="1"/>
          </p:nvPicPr>
          <p:blipFill>
            <a:blip r:embed="rId5"/>
            <a:srcRect/>
            <a:stretch>
              <a:fillRect/>
            </a:stretch>
          </p:blipFill>
          <p:spPr bwMode="gray">
            <a:xfrm>
              <a:off x="0" y="1752"/>
              <a:ext cx="2562" cy="102"/>
            </a:xfrm>
            <a:prstGeom prst="rect">
              <a:avLst/>
            </a:prstGeom>
            <a:noFill/>
          </p:spPr>
        </p:pic>
      </p:grpSp>
      <p:grpSp>
        <p:nvGrpSpPr>
          <p:cNvPr id="3096" name="Group 24"/>
          <p:cNvGrpSpPr>
            <a:grpSpLocks/>
          </p:cNvGrpSpPr>
          <p:nvPr/>
        </p:nvGrpSpPr>
        <p:grpSpPr bwMode="auto">
          <a:xfrm>
            <a:off x="2843213" y="404813"/>
            <a:ext cx="6300787" cy="1660525"/>
            <a:chOff x="1791" y="255"/>
            <a:chExt cx="3969" cy="1046"/>
          </a:xfrm>
        </p:grpSpPr>
        <p:pic>
          <p:nvPicPr>
            <p:cNvPr id="3086" name="Picture 14" descr="3"/>
            <p:cNvPicPr>
              <a:picLocks noChangeAspect="1" noChangeArrowheads="1"/>
            </p:cNvPicPr>
            <p:nvPr userDrawn="1"/>
          </p:nvPicPr>
          <p:blipFill>
            <a:blip r:embed="rId6"/>
            <a:srcRect/>
            <a:stretch>
              <a:fillRect/>
            </a:stretch>
          </p:blipFill>
          <p:spPr bwMode="gray">
            <a:xfrm>
              <a:off x="1791" y="255"/>
              <a:ext cx="3969" cy="1046"/>
            </a:xfrm>
            <a:prstGeom prst="rect">
              <a:avLst/>
            </a:prstGeom>
            <a:noFill/>
          </p:spPr>
        </p:pic>
        <p:pic>
          <p:nvPicPr>
            <p:cNvPr id="3091" name="Picture 19" descr="6"/>
            <p:cNvPicPr>
              <a:picLocks noChangeAspect="1" noChangeArrowheads="1"/>
            </p:cNvPicPr>
            <p:nvPr userDrawn="1"/>
          </p:nvPicPr>
          <p:blipFill>
            <a:blip r:embed="rId7"/>
            <a:srcRect/>
            <a:stretch>
              <a:fillRect/>
            </a:stretch>
          </p:blipFill>
          <p:spPr bwMode="gray">
            <a:xfrm>
              <a:off x="2200" y="255"/>
              <a:ext cx="3560" cy="117"/>
            </a:xfrm>
            <a:prstGeom prst="rect">
              <a:avLst/>
            </a:prstGeom>
            <a:noFill/>
          </p:spPr>
        </p:pic>
      </p:grpSp>
      <p:pic>
        <p:nvPicPr>
          <p:cNvPr id="3092" name="Picture 20" descr="7"/>
          <p:cNvPicPr>
            <a:picLocks noChangeAspect="1" noChangeArrowheads="1"/>
          </p:cNvPicPr>
          <p:nvPr/>
        </p:nvPicPr>
        <p:blipFill>
          <a:blip r:embed="rId8"/>
          <a:srcRect/>
          <a:stretch>
            <a:fillRect/>
          </a:stretch>
        </p:blipFill>
        <p:spPr bwMode="gray">
          <a:xfrm>
            <a:off x="0" y="0"/>
            <a:ext cx="2990850" cy="2428875"/>
          </a:xfrm>
          <a:prstGeom prst="rect">
            <a:avLst/>
          </a:prstGeom>
          <a:noFill/>
        </p:spPr>
      </p:pic>
      <p:sp>
        <p:nvSpPr>
          <p:cNvPr id="3074" name="Rectangle 2"/>
          <p:cNvSpPr>
            <a:spLocks noGrp="1" noChangeArrowheads="1"/>
          </p:cNvSpPr>
          <p:nvPr>
            <p:ph type="ctrTitle"/>
          </p:nvPr>
        </p:nvSpPr>
        <p:spPr>
          <a:xfrm>
            <a:off x="1219200" y="5257800"/>
            <a:ext cx="7772400" cy="990600"/>
          </a:xfrm>
        </p:spPr>
        <p:txBody>
          <a:bodyPr/>
          <a:lstStyle>
            <a:lvl1pPr algn="r">
              <a:defRPr sz="4800">
                <a:solidFill>
                  <a:schemeClr val="tx2"/>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4533900" y="6096000"/>
            <a:ext cx="4419600" cy="533400"/>
          </a:xfrm>
        </p:spPr>
        <p:txBody>
          <a:bodyPr/>
          <a:lstStyle>
            <a:lvl1pPr marL="0" indent="0">
              <a:buFontTx/>
              <a:buNone/>
              <a:defRPr sz="18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76200" y="6505575"/>
            <a:ext cx="12192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1371600" y="6505575"/>
            <a:ext cx="1219200" cy="244475"/>
          </a:xfrm>
        </p:spPr>
        <p:txBody>
          <a:bodyPr/>
          <a:lstStyle>
            <a:lvl1pPr>
              <a:defRPr/>
            </a:lvl1pPr>
          </a:lstStyle>
          <a:p>
            <a:endParaRPr lang="en-US"/>
          </a:p>
        </p:txBody>
      </p:sp>
      <p:sp>
        <p:nvSpPr>
          <p:cNvPr id="3078" name="Rectangle 6"/>
          <p:cNvSpPr>
            <a:spLocks noGrp="1" noChangeArrowheads="1"/>
          </p:cNvSpPr>
          <p:nvPr>
            <p:ph type="sldNum" sz="quarter" idx="4"/>
          </p:nvPr>
        </p:nvSpPr>
        <p:spPr>
          <a:xfrm>
            <a:off x="2667000" y="6505575"/>
            <a:ext cx="1219200" cy="244475"/>
          </a:xfrm>
        </p:spPr>
        <p:txBody>
          <a:bodyPr/>
          <a:lstStyle>
            <a:lvl1pPr>
              <a:defRPr/>
            </a:lvl1pPr>
          </a:lstStyle>
          <a:p>
            <a:fld id="{033916E7-7025-4CAD-BC7B-7CF07A6A2C16}" type="slidenum">
              <a:rPr lang="en-US"/>
              <a:pPr/>
              <a:t>‹#›</a:t>
            </a:fld>
            <a:endParaRPr lang="en-US"/>
          </a:p>
        </p:txBody>
      </p:sp>
      <p:pic>
        <p:nvPicPr>
          <p:cNvPr id="3088" name="Picture 16" descr="1"/>
          <p:cNvPicPr>
            <a:picLocks noChangeAspect="1" noChangeArrowheads="1"/>
          </p:cNvPicPr>
          <p:nvPr/>
        </p:nvPicPr>
        <p:blipFill>
          <a:blip r:embed="rId9"/>
          <a:srcRect/>
          <a:stretch>
            <a:fillRect/>
          </a:stretch>
        </p:blipFill>
        <p:spPr bwMode="gray">
          <a:xfrm rot="2324177" flipH="1">
            <a:off x="1733550" y="3008313"/>
            <a:ext cx="822325" cy="3721100"/>
          </a:xfrm>
          <a:prstGeom prst="rect">
            <a:avLst/>
          </a:prstGeom>
          <a:noFill/>
        </p:spPr>
      </p:pic>
      <p:pic>
        <p:nvPicPr>
          <p:cNvPr id="3089" name="Picture 17" descr="4"/>
          <p:cNvPicPr>
            <a:picLocks noChangeAspect="1" noChangeArrowheads="1"/>
          </p:cNvPicPr>
          <p:nvPr/>
        </p:nvPicPr>
        <p:blipFill>
          <a:blip r:embed="rId10"/>
          <a:srcRect l="23305" b="32939"/>
          <a:stretch>
            <a:fillRect/>
          </a:stretch>
        </p:blipFill>
        <p:spPr bwMode="gray">
          <a:xfrm>
            <a:off x="2268538" y="0"/>
            <a:ext cx="6875462" cy="45085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7A94F4-58B5-4213-83CB-75C5DB98B9E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239713"/>
            <a:ext cx="2066925" cy="5886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9713"/>
            <a:ext cx="6051550" cy="5886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243344-0D6A-4048-B144-A2414FC8B78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4088" y="239713"/>
            <a:ext cx="7773987" cy="688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8EA58CC-A4B4-448B-A4AB-56B942383CE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54088" y="239713"/>
            <a:ext cx="7773987" cy="6889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95400"/>
            <a:ext cx="8229600" cy="48307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F16FECB-8397-4DEF-863C-DD8E218D2CD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987388-F386-4DBF-95D2-90D3C221109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5B0DBC-C347-487E-A44B-BADD6FDF784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7C99F8-9E08-429F-A41B-C2CEF9DD6D9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405091C-7EC4-44DF-89BD-3D244C942FB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D1CFDE-E78D-4169-A3F6-34EECE3BCF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EFC8F9-4B7B-4545-8442-8CB88EDD535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F078BC-3576-4B88-8990-35265323D5E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12982E-9AD8-4A6F-85F1-9EE3CF5314E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1" name="Picture 7" descr="10"/>
          <p:cNvPicPr>
            <a:picLocks noChangeAspect="1" noChangeArrowheads="1"/>
          </p:cNvPicPr>
          <p:nvPr/>
        </p:nvPicPr>
        <p:blipFill>
          <a:blip r:embed="rId15"/>
          <a:srcRect/>
          <a:stretch>
            <a:fillRect/>
          </a:stretch>
        </p:blipFill>
        <p:spPr bwMode="gray">
          <a:xfrm>
            <a:off x="0" y="828675"/>
            <a:ext cx="9144000" cy="6029325"/>
          </a:xfrm>
          <a:prstGeom prst="rect">
            <a:avLst/>
          </a:prstGeom>
          <a:noFill/>
        </p:spPr>
      </p:pic>
      <p:sp>
        <p:nvSpPr>
          <p:cNvPr id="1032" name="Rectangle 8"/>
          <p:cNvSpPr>
            <a:spLocks noChangeArrowheads="1"/>
          </p:cNvSpPr>
          <p:nvPr/>
        </p:nvSpPr>
        <p:spPr bwMode="gray">
          <a:xfrm>
            <a:off x="0" y="685800"/>
            <a:ext cx="9144000" cy="381000"/>
          </a:xfrm>
          <a:prstGeom prst="rect">
            <a:avLst/>
          </a:prstGeom>
          <a:solidFill>
            <a:schemeClr val="accent1">
              <a:alpha val="89999"/>
            </a:schemeClr>
          </a:solidFill>
          <a:ln w="9525">
            <a:noFill/>
            <a:miter lim="800000"/>
            <a:headEnd/>
            <a:tailEnd/>
          </a:ln>
          <a:effectLst/>
        </p:spPr>
        <p:txBody>
          <a:bodyPr wrap="none" anchor="ctr"/>
          <a:lstStyle/>
          <a:p>
            <a:pPr algn="ctr"/>
            <a:endParaRPr lang="en-US"/>
          </a:p>
        </p:txBody>
      </p:sp>
      <p:sp>
        <p:nvSpPr>
          <p:cNvPr id="1033" name="Rectangle 9"/>
          <p:cNvSpPr>
            <a:spLocks noChangeArrowheads="1"/>
          </p:cNvSpPr>
          <p:nvPr/>
        </p:nvSpPr>
        <p:spPr bwMode="gray">
          <a:xfrm>
            <a:off x="0" y="0"/>
            <a:ext cx="9144000" cy="838200"/>
          </a:xfrm>
          <a:prstGeom prst="rect">
            <a:avLst/>
          </a:prstGeom>
          <a:gradFill rotWithShape="1">
            <a:gsLst>
              <a:gs pos="0">
                <a:schemeClr val="tx1"/>
              </a:gs>
              <a:gs pos="100000">
                <a:schemeClr val="accent1"/>
              </a:gs>
            </a:gsLst>
            <a:lin ang="18900000" scaled="1"/>
          </a:gradFill>
          <a:ln w="9525">
            <a:noFill/>
            <a:miter lim="800000"/>
            <a:headEnd/>
            <a:tailEnd/>
          </a:ln>
          <a:effectLst/>
        </p:spPr>
        <p:txBody>
          <a:bodyPr wrap="none" anchor="ctr"/>
          <a:lstStyle/>
          <a:p>
            <a:endParaRPr lang="en-US"/>
          </a:p>
        </p:txBody>
      </p:sp>
      <p:sp>
        <p:nvSpPr>
          <p:cNvPr id="1034" name="Rectangle 10"/>
          <p:cNvSpPr>
            <a:spLocks noChangeArrowheads="1"/>
          </p:cNvSpPr>
          <p:nvPr/>
        </p:nvSpPr>
        <p:spPr bwMode="gray">
          <a:xfrm>
            <a:off x="838200" y="146050"/>
            <a:ext cx="8305800" cy="815975"/>
          </a:xfrm>
          <a:prstGeom prst="rect">
            <a:avLst/>
          </a:prstGeom>
          <a:solidFill>
            <a:schemeClr val="bg1"/>
          </a:solidFill>
          <a:ln w="9525">
            <a:noFill/>
            <a:miter lim="800000"/>
            <a:headEnd/>
            <a:tailEnd/>
          </a:ln>
          <a:effectLst/>
        </p:spPr>
        <p:txBody>
          <a:bodyPr wrap="none" anchor="ctr"/>
          <a:lstStyle/>
          <a:p>
            <a:endParaRPr lang="en-US"/>
          </a:p>
        </p:txBody>
      </p:sp>
      <p:pic>
        <p:nvPicPr>
          <p:cNvPr id="1036" name="Picture 12" descr="6"/>
          <p:cNvPicPr>
            <a:picLocks noChangeAspect="1" noChangeArrowheads="1"/>
          </p:cNvPicPr>
          <p:nvPr/>
        </p:nvPicPr>
        <p:blipFill>
          <a:blip r:embed="rId16"/>
          <a:srcRect r="48404" b="35051"/>
          <a:stretch>
            <a:fillRect/>
          </a:stretch>
        </p:blipFill>
        <p:spPr bwMode="gray">
          <a:xfrm>
            <a:off x="7046913" y="127000"/>
            <a:ext cx="2097087" cy="84138"/>
          </a:xfrm>
          <a:prstGeom prst="rect">
            <a:avLst/>
          </a:prstGeom>
          <a:noFill/>
        </p:spPr>
      </p:pic>
      <p:sp>
        <p:nvSpPr>
          <p:cNvPr id="1027" name="Rectangle 3"/>
          <p:cNvSpPr>
            <a:spLocks noGrp="1" noChangeArrowheads="1"/>
          </p:cNvSpPr>
          <p:nvPr>
            <p:ph type="body" idx="1"/>
          </p:nvPr>
        </p:nvSpPr>
        <p:spPr bwMode="gray">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AD6A4EE1-DEF4-49A4-A883-7DD9FE2801BF}" type="slidenum">
              <a:rPr lang="en-US"/>
              <a:pPr/>
              <a:t>‹#›</a:t>
            </a:fld>
            <a:endParaRPr lang="en-US"/>
          </a:p>
        </p:txBody>
      </p:sp>
      <p:pic>
        <p:nvPicPr>
          <p:cNvPr id="1038" name="Picture 14" descr="11"/>
          <p:cNvPicPr>
            <a:picLocks noChangeAspect="1" noChangeArrowheads="1"/>
          </p:cNvPicPr>
          <p:nvPr/>
        </p:nvPicPr>
        <p:blipFill>
          <a:blip r:embed="rId17" cstate="print"/>
          <a:srcRect b="16513"/>
          <a:stretch>
            <a:fillRect/>
          </a:stretch>
        </p:blipFill>
        <p:spPr bwMode="gray">
          <a:xfrm rot="10395266">
            <a:off x="228600" y="1306513"/>
            <a:ext cx="860425" cy="404812"/>
          </a:xfrm>
          <a:prstGeom prst="rect">
            <a:avLst/>
          </a:prstGeom>
          <a:noFill/>
        </p:spPr>
      </p:pic>
      <p:pic>
        <p:nvPicPr>
          <p:cNvPr id="1039" name="Picture 15" descr="1"/>
          <p:cNvPicPr>
            <a:picLocks noChangeAspect="1" noChangeArrowheads="1"/>
          </p:cNvPicPr>
          <p:nvPr/>
        </p:nvPicPr>
        <p:blipFill>
          <a:blip r:embed="rId18" cstate="print"/>
          <a:srcRect/>
          <a:stretch>
            <a:fillRect/>
          </a:stretch>
        </p:blipFill>
        <p:spPr bwMode="gray">
          <a:xfrm rot="-936155">
            <a:off x="304800" y="-76200"/>
            <a:ext cx="442913" cy="1676400"/>
          </a:xfrm>
          <a:prstGeom prst="rect">
            <a:avLst/>
          </a:prstGeom>
          <a:noFill/>
        </p:spPr>
      </p:pic>
      <p:pic>
        <p:nvPicPr>
          <p:cNvPr id="1035" name="Picture 11" descr="3"/>
          <p:cNvPicPr>
            <a:picLocks noChangeAspect="1" noChangeArrowheads="1"/>
          </p:cNvPicPr>
          <p:nvPr/>
        </p:nvPicPr>
        <p:blipFill>
          <a:blip r:embed="rId19"/>
          <a:srcRect r="32556"/>
          <a:stretch>
            <a:fillRect/>
          </a:stretch>
        </p:blipFill>
        <p:spPr bwMode="gray">
          <a:xfrm>
            <a:off x="6096000" y="127000"/>
            <a:ext cx="3048000" cy="936625"/>
          </a:xfrm>
          <a:prstGeom prst="rect">
            <a:avLst/>
          </a:prstGeom>
          <a:noFill/>
        </p:spPr>
      </p:pic>
      <p:sp>
        <p:nvSpPr>
          <p:cNvPr id="1026" name="Rectangle 2"/>
          <p:cNvSpPr>
            <a:spLocks noGrp="1" noChangeArrowheads="1"/>
          </p:cNvSpPr>
          <p:nvPr>
            <p:ph type="title"/>
          </p:nvPr>
        </p:nvSpPr>
        <p:spPr bwMode="gray">
          <a:xfrm>
            <a:off x="954088" y="239713"/>
            <a:ext cx="7773987" cy="688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000000"/>
          </a:solidFill>
          <a:latin typeface="+mj-lt"/>
          <a:ea typeface="+mj-ea"/>
          <a:cs typeface="+mj-cs"/>
        </a:defRPr>
      </a:lvl1pPr>
      <a:lvl2pPr algn="l" rtl="0" eaLnBrk="1" fontAlgn="base" hangingPunct="1">
        <a:spcBef>
          <a:spcPct val="0"/>
        </a:spcBef>
        <a:spcAft>
          <a:spcPct val="0"/>
        </a:spcAft>
        <a:defRPr sz="4400" b="1">
          <a:solidFill>
            <a:srgbClr val="000000"/>
          </a:solidFill>
          <a:latin typeface="Arial" charset="0"/>
        </a:defRPr>
      </a:lvl2pPr>
      <a:lvl3pPr algn="l" rtl="0" eaLnBrk="1" fontAlgn="base" hangingPunct="1">
        <a:spcBef>
          <a:spcPct val="0"/>
        </a:spcBef>
        <a:spcAft>
          <a:spcPct val="0"/>
        </a:spcAft>
        <a:defRPr sz="4400" b="1">
          <a:solidFill>
            <a:srgbClr val="000000"/>
          </a:solidFill>
          <a:latin typeface="Arial" charset="0"/>
        </a:defRPr>
      </a:lvl3pPr>
      <a:lvl4pPr algn="l" rtl="0" eaLnBrk="1" fontAlgn="base" hangingPunct="1">
        <a:spcBef>
          <a:spcPct val="0"/>
        </a:spcBef>
        <a:spcAft>
          <a:spcPct val="0"/>
        </a:spcAft>
        <a:defRPr sz="4400" b="1">
          <a:solidFill>
            <a:srgbClr val="000000"/>
          </a:solidFill>
          <a:latin typeface="Arial" charset="0"/>
        </a:defRPr>
      </a:lvl4pPr>
      <a:lvl5pPr algn="l" rtl="0" eaLnBrk="1" fontAlgn="base" hangingPunct="1">
        <a:spcBef>
          <a:spcPct val="0"/>
        </a:spcBef>
        <a:spcAft>
          <a:spcPct val="0"/>
        </a:spcAft>
        <a:defRPr sz="4400" b="1">
          <a:solidFill>
            <a:srgbClr val="000000"/>
          </a:solidFill>
          <a:latin typeface="Arial" charset="0"/>
        </a:defRPr>
      </a:lvl5pPr>
      <a:lvl6pPr marL="457200" algn="l" rtl="0" eaLnBrk="1" fontAlgn="base" hangingPunct="1">
        <a:spcBef>
          <a:spcPct val="0"/>
        </a:spcBef>
        <a:spcAft>
          <a:spcPct val="0"/>
        </a:spcAft>
        <a:defRPr sz="4400" b="1">
          <a:solidFill>
            <a:srgbClr val="000000"/>
          </a:solidFill>
          <a:latin typeface="Arial" charset="0"/>
        </a:defRPr>
      </a:lvl6pPr>
      <a:lvl7pPr marL="914400" algn="l" rtl="0" eaLnBrk="1" fontAlgn="base" hangingPunct="1">
        <a:spcBef>
          <a:spcPct val="0"/>
        </a:spcBef>
        <a:spcAft>
          <a:spcPct val="0"/>
        </a:spcAft>
        <a:defRPr sz="4400" b="1">
          <a:solidFill>
            <a:srgbClr val="000000"/>
          </a:solidFill>
          <a:latin typeface="Arial" charset="0"/>
        </a:defRPr>
      </a:lvl7pPr>
      <a:lvl8pPr marL="1371600" algn="l" rtl="0" eaLnBrk="1" fontAlgn="base" hangingPunct="1">
        <a:spcBef>
          <a:spcPct val="0"/>
        </a:spcBef>
        <a:spcAft>
          <a:spcPct val="0"/>
        </a:spcAft>
        <a:defRPr sz="4400" b="1">
          <a:solidFill>
            <a:srgbClr val="000000"/>
          </a:solidFill>
          <a:latin typeface="Arial" charset="0"/>
        </a:defRPr>
      </a:lvl8pPr>
      <a:lvl9pPr marL="1828800" algn="l" rtl="0" eaLnBrk="1" fontAlgn="base" hangingPunct="1">
        <a:spcBef>
          <a:spcPct val="0"/>
        </a:spcBef>
        <a:spcAft>
          <a:spcPct val="0"/>
        </a:spcAft>
        <a:defRPr sz="44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gray">
          <a:xfrm>
            <a:off x="4438650" y="6205538"/>
            <a:ext cx="74613" cy="152400"/>
          </a:xfrm>
          <a:prstGeom prst="rect">
            <a:avLst/>
          </a:prstGeom>
          <a:solidFill>
            <a:schemeClr val="tx2"/>
          </a:solidFill>
          <a:ln w="9525">
            <a:noFill/>
            <a:miter lim="800000"/>
            <a:headEnd/>
            <a:tailEnd/>
          </a:ln>
          <a:effectLst/>
        </p:spPr>
        <p:txBody>
          <a:bodyPr wrap="none" anchor="ctr"/>
          <a:lstStyle/>
          <a:p>
            <a:endParaRPr lang="en-US"/>
          </a:p>
        </p:txBody>
      </p:sp>
      <p:sp>
        <p:nvSpPr>
          <p:cNvPr id="5" name="Rectangle 2"/>
          <p:cNvSpPr txBox="1">
            <a:spLocks noChangeArrowheads="1"/>
          </p:cNvSpPr>
          <p:nvPr/>
        </p:nvSpPr>
        <p:spPr bwMode="gray">
          <a:xfrm>
            <a:off x="2590800" y="3276600"/>
            <a:ext cx="6324600" cy="1600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4800" b="1">
                <a:solidFill>
                  <a:schemeClr val="tx2"/>
                </a:solidFill>
                <a:latin typeface="+mj-lt"/>
                <a:ea typeface="+mj-ea"/>
                <a:cs typeface="+mj-cs"/>
              </a:defRPr>
            </a:lvl1pPr>
            <a:lvl2pPr algn="l" rtl="0" eaLnBrk="1" fontAlgn="base" hangingPunct="1">
              <a:spcBef>
                <a:spcPct val="0"/>
              </a:spcBef>
              <a:spcAft>
                <a:spcPct val="0"/>
              </a:spcAft>
              <a:defRPr sz="4400" b="1">
                <a:solidFill>
                  <a:srgbClr val="000000"/>
                </a:solidFill>
                <a:latin typeface="Arial" charset="0"/>
              </a:defRPr>
            </a:lvl2pPr>
            <a:lvl3pPr algn="l" rtl="0" eaLnBrk="1" fontAlgn="base" hangingPunct="1">
              <a:spcBef>
                <a:spcPct val="0"/>
              </a:spcBef>
              <a:spcAft>
                <a:spcPct val="0"/>
              </a:spcAft>
              <a:defRPr sz="4400" b="1">
                <a:solidFill>
                  <a:srgbClr val="000000"/>
                </a:solidFill>
                <a:latin typeface="Arial" charset="0"/>
              </a:defRPr>
            </a:lvl3pPr>
            <a:lvl4pPr algn="l" rtl="0" eaLnBrk="1" fontAlgn="base" hangingPunct="1">
              <a:spcBef>
                <a:spcPct val="0"/>
              </a:spcBef>
              <a:spcAft>
                <a:spcPct val="0"/>
              </a:spcAft>
              <a:defRPr sz="4400" b="1">
                <a:solidFill>
                  <a:srgbClr val="000000"/>
                </a:solidFill>
                <a:latin typeface="Arial" charset="0"/>
              </a:defRPr>
            </a:lvl4pPr>
            <a:lvl5pPr algn="l" rtl="0" eaLnBrk="1" fontAlgn="base" hangingPunct="1">
              <a:spcBef>
                <a:spcPct val="0"/>
              </a:spcBef>
              <a:spcAft>
                <a:spcPct val="0"/>
              </a:spcAft>
              <a:defRPr sz="4400" b="1">
                <a:solidFill>
                  <a:srgbClr val="000000"/>
                </a:solidFill>
                <a:latin typeface="Arial" charset="0"/>
              </a:defRPr>
            </a:lvl5pPr>
            <a:lvl6pPr marL="457200" algn="l" rtl="0" eaLnBrk="1" fontAlgn="base" hangingPunct="1">
              <a:spcBef>
                <a:spcPct val="0"/>
              </a:spcBef>
              <a:spcAft>
                <a:spcPct val="0"/>
              </a:spcAft>
              <a:defRPr sz="4400" b="1">
                <a:solidFill>
                  <a:srgbClr val="000000"/>
                </a:solidFill>
                <a:latin typeface="Arial" charset="0"/>
              </a:defRPr>
            </a:lvl6pPr>
            <a:lvl7pPr marL="914400" algn="l" rtl="0" eaLnBrk="1" fontAlgn="base" hangingPunct="1">
              <a:spcBef>
                <a:spcPct val="0"/>
              </a:spcBef>
              <a:spcAft>
                <a:spcPct val="0"/>
              </a:spcAft>
              <a:defRPr sz="4400" b="1">
                <a:solidFill>
                  <a:srgbClr val="000000"/>
                </a:solidFill>
                <a:latin typeface="Arial" charset="0"/>
              </a:defRPr>
            </a:lvl7pPr>
            <a:lvl8pPr marL="1371600" algn="l" rtl="0" eaLnBrk="1" fontAlgn="base" hangingPunct="1">
              <a:spcBef>
                <a:spcPct val="0"/>
              </a:spcBef>
              <a:spcAft>
                <a:spcPct val="0"/>
              </a:spcAft>
              <a:defRPr sz="4400" b="1">
                <a:solidFill>
                  <a:srgbClr val="000000"/>
                </a:solidFill>
                <a:latin typeface="Arial" charset="0"/>
              </a:defRPr>
            </a:lvl8pPr>
            <a:lvl9pPr marL="1828800" algn="l" rtl="0" eaLnBrk="1" fontAlgn="base" hangingPunct="1">
              <a:spcBef>
                <a:spcPct val="0"/>
              </a:spcBef>
              <a:spcAft>
                <a:spcPct val="0"/>
              </a:spcAft>
              <a:defRPr sz="4400" b="1">
                <a:solidFill>
                  <a:srgbClr val="000000"/>
                </a:solidFill>
                <a:latin typeface="Arial" charset="0"/>
              </a:defRPr>
            </a:lvl9pPr>
          </a:lstStyle>
          <a:p>
            <a:pPr algn="ctr"/>
            <a:r>
              <a:rPr lang="en-US" sz="3500" smtClean="0"/>
              <a:t>II. KỸ NĂNG PHỐI HỢP ABC </a:t>
            </a:r>
            <a:br>
              <a:rPr lang="en-US" sz="3500" smtClean="0"/>
            </a:br>
            <a:r>
              <a:rPr lang="en-US" sz="3500" smtClean="0"/>
              <a:t>VÀ 4 CẤP ĐỘ ƯU TIÊN</a:t>
            </a:r>
            <a:endParaRPr lang="en-US" sz="3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a:t>7. Phối hợp ABC trong hội thảo &amp; lớp học</a:t>
            </a:r>
            <a:br>
              <a:rPr lang="en-US" sz="3000"/>
            </a:br>
            <a:endParaRPr lang="en-US" sz="3000"/>
          </a:p>
        </p:txBody>
      </p:sp>
      <p:sp>
        <p:nvSpPr>
          <p:cNvPr id="4" name="Rectangle 3"/>
          <p:cNvSpPr/>
          <p:nvPr/>
        </p:nvSpPr>
        <p:spPr>
          <a:xfrm>
            <a:off x="381000" y="1678632"/>
            <a:ext cx="8229600" cy="1323439"/>
          </a:xfrm>
          <a:prstGeom prst="rect">
            <a:avLst/>
          </a:prstGeom>
        </p:spPr>
        <p:txBody>
          <a:bodyPr wrap="square">
            <a:spAutoFit/>
          </a:bodyPr>
          <a:lstStyle/>
          <a:p>
            <a:pPr algn="just"/>
            <a:r>
              <a:rPr lang="en-US" sz="2000" smtClean="0">
                <a:solidFill>
                  <a:srgbClr val="000000"/>
                </a:solidFill>
              </a:rPr>
              <a:t>- </a:t>
            </a:r>
            <a:r>
              <a:rPr lang="en-US" sz="2000">
                <a:solidFill>
                  <a:srgbClr val="000000"/>
                </a:solidFill>
              </a:rPr>
              <a:t>Quảng bá lớp học, quảng bá sự kiện, quảng bá người đứng sân khấu,... -&gt; Để mời khách, NPP tham gia lớp học, sự kiện</a:t>
            </a:r>
          </a:p>
          <a:p>
            <a:pPr algn="just"/>
            <a:r>
              <a:rPr lang="en-US" sz="2000">
                <a:solidFill>
                  <a:srgbClr val="000000"/>
                </a:solidFill>
              </a:rPr>
              <a:t>- Quảng bá bảo trợ tuyến trên, tuyến bạn, tuyến dưới,... -&gt; Để phối hợp, mượn sức</a:t>
            </a:r>
          </a:p>
        </p:txBody>
      </p:sp>
      <p:sp>
        <p:nvSpPr>
          <p:cNvPr id="5" name="Rectangle 4"/>
          <p:cNvSpPr/>
          <p:nvPr/>
        </p:nvSpPr>
        <p:spPr>
          <a:xfrm>
            <a:off x="1066799" y="1216967"/>
            <a:ext cx="2374624" cy="400110"/>
          </a:xfrm>
          <a:prstGeom prst="rect">
            <a:avLst/>
          </a:prstGeom>
        </p:spPr>
        <p:txBody>
          <a:bodyPr wrap="none">
            <a:spAutoFit/>
          </a:bodyPr>
          <a:lstStyle/>
          <a:p>
            <a:r>
              <a:rPr lang="en-US" sz="2000" b="1">
                <a:solidFill>
                  <a:srgbClr val="000000"/>
                </a:solidFill>
              </a:rPr>
              <a:t>a. Trước hội thảo:</a:t>
            </a:r>
          </a:p>
        </p:txBody>
      </p:sp>
      <p:sp>
        <p:nvSpPr>
          <p:cNvPr id="6" name="Rectangle 5"/>
          <p:cNvSpPr/>
          <p:nvPr/>
        </p:nvSpPr>
        <p:spPr>
          <a:xfrm>
            <a:off x="1051265" y="2991603"/>
            <a:ext cx="2348976" cy="400110"/>
          </a:xfrm>
          <a:prstGeom prst="rect">
            <a:avLst/>
          </a:prstGeom>
        </p:spPr>
        <p:txBody>
          <a:bodyPr wrap="none">
            <a:spAutoFit/>
          </a:bodyPr>
          <a:lstStyle/>
          <a:p>
            <a:r>
              <a:rPr lang="en-US" sz="2000" b="1">
                <a:solidFill>
                  <a:srgbClr val="000000"/>
                </a:solidFill>
              </a:rPr>
              <a:t>b. Trong hội thảo:</a:t>
            </a:r>
          </a:p>
        </p:txBody>
      </p:sp>
      <p:sp>
        <p:nvSpPr>
          <p:cNvPr id="7" name="Rectangle 6"/>
          <p:cNvSpPr/>
          <p:nvPr/>
        </p:nvSpPr>
        <p:spPr>
          <a:xfrm>
            <a:off x="304800" y="3377068"/>
            <a:ext cx="8216900" cy="1631216"/>
          </a:xfrm>
          <a:prstGeom prst="rect">
            <a:avLst/>
          </a:prstGeom>
        </p:spPr>
        <p:txBody>
          <a:bodyPr wrap="square">
            <a:spAutoFit/>
          </a:bodyPr>
          <a:lstStyle/>
          <a:p>
            <a:pPr lvl="0" algn="just"/>
            <a:r>
              <a:rPr lang="en-US" sz="2000" smtClean="0">
                <a:solidFill>
                  <a:srgbClr val="000000"/>
                </a:solidFill>
              </a:rPr>
              <a:t>- Trong </a:t>
            </a:r>
            <a:r>
              <a:rPr lang="en-US" sz="2000">
                <a:solidFill>
                  <a:srgbClr val="000000"/>
                </a:solidFill>
              </a:rPr>
              <a:t>hội thảo, lớp học -&gt; Ghi chép đầy đủ,giữ trật tự, tập trung lắng nghe, học hỏi, phối hợp vỗ tay, gật đầu,...</a:t>
            </a:r>
          </a:p>
          <a:p>
            <a:pPr lvl="0" algn="just"/>
            <a:r>
              <a:rPr lang="en-US" sz="2000" b="1" smtClean="0">
                <a:solidFill>
                  <a:srgbClr val="000000"/>
                </a:solidFill>
              </a:rPr>
              <a:t>- Quan </a:t>
            </a:r>
            <a:r>
              <a:rPr lang="en-US" sz="2000" b="1">
                <a:solidFill>
                  <a:srgbClr val="000000"/>
                </a:solidFill>
              </a:rPr>
              <a:t>trọng: </a:t>
            </a:r>
            <a:r>
              <a:rPr lang="en-US" sz="2000">
                <a:solidFill>
                  <a:srgbClr val="000000"/>
                </a:solidFill>
              </a:rPr>
              <a:t>Trong hội thảo, lớp học, không được nói chuyện, phân tích, giải thích cho người mới, tuyến dưới -&gt; Họ sẽ không hiểu gì, không gặt hái được kết quả gì (Ra hỉệu ím lặng, giải đáp sau)</a:t>
            </a:r>
          </a:p>
        </p:txBody>
      </p:sp>
      <p:sp>
        <p:nvSpPr>
          <p:cNvPr id="8" name="Rectangle 7"/>
          <p:cNvSpPr/>
          <p:nvPr/>
        </p:nvSpPr>
        <p:spPr>
          <a:xfrm>
            <a:off x="1095452" y="4986029"/>
            <a:ext cx="2092239" cy="400110"/>
          </a:xfrm>
          <a:prstGeom prst="rect">
            <a:avLst/>
          </a:prstGeom>
        </p:spPr>
        <p:txBody>
          <a:bodyPr wrap="none">
            <a:spAutoFit/>
          </a:bodyPr>
          <a:lstStyle/>
          <a:p>
            <a:r>
              <a:rPr lang="en-US" sz="2000" b="1">
                <a:solidFill>
                  <a:srgbClr val="000000"/>
                </a:solidFill>
              </a:rPr>
              <a:t>c. Sau hội thảo:</a:t>
            </a:r>
          </a:p>
        </p:txBody>
      </p:sp>
      <p:sp>
        <p:nvSpPr>
          <p:cNvPr id="9" name="Rectangle 8"/>
          <p:cNvSpPr/>
          <p:nvPr/>
        </p:nvSpPr>
        <p:spPr>
          <a:xfrm>
            <a:off x="304800" y="5258276"/>
            <a:ext cx="8382000" cy="1107996"/>
          </a:xfrm>
          <a:prstGeom prst="rect">
            <a:avLst/>
          </a:prstGeom>
        </p:spPr>
        <p:txBody>
          <a:bodyPr wrap="square">
            <a:spAutoFit/>
          </a:bodyPr>
          <a:lstStyle/>
          <a:p>
            <a:pPr lvl="0" algn="just"/>
            <a:r>
              <a:rPr lang="en-US" sz="2200" smtClean="0">
                <a:solidFill>
                  <a:srgbClr val="000000"/>
                </a:solidFill>
              </a:rPr>
              <a:t>- Sau </a:t>
            </a:r>
            <a:r>
              <a:rPr lang="en-US" sz="2200">
                <a:solidFill>
                  <a:srgbClr val="000000"/>
                </a:solidFill>
              </a:rPr>
              <a:t>hội thảo, quy tụ đội nhóm nhỏ của mình lại để giao lưu chia sẻ cảm nhận về chương trình hội thảo, câu chuyện thành công,...</a:t>
            </a:r>
          </a:p>
          <a:p>
            <a:pPr lvl="0" algn="just"/>
            <a:r>
              <a:rPr lang="en-US" sz="2200" smtClean="0">
                <a:solidFill>
                  <a:srgbClr val="000000"/>
                </a:solidFill>
              </a:rPr>
              <a:t>- Kết </a:t>
            </a:r>
            <a:r>
              <a:rPr lang="en-US" sz="2200">
                <a:solidFill>
                  <a:srgbClr val="000000"/>
                </a:solidFill>
              </a:rPr>
              <a:t>nối giao lưu người mới với tuyến trên, tuyến bạn,...</a:t>
            </a:r>
          </a:p>
        </p:txBody>
      </p:sp>
    </p:spTree>
    <p:extLst>
      <p:ext uri="{BB962C8B-B14F-4D97-AF65-F5344CB8AC3E}">
        <p14:creationId xmlns:p14="http://schemas.microsoft.com/office/powerpoint/2010/main" val="17521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9713"/>
            <a:ext cx="8423275" cy="688975"/>
          </a:xfrm>
        </p:spPr>
        <p:txBody>
          <a:bodyPr/>
          <a:lstStyle/>
          <a:p>
            <a:r>
              <a:rPr lang="en-US" sz="3000"/>
              <a:t>B. 4 CẤP ĐỘ ƯU TIÊN TRONG KINH DOANH</a:t>
            </a:r>
            <a:br>
              <a:rPr lang="en-US" sz="3000"/>
            </a:br>
            <a:endParaRPr lang="en-US" sz="3000"/>
          </a:p>
        </p:txBody>
      </p:sp>
      <p:sp>
        <p:nvSpPr>
          <p:cNvPr id="4" name="Rectangle 3"/>
          <p:cNvSpPr/>
          <p:nvPr/>
        </p:nvSpPr>
        <p:spPr>
          <a:xfrm>
            <a:off x="1143000" y="1295400"/>
            <a:ext cx="2185214" cy="461665"/>
          </a:xfrm>
          <a:prstGeom prst="rect">
            <a:avLst/>
          </a:prstGeom>
        </p:spPr>
        <p:txBody>
          <a:bodyPr wrap="none">
            <a:spAutoFit/>
          </a:bodyPr>
          <a:lstStyle/>
          <a:p>
            <a:pPr lvl="0"/>
            <a:r>
              <a:rPr lang="en-US" sz="2400" b="1" smtClean="0">
                <a:solidFill>
                  <a:srgbClr val="000000"/>
                </a:solidFill>
              </a:rPr>
              <a:t>1, Đặt </a:t>
            </a:r>
            <a:r>
              <a:rPr lang="en-US" sz="2400" b="1">
                <a:solidFill>
                  <a:srgbClr val="000000"/>
                </a:solidFill>
              </a:rPr>
              <a:t>vấn đề:</a:t>
            </a:r>
          </a:p>
        </p:txBody>
      </p:sp>
      <p:sp>
        <p:nvSpPr>
          <p:cNvPr id="5" name="Rectangle 4"/>
          <p:cNvSpPr/>
          <p:nvPr/>
        </p:nvSpPr>
        <p:spPr>
          <a:xfrm>
            <a:off x="533400" y="1757065"/>
            <a:ext cx="8229600" cy="4524315"/>
          </a:xfrm>
          <a:prstGeom prst="rect">
            <a:avLst/>
          </a:prstGeom>
        </p:spPr>
        <p:txBody>
          <a:bodyPr wrap="square">
            <a:spAutoFit/>
          </a:bodyPr>
          <a:lstStyle/>
          <a:p>
            <a:pPr lvl="0" algn="just"/>
            <a:r>
              <a:rPr lang="en-US" sz="2400" smtClean="0">
                <a:solidFill>
                  <a:srgbClr val="000000"/>
                </a:solidFill>
              </a:rPr>
              <a:t>- Trong </a:t>
            </a:r>
            <a:r>
              <a:rPr lang="en-US" sz="2400">
                <a:solidFill>
                  <a:srgbClr val="000000"/>
                </a:solidFill>
              </a:rPr>
              <a:t>cuộc sống, giữa bộn bề công việc mưu </a:t>
            </a:r>
            <a:r>
              <a:rPr lang="en-US" sz="2400" smtClean="0">
                <a:solidFill>
                  <a:srgbClr val="000000"/>
                </a:solidFill>
              </a:rPr>
              <a:t>sinh</a:t>
            </a:r>
            <a:r>
              <a:rPr lang="en-US" sz="2400">
                <a:solidFill>
                  <a:srgbClr val="000000"/>
                </a:solidFill>
              </a:rPr>
              <a:t>, chúng ta phải biết ưu tiên công việc quan trọng, giúp mình nhanh chóng đi đến thành công.</a:t>
            </a:r>
          </a:p>
          <a:p>
            <a:pPr lvl="0" algn="just"/>
            <a:r>
              <a:rPr lang="en-US" sz="2400" smtClean="0">
                <a:solidFill>
                  <a:srgbClr val="000000"/>
                </a:solidFill>
              </a:rPr>
              <a:t>- Trong kinh </a:t>
            </a:r>
            <a:r>
              <a:rPr lang="en-US" sz="2400">
                <a:solidFill>
                  <a:srgbClr val="000000"/>
                </a:solidFill>
              </a:rPr>
              <a:t>doanh lịch làm </a:t>
            </a:r>
            <a:r>
              <a:rPr lang="en-US" sz="2400" smtClean="0">
                <a:solidFill>
                  <a:srgbClr val="000000"/>
                </a:solidFill>
              </a:rPr>
              <a:t>việc </a:t>
            </a:r>
            <a:r>
              <a:rPr lang="en-US" sz="2400">
                <a:solidFill>
                  <a:srgbClr val="000000"/>
                </a:solidFill>
              </a:rPr>
              <a:t>là của mỗi người tự đặt ra mà không phụ thuộc vào ai khác ngoài chính mình.</a:t>
            </a:r>
          </a:p>
          <a:p>
            <a:pPr lvl="0" algn="just"/>
            <a:r>
              <a:rPr lang="en-US" sz="2400" smtClean="0">
                <a:solidFill>
                  <a:srgbClr val="000000"/>
                </a:solidFill>
              </a:rPr>
              <a:t>- Phải </a:t>
            </a:r>
            <a:r>
              <a:rPr lang="en-US" sz="2400">
                <a:solidFill>
                  <a:srgbClr val="000000"/>
                </a:solidFill>
              </a:rPr>
              <a:t>dám thay đổi thói quen trong công việc thường ngày:</a:t>
            </a:r>
          </a:p>
          <a:p>
            <a:pPr lvl="0" algn="just"/>
            <a:r>
              <a:rPr lang="en-US" sz="2400" smtClean="0">
                <a:solidFill>
                  <a:srgbClr val="000000"/>
                </a:solidFill>
              </a:rPr>
              <a:t>- Muốn </a:t>
            </a:r>
            <a:r>
              <a:rPr lang="en-US" sz="2400">
                <a:solidFill>
                  <a:srgbClr val="000000"/>
                </a:solidFill>
              </a:rPr>
              <a:t>có thu nhập chưa từng có thì phải làm những việc chưa từng làm.</a:t>
            </a:r>
          </a:p>
          <a:p>
            <a:pPr lvl="0" algn="just"/>
            <a:r>
              <a:rPr lang="en-US" sz="2400" smtClean="0">
                <a:solidFill>
                  <a:srgbClr val="000000"/>
                </a:solidFill>
              </a:rPr>
              <a:t>- Nếu </a:t>
            </a:r>
            <a:r>
              <a:rPr lang="en-US" sz="2400">
                <a:solidFill>
                  <a:srgbClr val="000000"/>
                </a:solidFill>
              </a:rPr>
              <a:t>bạn vẫn làm những việc thường ngày như cũ thì thu nhập của bạn vẫn như cũ.</a:t>
            </a:r>
          </a:p>
          <a:p>
            <a:pPr algn="just"/>
            <a:r>
              <a:rPr lang="en-US" sz="2400" smtClean="0">
                <a:solidFill>
                  <a:srgbClr val="000000"/>
                </a:solidFill>
              </a:rPr>
              <a:t>- </a:t>
            </a:r>
            <a:r>
              <a:rPr lang="vi-VN" sz="2400" smtClean="0">
                <a:solidFill>
                  <a:srgbClr val="000000"/>
                </a:solidFill>
              </a:rPr>
              <a:t>Cần </a:t>
            </a:r>
            <a:r>
              <a:rPr lang="vi-VN" sz="2400">
                <a:solidFill>
                  <a:srgbClr val="000000"/>
                </a:solidFill>
              </a:rPr>
              <a:t>phải bỉết sắp xếp ưu tiên công việc để nhanh chóng đi đến thành </a:t>
            </a:r>
            <a:r>
              <a:rPr lang="vi-VN" sz="2400" smtClean="0">
                <a:solidFill>
                  <a:srgbClr val="000000"/>
                </a:solidFill>
              </a:rPr>
              <a:t>công</a:t>
            </a:r>
            <a:r>
              <a:rPr lang="en-US" sz="2400" smtClean="0">
                <a:solidFill>
                  <a:srgbClr val="000000"/>
                </a:solidFill>
              </a:rPr>
              <a:t>.</a:t>
            </a:r>
            <a:endParaRPr lang="en-US" sz="2400">
              <a:solidFill>
                <a:srgbClr val="000000"/>
              </a:solidFill>
            </a:endParaRPr>
          </a:p>
        </p:txBody>
      </p:sp>
    </p:spTree>
    <p:extLst>
      <p:ext uri="{BB962C8B-B14F-4D97-AF65-F5344CB8AC3E}">
        <p14:creationId xmlns:p14="http://schemas.microsoft.com/office/powerpoint/2010/main" val="3629579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000" smtClean="0"/>
              <a:t>2.Tháp </a:t>
            </a:r>
            <a:r>
              <a:rPr lang="en-US" sz="3000"/>
              <a:t>thành công trong KDTM</a:t>
            </a:r>
            <a:br>
              <a:rPr lang="en-US" sz="3000"/>
            </a:br>
            <a:endParaRPr lang="en-US" sz="3000"/>
          </a:p>
        </p:txBody>
      </p:sp>
      <p:sp>
        <p:nvSpPr>
          <p:cNvPr id="4" name="Isosceles Triangle 3"/>
          <p:cNvSpPr/>
          <p:nvPr/>
        </p:nvSpPr>
        <p:spPr>
          <a:xfrm>
            <a:off x="1752600" y="2133600"/>
            <a:ext cx="4648200" cy="3505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95600" y="1600200"/>
            <a:ext cx="2971800" cy="369332"/>
          </a:xfrm>
          <a:prstGeom prst="rect">
            <a:avLst/>
          </a:prstGeom>
          <a:noFill/>
        </p:spPr>
        <p:txBody>
          <a:bodyPr wrap="square" rtlCol="0">
            <a:spAutoFit/>
          </a:bodyPr>
          <a:lstStyle/>
          <a:p>
            <a:pPr algn="ctr"/>
            <a:r>
              <a:rPr lang="en-US" smtClean="0">
                <a:solidFill>
                  <a:srgbClr val="000000"/>
                </a:solidFill>
              </a:rPr>
              <a:t>Học tập &amp; Đào tạo: 80%</a:t>
            </a:r>
            <a:endParaRPr lang="en-US">
              <a:solidFill>
                <a:srgbClr val="000000"/>
              </a:solidFill>
            </a:endParaRPr>
          </a:p>
        </p:txBody>
      </p:sp>
      <p:sp>
        <p:nvSpPr>
          <p:cNvPr id="5" name="TextBox 4"/>
          <p:cNvSpPr txBox="1"/>
          <p:nvPr/>
        </p:nvSpPr>
        <p:spPr>
          <a:xfrm>
            <a:off x="4495800" y="5867400"/>
            <a:ext cx="2971800" cy="369332"/>
          </a:xfrm>
          <a:prstGeom prst="rect">
            <a:avLst/>
          </a:prstGeom>
          <a:noFill/>
        </p:spPr>
        <p:txBody>
          <a:bodyPr wrap="square" rtlCol="0">
            <a:spAutoFit/>
          </a:bodyPr>
          <a:lstStyle/>
          <a:p>
            <a:pPr algn="ctr"/>
            <a:r>
              <a:rPr lang="en-US" smtClean="0">
                <a:solidFill>
                  <a:srgbClr val="000000"/>
                </a:solidFill>
              </a:rPr>
              <a:t>Bán hàng 10%</a:t>
            </a:r>
            <a:endParaRPr lang="en-US">
              <a:solidFill>
                <a:srgbClr val="000000"/>
              </a:solidFill>
            </a:endParaRPr>
          </a:p>
        </p:txBody>
      </p:sp>
      <p:sp>
        <p:nvSpPr>
          <p:cNvPr id="6" name="TextBox 5"/>
          <p:cNvSpPr txBox="1"/>
          <p:nvPr/>
        </p:nvSpPr>
        <p:spPr>
          <a:xfrm>
            <a:off x="266700" y="5867400"/>
            <a:ext cx="2971800" cy="369332"/>
          </a:xfrm>
          <a:prstGeom prst="rect">
            <a:avLst/>
          </a:prstGeom>
          <a:noFill/>
        </p:spPr>
        <p:txBody>
          <a:bodyPr wrap="square" rtlCol="0">
            <a:spAutoFit/>
          </a:bodyPr>
          <a:lstStyle/>
          <a:p>
            <a:pPr algn="ctr"/>
            <a:r>
              <a:rPr lang="en-US" smtClean="0">
                <a:solidFill>
                  <a:srgbClr val="000000"/>
                </a:solidFill>
              </a:rPr>
              <a:t>Tuyển dụng 10%</a:t>
            </a:r>
            <a:endParaRPr lang="en-US">
              <a:solidFill>
                <a:srgbClr val="000000"/>
              </a:solidFill>
            </a:endParaRPr>
          </a:p>
        </p:txBody>
      </p:sp>
    </p:spTree>
    <p:extLst>
      <p:ext uri="{BB962C8B-B14F-4D97-AF65-F5344CB8AC3E}">
        <p14:creationId xmlns:p14="http://schemas.microsoft.com/office/powerpoint/2010/main" val="476743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0" i="1">
                <a:latin typeface="Times New Roman" pitchFamily="18" charset="0"/>
                <a:cs typeface="Times New Roman" pitchFamily="18" charset="0"/>
              </a:rPr>
              <a:t>3.</a:t>
            </a:r>
            <a:r>
              <a:rPr lang="en-US" sz="3000" b="0">
                <a:latin typeface="Times New Roman" pitchFamily="18" charset="0"/>
                <a:cs typeface="Times New Roman" pitchFamily="18" charset="0"/>
              </a:rPr>
              <a:t> Các cấp độ của học: </a:t>
            </a:r>
            <a:r>
              <a:rPr lang="en-US" sz="3000" b="0" i="1">
                <a:latin typeface="Times New Roman" pitchFamily="18" charset="0"/>
                <a:cs typeface="Times New Roman" pitchFamily="18" charset="0"/>
              </a:rPr>
              <a:t>Có 4 cấp độ học:</a:t>
            </a:r>
            <a:r>
              <a:rPr lang="en-US" sz="3000">
                <a:latin typeface="Times New Roman" pitchFamily="18" charset="0"/>
                <a:cs typeface="Times New Roman" pitchFamily="18" charset="0"/>
              </a:rPr>
              <a:t/>
            </a:r>
            <a:br>
              <a:rPr lang="en-US" sz="3000">
                <a:latin typeface="Times New Roman" pitchFamily="18" charset="0"/>
                <a:cs typeface="Times New Roman" pitchFamily="18" charset="0"/>
              </a:rPr>
            </a:br>
            <a:endParaRPr lang="en-US" sz="3000">
              <a:latin typeface="Times New Roman" pitchFamily="18" charset="0"/>
              <a:cs typeface="Times New Roman" pitchFamily="18" charset="0"/>
            </a:endParaRPr>
          </a:p>
        </p:txBody>
      </p:sp>
      <p:sp>
        <p:nvSpPr>
          <p:cNvPr id="4" name="Rectangle 3"/>
          <p:cNvSpPr/>
          <p:nvPr/>
        </p:nvSpPr>
        <p:spPr>
          <a:xfrm>
            <a:off x="838200" y="1355536"/>
            <a:ext cx="8001000" cy="2015936"/>
          </a:xfrm>
          <a:prstGeom prst="rect">
            <a:avLst/>
          </a:prstGeom>
        </p:spPr>
        <p:txBody>
          <a:bodyPr wrap="square">
            <a:spAutoFit/>
          </a:bodyPr>
          <a:lstStyle/>
          <a:p>
            <a:pPr algn="just"/>
            <a:r>
              <a:rPr lang="en-US" sz="2500" smtClean="0">
                <a:solidFill>
                  <a:srgbClr val="000000"/>
                </a:solidFill>
              </a:rPr>
              <a:t>- Học </a:t>
            </a:r>
            <a:r>
              <a:rPr lang="en-US" sz="2500">
                <a:solidFill>
                  <a:srgbClr val="000000"/>
                </a:solidFill>
              </a:rPr>
              <a:t>tập là con đường nhanh nhất để đi đến thành công -&gt; Học để xây dựng doanh nghiệp của riêng mình để taọ ra nguồn thu nhập thụ động tăng dần. Dòng tiền vẫn không ngừng chảy ngay cả khi chúng ta ngừng làm việc.</a:t>
            </a:r>
          </a:p>
        </p:txBody>
      </p:sp>
      <p:sp>
        <p:nvSpPr>
          <p:cNvPr id="5" name="Isosceles Triangle 4"/>
          <p:cNvSpPr/>
          <p:nvPr/>
        </p:nvSpPr>
        <p:spPr>
          <a:xfrm>
            <a:off x="136525" y="3441700"/>
            <a:ext cx="3276600" cy="28608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74825" y="3683000"/>
            <a:ext cx="1943100" cy="369332"/>
          </a:xfrm>
          <a:prstGeom prst="rect">
            <a:avLst/>
          </a:prstGeom>
          <a:noFill/>
          <a:ln w="0">
            <a:solidFill>
              <a:schemeClr val="bg2"/>
            </a:solidFill>
          </a:ln>
        </p:spPr>
        <p:txBody>
          <a:bodyPr wrap="square" rtlCol="0">
            <a:spAutoFit/>
          </a:bodyPr>
          <a:lstStyle/>
          <a:p>
            <a:r>
              <a:rPr lang="en-US" smtClean="0">
                <a:solidFill>
                  <a:srgbClr val="000000"/>
                </a:solidFill>
              </a:rPr>
              <a:t>Học để lãnh đạo</a:t>
            </a:r>
            <a:endParaRPr lang="en-US">
              <a:solidFill>
                <a:srgbClr val="000000"/>
              </a:solidFill>
            </a:endParaRPr>
          </a:p>
        </p:txBody>
      </p:sp>
      <p:sp>
        <p:nvSpPr>
          <p:cNvPr id="9" name="TextBox 8"/>
          <p:cNvSpPr txBox="1"/>
          <p:nvPr/>
        </p:nvSpPr>
        <p:spPr>
          <a:xfrm>
            <a:off x="1831975" y="4292600"/>
            <a:ext cx="1885950" cy="369332"/>
          </a:xfrm>
          <a:prstGeom prst="rect">
            <a:avLst/>
          </a:prstGeom>
          <a:noFill/>
          <a:ln w="0">
            <a:solidFill>
              <a:schemeClr val="bg2"/>
            </a:solidFill>
          </a:ln>
        </p:spPr>
        <p:txBody>
          <a:bodyPr wrap="square" rtlCol="0">
            <a:spAutoFit/>
          </a:bodyPr>
          <a:lstStyle/>
          <a:p>
            <a:r>
              <a:rPr lang="en-US" smtClean="0">
                <a:solidFill>
                  <a:srgbClr val="000000"/>
                </a:solidFill>
              </a:rPr>
              <a:t>Học để dạy lại</a:t>
            </a:r>
            <a:endParaRPr lang="en-US">
              <a:solidFill>
                <a:srgbClr val="000000"/>
              </a:solidFill>
            </a:endParaRPr>
          </a:p>
        </p:txBody>
      </p:sp>
      <p:sp>
        <p:nvSpPr>
          <p:cNvPr id="10" name="TextBox 9"/>
          <p:cNvSpPr txBox="1"/>
          <p:nvPr/>
        </p:nvSpPr>
        <p:spPr>
          <a:xfrm>
            <a:off x="1825625" y="4884832"/>
            <a:ext cx="1892300" cy="369332"/>
          </a:xfrm>
          <a:prstGeom prst="rect">
            <a:avLst/>
          </a:prstGeom>
          <a:noFill/>
          <a:ln w="0">
            <a:solidFill>
              <a:schemeClr val="bg2"/>
            </a:solidFill>
          </a:ln>
        </p:spPr>
        <p:txBody>
          <a:bodyPr wrap="square" rtlCol="0">
            <a:spAutoFit/>
          </a:bodyPr>
          <a:lstStyle/>
          <a:p>
            <a:r>
              <a:rPr lang="en-US" smtClean="0">
                <a:solidFill>
                  <a:srgbClr val="000000"/>
                </a:solidFill>
              </a:rPr>
              <a:t>Học để làm</a:t>
            </a:r>
            <a:endParaRPr lang="en-US">
              <a:solidFill>
                <a:srgbClr val="000000"/>
              </a:solidFill>
            </a:endParaRPr>
          </a:p>
        </p:txBody>
      </p:sp>
      <p:sp>
        <p:nvSpPr>
          <p:cNvPr id="11" name="TextBox 10"/>
          <p:cNvSpPr txBox="1"/>
          <p:nvPr/>
        </p:nvSpPr>
        <p:spPr>
          <a:xfrm>
            <a:off x="1825625" y="5511800"/>
            <a:ext cx="1892300" cy="369332"/>
          </a:xfrm>
          <a:prstGeom prst="rect">
            <a:avLst/>
          </a:prstGeom>
          <a:noFill/>
          <a:ln w="0">
            <a:solidFill>
              <a:schemeClr val="bg2"/>
            </a:solidFill>
          </a:ln>
        </p:spPr>
        <p:txBody>
          <a:bodyPr wrap="square" rtlCol="0">
            <a:spAutoFit/>
          </a:bodyPr>
          <a:lstStyle/>
          <a:p>
            <a:r>
              <a:rPr lang="en-US" smtClean="0">
                <a:solidFill>
                  <a:srgbClr val="000000"/>
                </a:solidFill>
              </a:rPr>
              <a:t>Học để hiểu</a:t>
            </a:r>
            <a:endParaRPr lang="en-US">
              <a:solidFill>
                <a:srgbClr val="000000"/>
              </a:solidFill>
            </a:endParaRPr>
          </a:p>
        </p:txBody>
      </p:sp>
      <p:sp>
        <p:nvSpPr>
          <p:cNvPr id="12" name="Rectangle 11"/>
          <p:cNvSpPr/>
          <p:nvPr/>
        </p:nvSpPr>
        <p:spPr>
          <a:xfrm>
            <a:off x="4216400" y="3585508"/>
            <a:ext cx="4572000" cy="2308324"/>
          </a:xfrm>
          <a:prstGeom prst="rect">
            <a:avLst/>
          </a:prstGeom>
        </p:spPr>
        <p:txBody>
          <a:bodyPr>
            <a:spAutoFit/>
          </a:bodyPr>
          <a:lstStyle/>
          <a:p>
            <a:r>
              <a:rPr lang="en-US" b="1" i="1">
                <a:solidFill>
                  <a:srgbClr val="000000"/>
                </a:solidFill>
              </a:rPr>
              <a:t>-</a:t>
            </a:r>
            <a:r>
              <a:rPr lang="en-US" b="1" i="1" u="sng">
                <a:solidFill>
                  <a:srgbClr val="000000"/>
                </a:solidFill>
              </a:rPr>
              <a:t> cấp đô 1:</a:t>
            </a:r>
            <a:r>
              <a:rPr lang="en-US" b="1" i="1">
                <a:solidFill>
                  <a:srgbClr val="000000"/>
                </a:solidFill>
              </a:rPr>
              <a:t> Học để hiểu</a:t>
            </a:r>
            <a:r>
              <a:rPr lang="en-US" b="1">
                <a:solidFill>
                  <a:srgbClr val="000000"/>
                </a:solidFill>
              </a:rPr>
              <a:t> </a:t>
            </a:r>
            <a:r>
              <a:rPr lang="en-US">
                <a:solidFill>
                  <a:srgbClr val="000000"/>
                </a:solidFill>
              </a:rPr>
              <a:t>-&gt;Dùng SP trong hiểu biết, có hiệu quả 2</a:t>
            </a:r>
            <a:r>
              <a:rPr lang="en-US" b="1">
                <a:solidFill>
                  <a:srgbClr val="000000"/>
                </a:solidFill>
              </a:rPr>
              <a:t>.</a:t>
            </a:r>
            <a:endParaRPr lang="en-US">
              <a:solidFill>
                <a:srgbClr val="000000"/>
              </a:solidFill>
            </a:endParaRPr>
          </a:p>
          <a:p>
            <a:r>
              <a:rPr lang="en-US" b="1">
                <a:solidFill>
                  <a:srgbClr val="000000"/>
                </a:solidFill>
              </a:rPr>
              <a:t>- </a:t>
            </a:r>
            <a:r>
              <a:rPr lang="en-US" b="1" i="1" u="sng">
                <a:solidFill>
                  <a:srgbClr val="000000"/>
                </a:solidFill>
              </a:rPr>
              <a:t>cấp đô 2:</a:t>
            </a:r>
            <a:r>
              <a:rPr lang="en-US" b="1" i="1">
                <a:solidFill>
                  <a:srgbClr val="000000"/>
                </a:solidFill>
              </a:rPr>
              <a:t> Học để làm</a:t>
            </a:r>
            <a:r>
              <a:rPr lang="en-US" b="1">
                <a:solidFill>
                  <a:srgbClr val="000000"/>
                </a:solidFill>
              </a:rPr>
              <a:t> </a:t>
            </a:r>
            <a:r>
              <a:rPr lang="en-US">
                <a:solidFill>
                  <a:srgbClr val="000000"/>
                </a:solidFill>
              </a:rPr>
              <a:t>-&gt; Bán được hàng -&gt; Có thu nhập từ bán lẻ</a:t>
            </a:r>
          </a:p>
          <a:p>
            <a:r>
              <a:rPr lang="en-US">
                <a:solidFill>
                  <a:srgbClr val="000000"/>
                </a:solidFill>
              </a:rPr>
              <a:t>- </a:t>
            </a:r>
            <a:r>
              <a:rPr lang="en-US" b="1" i="1" u="sng">
                <a:solidFill>
                  <a:srgbClr val="000000"/>
                </a:solidFill>
              </a:rPr>
              <a:t>Cấp độ 3:</a:t>
            </a:r>
            <a:r>
              <a:rPr lang="en-US" b="1" i="1">
                <a:solidFill>
                  <a:srgbClr val="000000"/>
                </a:solidFill>
              </a:rPr>
              <a:t> Học để dạy lại</a:t>
            </a:r>
            <a:r>
              <a:rPr lang="en-US" b="1">
                <a:solidFill>
                  <a:srgbClr val="000000"/>
                </a:solidFill>
              </a:rPr>
              <a:t> </a:t>
            </a:r>
            <a:r>
              <a:rPr lang="en-US">
                <a:solidFill>
                  <a:srgbClr val="000000"/>
                </a:solidFill>
              </a:rPr>
              <a:t>-&gt; Phát triển hệ thống -&gt; có thu nhập từ hệ thống </a:t>
            </a:r>
          </a:p>
          <a:p>
            <a:r>
              <a:rPr lang="en-US">
                <a:solidFill>
                  <a:srgbClr val="000000"/>
                </a:solidFill>
              </a:rPr>
              <a:t>- </a:t>
            </a:r>
            <a:r>
              <a:rPr lang="en-US" b="1" i="1" u="sng">
                <a:solidFill>
                  <a:srgbClr val="000000"/>
                </a:solidFill>
              </a:rPr>
              <a:t>Cấp đô 4:</a:t>
            </a:r>
            <a:r>
              <a:rPr lang="en-US" b="1" i="1">
                <a:solidFill>
                  <a:srgbClr val="000000"/>
                </a:solidFill>
              </a:rPr>
              <a:t> Học để lãnh đạo</a:t>
            </a:r>
            <a:r>
              <a:rPr lang="en-US" i="1">
                <a:solidFill>
                  <a:srgbClr val="000000"/>
                </a:solidFill>
              </a:rPr>
              <a:t>,</a:t>
            </a:r>
            <a:r>
              <a:rPr lang="en-US">
                <a:solidFill>
                  <a:srgbClr val="000000"/>
                </a:solidFill>
              </a:rPr>
              <a:t> làm gương -&gt; Ảnh hưởng &amp; dẫn dắt hệ thống.</a:t>
            </a:r>
          </a:p>
        </p:txBody>
      </p:sp>
    </p:spTree>
    <p:extLst>
      <p:ext uri="{BB962C8B-B14F-4D97-AF65-F5344CB8AC3E}">
        <p14:creationId xmlns:p14="http://schemas.microsoft.com/office/powerpoint/2010/main" val="3347762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457200"/>
          </a:xfrm>
        </p:spPr>
        <p:txBody>
          <a:bodyPr/>
          <a:lstStyle/>
          <a:p>
            <a:pPr lvl="0"/>
            <a:r>
              <a:rPr lang="en-US" sz="2000" smtClean="0"/>
              <a:t>4. CÓ </a:t>
            </a:r>
            <a:r>
              <a:rPr lang="en-US" sz="2000"/>
              <a:t>4 CẤP ĐỘ ƯU TIÊN TRONG KINH DOANH NEW IMAGE</a:t>
            </a:r>
            <a:br>
              <a:rPr lang="en-US" sz="2000"/>
            </a:br>
            <a:endParaRPr lang="en-US" sz="2000"/>
          </a:p>
        </p:txBody>
      </p:sp>
      <p:sp>
        <p:nvSpPr>
          <p:cNvPr id="5" name="AutoShape 3"/>
          <p:cNvSpPr>
            <a:spLocks noChangeArrowheads="1"/>
          </p:cNvSpPr>
          <p:nvPr/>
        </p:nvSpPr>
        <p:spPr bwMode="gray">
          <a:xfrm>
            <a:off x="5816599" y="1573213"/>
            <a:ext cx="2622550" cy="2574925"/>
          </a:xfrm>
          <a:prstGeom prst="homePlate">
            <a:avLst>
              <a:gd name="adj" fmla="val 25462"/>
            </a:avLst>
          </a:prstGeom>
          <a:gradFill rotWithShape="1">
            <a:gsLst>
              <a:gs pos="0">
                <a:srgbClr val="F6F6F6"/>
              </a:gs>
              <a:gs pos="100000">
                <a:schemeClr val="folHlink"/>
              </a:gs>
            </a:gsLst>
            <a:lin ang="27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6" name="AutoShape 4"/>
          <p:cNvSpPr>
            <a:spLocks noChangeArrowheads="1"/>
          </p:cNvSpPr>
          <p:nvPr/>
        </p:nvSpPr>
        <p:spPr bwMode="gray">
          <a:xfrm>
            <a:off x="3779837" y="1574801"/>
            <a:ext cx="2809875" cy="2574925"/>
          </a:xfrm>
          <a:prstGeom prst="homePlate">
            <a:avLst>
              <a:gd name="adj" fmla="val 27281"/>
            </a:avLst>
          </a:prstGeom>
          <a:gradFill rotWithShape="1">
            <a:gsLst>
              <a:gs pos="0">
                <a:schemeClr val="hlink">
                  <a:gamma/>
                  <a:tint val="0"/>
                  <a:invGamma/>
                </a:schemeClr>
              </a:gs>
              <a:gs pos="100000">
                <a:schemeClr val="hlink"/>
              </a:gs>
            </a:gsLst>
            <a:lin ang="189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7" name="Freeform 5"/>
          <p:cNvSpPr>
            <a:spLocks/>
          </p:cNvSpPr>
          <p:nvPr/>
        </p:nvSpPr>
        <p:spPr bwMode="gray">
          <a:xfrm>
            <a:off x="76200" y="1066800"/>
            <a:ext cx="9067800" cy="517525"/>
          </a:xfrm>
          <a:custGeom>
            <a:avLst/>
            <a:gdLst>
              <a:gd name="T0" fmla="*/ 0 w 3454"/>
              <a:gd name="T1" fmla="*/ 0 h 267"/>
              <a:gd name="T2" fmla="*/ 87 w 3454"/>
              <a:gd name="T3" fmla="*/ 267 h 267"/>
              <a:gd name="T4" fmla="*/ 3454 w 3454"/>
              <a:gd name="T5" fmla="*/ 267 h 267"/>
              <a:gd name="T6" fmla="*/ 3292 w 3454"/>
              <a:gd name="T7" fmla="*/ 8 h 267"/>
              <a:gd name="T8" fmla="*/ 0 w 3454"/>
              <a:gd name="T9" fmla="*/ 0 h 267"/>
              <a:gd name="T10" fmla="*/ 0 60000 65536"/>
              <a:gd name="T11" fmla="*/ 0 60000 65536"/>
              <a:gd name="T12" fmla="*/ 0 60000 65536"/>
              <a:gd name="T13" fmla="*/ 0 60000 65536"/>
              <a:gd name="T14" fmla="*/ 0 60000 65536"/>
              <a:gd name="T15" fmla="*/ 0 w 3454"/>
              <a:gd name="T16" fmla="*/ 0 h 267"/>
              <a:gd name="T17" fmla="*/ 3454 w 3454"/>
              <a:gd name="T18" fmla="*/ 267 h 267"/>
            </a:gdLst>
            <a:ahLst/>
            <a:cxnLst>
              <a:cxn ang="T10">
                <a:pos x="T0" y="T1"/>
              </a:cxn>
              <a:cxn ang="T11">
                <a:pos x="T2" y="T3"/>
              </a:cxn>
              <a:cxn ang="T12">
                <a:pos x="T4" y="T5"/>
              </a:cxn>
              <a:cxn ang="T13">
                <a:pos x="T6" y="T7"/>
              </a:cxn>
              <a:cxn ang="T14">
                <a:pos x="T8" y="T9"/>
              </a:cxn>
            </a:cxnLst>
            <a:rect l="T15" t="T16" r="T17" b="T18"/>
            <a:pathLst>
              <a:path w="3454" h="267">
                <a:moveTo>
                  <a:pt x="0" y="0"/>
                </a:moveTo>
                <a:lnTo>
                  <a:pt x="87" y="267"/>
                </a:lnTo>
                <a:lnTo>
                  <a:pt x="3454" y="267"/>
                </a:lnTo>
                <a:lnTo>
                  <a:pt x="3292" y="8"/>
                </a:lnTo>
                <a:lnTo>
                  <a:pt x="0" y="0"/>
                </a:lnTo>
                <a:close/>
              </a:path>
            </a:pathLst>
          </a:custGeom>
          <a:gradFill rotWithShape="1">
            <a:gsLst>
              <a:gs pos="0">
                <a:schemeClr val="accent2"/>
              </a:gs>
              <a:gs pos="100000">
                <a:schemeClr val="accent2">
                  <a:gamma/>
                  <a:shade val="46275"/>
                  <a:invGamma/>
                </a:schemeClr>
              </a:gs>
            </a:gsLst>
            <a:lin ang="5400000" scaled="1"/>
          </a:gradFill>
          <a:ln w="12700">
            <a:noFill/>
            <a:prstDash val="dash"/>
            <a:round/>
            <a:headEnd/>
            <a:tailEnd/>
          </a:ln>
        </p:spPr>
        <p:txBody>
          <a:bodyPr/>
          <a:lstStyle/>
          <a:p>
            <a:pPr fontAlgn="auto">
              <a:spcBef>
                <a:spcPts val="0"/>
              </a:spcBef>
              <a:spcAft>
                <a:spcPts val="0"/>
              </a:spcAft>
              <a:defRPr/>
            </a:pPr>
            <a:endParaRPr lang="en-US">
              <a:latin typeface="+mn-lt"/>
            </a:endParaRPr>
          </a:p>
        </p:txBody>
      </p:sp>
      <p:sp>
        <p:nvSpPr>
          <p:cNvPr id="8" name="AutoShape 6"/>
          <p:cNvSpPr>
            <a:spLocks noChangeArrowheads="1"/>
          </p:cNvSpPr>
          <p:nvPr/>
        </p:nvSpPr>
        <p:spPr bwMode="ltGray">
          <a:xfrm>
            <a:off x="2289171" y="1574801"/>
            <a:ext cx="2633663" cy="2595563"/>
          </a:xfrm>
          <a:prstGeom prst="homePlate">
            <a:avLst>
              <a:gd name="adj" fmla="val 25000"/>
            </a:avLst>
          </a:prstGeom>
          <a:gradFill rotWithShape="1">
            <a:gsLst>
              <a:gs pos="0">
                <a:schemeClr val="accent1"/>
              </a:gs>
              <a:gs pos="100000">
                <a:schemeClr val="accent1">
                  <a:gamma/>
                  <a:shade val="41176"/>
                  <a:invGamma/>
                </a:schemeClr>
              </a:gs>
            </a:gsLst>
            <a:lin ang="2700000" scaled="1"/>
          </a:gradFill>
          <a:ln w="12700" algn="ctr">
            <a:noFill/>
            <a:prstDash val="dash"/>
            <a:miter lim="800000"/>
            <a:headEnd/>
            <a:tailEnd/>
          </a:ln>
          <a:effectLst>
            <a:outerShdw dist="56796" dir="3806097" algn="ctr" rotWithShape="0">
              <a:srgbClr val="80808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9" name="Rectangle 7"/>
          <p:cNvSpPr>
            <a:spLocks noChangeArrowheads="1"/>
          </p:cNvSpPr>
          <p:nvPr/>
        </p:nvSpPr>
        <p:spPr bwMode="black">
          <a:xfrm>
            <a:off x="2916236" y="2100642"/>
            <a:ext cx="1976435" cy="1569660"/>
          </a:xfrm>
          <a:prstGeom prst="rect">
            <a:avLst/>
          </a:prstGeom>
          <a:noFill/>
          <a:ln w="9525" algn="ctr">
            <a:noFill/>
            <a:miter lim="800000"/>
            <a:headEnd/>
            <a:tailEnd/>
          </a:ln>
        </p:spPr>
        <p:txBody>
          <a:bodyPr wrap="square">
            <a:spAutoFit/>
          </a:bodyPr>
          <a:lstStyle/>
          <a:p>
            <a:r>
              <a:rPr lang="en-US" sz="2400">
                <a:solidFill>
                  <a:srgbClr val="FFFFFF"/>
                </a:solidFill>
              </a:rPr>
              <a:t>Sự kiện, </a:t>
            </a:r>
            <a:r>
              <a:rPr lang="en-US" sz="2400">
                <a:solidFill>
                  <a:srgbClr val="FFFFFF"/>
                </a:solidFill>
              </a:rPr>
              <a:t>đào </a:t>
            </a:r>
            <a:r>
              <a:rPr lang="en-US" sz="2400" smtClean="0">
                <a:solidFill>
                  <a:srgbClr val="FFFFFF"/>
                </a:solidFill>
              </a:rPr>
              <a:t>tạo </a:t>
            </a:r>
            <a:r>
              <a:rPr lang="en-US" sz="2400">
                <a:solidFill>
                  <a:srgbClr val="FFFFFF"/>
                </a:solidFill>
              </a:rPr>
              <a:t>của </a:t>
            </a:r>
            <a:r>
              <a:rPr lang="en-US" sz="2400">
                <a:solidFill>
                  <a:srgbClr val="FFFFFF"/>
                </a:solidFill>
              </a:rPr>
              <a:t>hệ </a:t>
            </a:r>
            <a:r>
              <a:rPr lang="en-US" sz="2400" smtClean="0">
                <a:solidFill>
                  <a:srgbClr val="FFFFFF"/>
                </a:solidFill>
              </a:rPr>
              <a:t>thống &amp; </a:t>
            </a:r>
            <a:r>
              <a:rPr lang="en-US" sz="2400">
                <a:solidFill>
                  <a:srgbClr val="FFFFFF"/>
                </a:solidFill>
              </a:rPr>
              <a:t>Đội nhóm</a:t>
            </a:r>
          </a:p>
        </p:txBody>
      </p:sp>
      <p:sp>
        <p:nvSpPr>
          <p:cNvPr id="10" name="Rectangle 8"/>
          <p:cNvSpPr>
            <a:spLocks noChangeArrowheads="1"/>
          </p:cNvSpPr>
          <p:nvPr/>
        </p:nvSpPr>
        <p:spPr bwMode="white">
          <a:xfrm>
            <a:off x="457200" y="1084263"/>
            <a:ext cx="8686800" cy="369332"/>
          </a:xfrm>
          <a:prstGeom prst="rect">
            <a:avLst/>
          </a:prstGeom>
          <a:noFill/>
          <a:ln w="9525" algn="ctr">
            <a:noFill/>
            <a:miter lim="800000"/>
            <a:headEnd/>
            <a:tailEnd/>
          </a:ln>
        </p:spPr>
        <p:txBody>
          <a:bodyPr wrap="square">
            <a:spAutoFit/>
          </a:bodyPr>
          <a:lstStyle/>
          <a:p>
            <a:r>
              <a:rPr lang="en-US">
                <a:solidFill>
                  <a:srgbClr val="FFFFFF"/>
                </a:solidFill>
              </a:rPr>
              <a:t>Nếu bạn muốn thành công thì phải nghiêm túc thực hiện 4 thứ tự ưu tiên như sau:</a:t>
            </a:r>
            <a:endParaRPr lang="en-US" i="1">
              <a:solidFill>
                <a:srgbClr val="FFFFFF"/>
              </a:solidFill>
            </a:endParaRPr>
          </a:p>
        </p:txBody>
      </p:sp>
      <p:sp>
        <p:nvSpPr>
          <p:cNvPr id="11" name="Rectangle 9"/>
          <p:cNvSpPr>
            <a:spLocks noChangeArrowheads="1"/>
          </p:cNvSpPr>
          <p:nvPr/>
        </p:nvSpPr>
        <p:spPr bwMode="auto">
          <a:xfrm>
            <a:off x="6572249" y="2325688"/>
            <a:ext cx="1670050" cy="1200329"/>
          </a:xfrm>
          <a:prstGeom prst="rect">
            <a:avLst/>
          </a:prstGeom>
          <a:noFill/>
          <a:ln w="9525" algn="ctr">
            <a:noFill/>
            <a:miter lim="800000"/>
            <a:headEnd/>
            <a:tailEnd/>
          </a:ln>
        </p:spPr>
        <p:txBody>
          <a:bodyPr>
            <a:spAutoFit/>
          </a:bodyPr>
          <a:lstStyle/>
          <a:p>
            <a:pPr algn="ctr"/>
            <a:r>
              <a:rPr lang="en-US" sz="2400" b="1" smtClean="0">
                <a:solidFill>
                  <a:srgbClr val="FFFFFF"/>
                </a:solidFill>
                <a:cs typeface="Arial" charset="0"/>
              </a:rPr>
              <a:t>Các việc của bản thân</a:t>
            </a:r>
            <a:endParaRPr lang="en-US" sz="2400" b="1">
              <a:solidFill>
                <a:srgbClr val="FFFFFF"/>
              </a:solidFill>
              <a:cs typeface="Arial" charset="0"/>
            </a:endParaRPr>
          </a:p>
        </p:txBody>
      </p:sp>
      <p:sp>
        <p:nvSpPr>
          <p:cNvPr id="12" name="Rectangle 11"/>
          <p:cNvSpPr>
            <a:spLocks noChangeArrowheads="1"/>
          </p:cNvSpPr>
          <p:nvPr/>
        </p:nvSpPr>
        <p:spPr bwMode="auto">
          <a:xfrm>
            <a:off x="4681537" y="2100642"/>
            <a:ext cx="1670050" cy="1569660"/>
          </a:xfrm>
          <a:prstGeom prst="rect">
            <a:avLst/>
          </a:prstGeom>
          <a:noFill/>
          <a:ln w="9525" algn="ctr">
            <a:noFill/>
            <a:miter lim="800000"/>
            <a:headEnd/>
            <a:tailEnd/>
          </a:ln>
        </p:spPr>
        <p:txBody>
          <a:bodyPr>
            <a:spAutoFit/>
          </a:bodyPr>
          <a:lstStyle/>
          <a:p>
            <a:pPr algn="ctr"/>
            <a:r>
              <a:rPr lang="en-US" sz="2400" b="1" smtClean="0">
                <a:solidFill>
                  <a:srgbClr val="FFFFFF"/>
                </a:solidFill>
                <a:cs typeface="Arial" charset="0"/>
              </a:rPr>
              <a:t>Hỗ trợ bảo trợ tuyến dưới</a:t>
            </a:r>
            <a:endParaRPr lang="en-US" sz="2400" b="1">
              <a:solidFill>
                <a:srgbClr val="FFFFFF"/>
              </a:solidFill>
              <a:cs typeface="Arial" charset="0"/>
            </a:endParaRPr>
          </a:p>
        </p:txBody>
      </p:sp>
      <p:sp>
        <p:nvSpPr>
          <p:cNvPr id="13" name="AutoShape 3"/>
          <p:cNvSpPr>
            <a:spLocks noChangeArrowheads="1"/>
          </p:cNvSpPr>
          <p:nvPr/>
        </p:nvSpPr>
        <p:spPr bwMode="gray">
          <a:xfrm>
            <a:off x="431800" y="1595439"/>
            <a:ext cx="2622550" cy="2574925"/>
          </a:xfrm>
          <a:prstGeom prst="homePlate">
            <a:avLst>
              <a:gd name="adj" fmla="val 25462"/>
            </a:avLst>
          </a:prstGeom>
          <a:gradFill rotWithShape="1">
            <a:gsLst>
              <a:gs pos="0">
                <a:srgbClr val="F6F6F6"/>
              </a:gs>
              <a:gs pos="100000">
                <a:schemeClr val="folHlink"/>
              </a:gs>
            </a:gsLst>
            <a:lin ang="27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15" name="Rectangle 7"/>
          <p:cNvSpPr>
            <a:spLocks noChangeArrowheads="1"/>
          </p:cNvSpPr>
          <p:nvPr/>
        </p:nvSpPr>
        <p:spPr bwMode="black">
          <a:xfrm>
            <a:off x="511175" y="2311400"/>
            <a:ext cx="2311400" cy="830997"/>
          </a:xfrm>
          <a:prstGeom prst="rect">
            <a:avLst/>
          </a:prstGeom>
          <a:noFill/>
          <a:ln w="9525" algn="ctr">
            <a:noFill/>
            <a:miter lim="800000"/>
            <a:headEnd/>
            <a:tailEnd/>
          </a:ln>
        </p:spPr>
        <p:txBody>
          <a:bodyPr wrap="square">
            <a:spAutoFit/>
          </a:bodyPr>
          <a:lstStyle/>
          <a:p>
            <a:r>
              <a:rPr lang="en-US" sz="2400">
                <a:solidFill>
                  <a:srgbClr val="FFFFFF"/>
                </a:solidFill>
              </a:rPr>
              <a:t>Sự kiện, đào tạo của công ty</a:t>
            </a:r>
          </a:p>
        </p:txBody>
      </p:sp>
      <p:sp>
        <p:nvSpPr>
          <p:cNvPr id="16" name="Rectangle 15"/>
          <p:cNvSpPr/>
          <p:nvPr/>
        </p:nvSpPr>
        <p:spPr>
          <a:xfrm>
            <a:off x="536574" y="4419600"/>
            <a:ext cx="8074025" cy="1938992"/>
          </a:xfrm>
          <a:prstGeom prst="rect">
            <a:avLst/>
          </a:prstGeom>
        </p:spPr>
        <p:txBody>
          <a:bodyPr wrap="square">
            <a:spAutoFit/>
          </a:bodyPr>
          <a:lstStyle/>
          <a:p>
            <a:pPr lvl="0" algn="just"/>
            <a:r>
              <a:rPr lang="en-US" sz="2400" b="1" u="sng"/>
              <a:t>Ưu tiên 1</a:t>
            </a:r>
            <a:r>
              <a:rPr lang="en-US" sz="2400" b="1"/>
              <a:t>: </a:t>
            </a:r>
            <a:r>
              <a:rPr lang="en-US" sz="2400"/>
              <a:t>Sự kiện, đào tạo của Công ty tổ chức (nếu có)</a:t>
            </a:r>
            <a:endParaRPr lang="en-US" sz="2400" b="1" i="1"/>
          </a:p>
          <a:p>
            <a:pPr algn="just"/>
            <a:r>
              <a:rPr lang="en-US" sz="2400"/>
              <a:t>Ý nghĩa: Để biết các thông tin về chiến lược của tầm vĩ mô (tầm nhìn lớn), xu thế thời đại của nhân loại là chăm sóc sức khỏe của con người, vị thế của công ty trên thương trường, chính sách của công ty để hội nhập.</a:t>
            </a:r>
          </a:p>
        </p:txBody>
      </p:sp>
    </p:spTree>
    <p:extLst>
      <p:ext uri="{BB962C8B-B14F-4D97-AF65-F5344CB8AC3E}">
        <p14:creationId xmlns:p14="http://schemas.microsoft.com/office/powerpoint/2010/main" val="2737787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381000" y="1295400"/>
            <a:ext cx="8610600" cy="2308324"/>
          </a:xfrm>
          <a:prstGeom prst="rect">
            <a:avLst/>
          </a:prstGeom>
        </p:spPr>
        <p:txBody>
          <a:bodyPr wrap="square">
            <a:spAutoFit/>
          </a:bodyPr>
          <a:lstStyle/>
          <a:p>
            <a:pPr lvl="0" algn="just"/>
            <a:r>
              <a:rPr lang="en-US" sz="2400" b="1" u="sng">
                <a:solidFill>
                  <a:srgbClr val="000000"/>
                </a:solidFill>
              </a:rPr>
              <a:t>Ưu tiên 2:</a:t>
            </a:r>
            <a:r>
              <a:rPr lang="en-US" sz="2400" b="1">
                <a:solidFill>
                  <a:srgbClr val="000000"/>
                </a:solidFill>
              </a:rPr>
              <a:t> </a:t>
            </a:r>
            <a:r>
              <a:rPr lang="en-US" sz="2400">
                <a:solidFill>
                  <a:srgbClr val="000000"/>
                </a:solidFill>
              </a:rPr>
              <a:t>Sự kiện, đào tạo, sinh hoạt của hệ thống và đội nhóm.</a:t>
            </a:r>
            <a:endParaRPr lang="en-US" sz="2400" b="1" i="1">
              <a:solidFill>
                <a:srgbClr val="000000"/>
              </a:solidFill>
            </a:endParaRPr>
          </a:p>
          <a:p>
            <a:pPr algn="just"/>
            <a:r>
              <a:rPr lang="en-US" sz="2400">
                <a:solidFill>
                  <a:srgbClr val="000000"/>
                </a:solidFill>
              </a:rPr>
              <a:t>Ý nghĩa: - Được học </a:t>
            </a:r>
            <a:r>
              <a:rPr lang="en-US" sz="2400">
                <a:solidFill>
                  <a:srgbClr val="000000"/>
                </a:solidFill>
              </a:rPr>
              <a:t>những </a:t>
            </a:r>
            <a:r>
              <a:rPr lang="en-US" sz="2400" smtClean="0">
                <a:solidFill>
                  <a:srgbClr val="000000"/>
                </a:solidFill>
              </a:rPr>
              <a:t>kinh </a:t>
            </a:r>
            <a:r>
              <a:rPr lang="en-US" sz="2400">
                <a:solidFill>
                  <a:srgbClr val="000000"/>
                </a:solidFill>
              </a:rPr>
              <a:t>nghiệm quý báu của các anh chị thành công đã đi trước.</a:t>
            </a:r>
          </a:p>
          <a:p>
            <a:pPr algn="just"/>
            <a:r>
              <a:rPr lang="en-US" sz="2400">
                <a:solidFill>
                  <a:srgbClr val="000000"/>
                </a:solidFill>
              </a:rPr>
              <a:t>- Được học các kiến thức, kỉnh nghiệm, kĩ nằng để chuyển giao cho đội nhóm của mình.</a:t>
            </a:r>
          </a:p>
        </p:txBody>
      </p:sp>
      <p:sp>
        <p:nvSpPr>
          <p:cNvPr id="5" name="Rectangle 4"/>
          <p:cNvSpPr/>
          <p:nvPr/>
        </p:nvSpPr>
        <p:spPr>
          <a:xfrm>
            <a:off x="381000" y="3616424"/>
            <a:ext cx="8153400" cy="2677656"/>
          </a:xfrm>
          <a:prstGeom prst="rect">
            <a:avLst/>
          </a:prstGeom>
        </p:spPr>
        <p:txBody>
          <a:bodyPr wrap="square">
            <a:spAutoFit/>
          </a:bodyPr>
          <a:lstStyle/>
          <a:p>
            <a:pPr lvl="0" algn="just"/>
            <a:r>
              <a:rPr lang="en-US" sz="2400" b="1" u="sng">
                <a:solidFill>
                  <a:srgbClr val="000000"/>
                </a:solidFill>
              </a:rPr>
              <a:t>Ưu tiên 3:</a:t>
            </a:r>
            <a:r>
              <a:rPr lang="en-US" sz="2400" b="1">
                <a:solidFill>
                  <a:srgbClr val="000000"/>
                </a:solidFill>
              </a:rPr>
              <a:t> </a:t>
            </a:r>
            <a:r>
              <a:rPr lang="en-US" sz="2400">
                <a:solidFill>
                  <a:srgbClr val="000000"/>
                </a:solidFill>
              </a:rPr>
              <a:t>ưu tiên cho việc hỗ trợ bảo trợ tuyến dưới:</a:t>
            </a:r>
            <a:endParaRPr lang="en-US" sz="2400" b="1" i="1">
              <a:solidFill>
                <a:srgbClr val="000000"/>
              </a:solidFill>
            </a:endParaRPr>
          </a:p>
          <a:p>
            <a:pPr algn="just"/>
            <a:r>
              <a:rPr lang="en-US" sz="2400">
                <a:solidFill>
                  <a:srgbClr val="000000"/>
                </a:solidFill>
              </a:rPr>
              <a:t>Hỗ trợ tuyến dưới bán hàng, tuyến dụng, CSKH, kèm cặp, đào tạo,...</a:t>
            </a:r>
            <a:endParaRPr lang="en-US" sz="2400" i="1">
              <a:solidFill>
                <a:srgbClr val="000000"/>
              </a:solidFill>
            </a:endParaRPr>
          </a:p>
          <a:p>
            <a:pPr lvl="0" algn="just"/>
            <a:r>
              <a:rPr lang="en-US" sz="2400" b="1" u="sng">
                <a:solidFill>
                  <a:srgbClr val="000000"/>
                </a:solidFill>
              </a:rPr>
              <a:t>Ưu tiên 4</a:t>
            </a:r>
            <a:r>
              <a:rPr lang="en-US" sz="2400" b="1">
                <a:solidFill>
                  <a:srgbClr val="000000"/>
                </a:solidFill>
              </a:rPr>
              <a:t>: </a:t>
            </a:r>
            <a:r>
              <a:rPr lang="en-US" sz="2400">
                <a:solidFill>
                  <a:srgbClr val="000000"/>
                </a:solidFill>
              </a:rPr>
              <a:t>Cuối cùng là ưu tiên cho việc </a:t>
            </a:r>
            <a:r>
              <a:rPr lang="en-US" sz="2400">
                <a:solidFill>
                  <a:srgbClr val="000000"/>
                </a:solidFill>
              </a:rPr>
              <a:t>của </a:t>
            </a:r>
            <a:r>
              <a:rPr lang="en-US" sz="2400" smtClean="0">
                <a:solidFill>
                  <a:srgbClr val="000000"/>
                </a:solidFill>
              </a:rPr>
              <a:t>chính </a:t>
            </a:r>
            <a:r>
              <a:rPr lang="en-US" sz="2400">
                <a:solidFill>
                  <a:srgbClr val="000000"/>
                </a:solidFill>
              </a:rPr>
              <a:t>mình.</a:t>
            </a:r>
            <a:endParaRPr lang="en-US" sz="2400" b="1" i="1">
              <a:solidFill>
                <a:srgbClr val="000000"/>
              </a:solidFill>
            </a:endParaRPr>
          </a:p>
          <a:p>
            <a:pPr algn="just"/>
            <a:r>
              <a:rPr lang="en-US" sz="2400" b="1" u="sng">
                <a:solidFill>
                  <a:srgbClr val="000000"/>
                </a:solidFill>
              </a:rPr>
              <a:t>Lưu ý: </a:t>
            </a:r>
            <a:r>
              <a:rPr lang="en-US" sz="2400">
                <a:solidFill>
                  <a:srgbClr val="000000"/>
                </a:solidFill>
              </a:rPr>
              <a:t>Tạỉ sao ưu tiên hỗ trợ tuyến dưới hơn công việc của mình vì thành công của tuyến dưới chính là thành công của mình.</a:t>
            </a:r>
          </a:p>
        </p:txBody>
      </p:sp>
    </p:spTree>
    <p:extLst>
      <p:ext uri="{BB962C8B-B14F-4D97-AF65-F5344CB8AC3E}">
        <p14:creationId xmlns:p14="http://schemas.microsoft.com/office/powerpoint/2010/main" val="2240825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ctrTitle"/>
          </p:nvPr>
        </p:nvSpPr>
        <p:spPr>
          <a:xfrm>
            <a:off x="2667000" y="5291138"/>
            <a:ext cx="6172200" cy="990600"/>
          </a:xfrm>
        </p:spPr>
        <p:txBody>
          <a:bodyPr/>
          <a:lstStyle/>
          <a:p>
            <a:r>
              <a:rPr lang="en-US" sz="5700"/>
              <a:t>Thank You!</a:t>
            </a:r>
          </a:p>
        </p:txBody>
      </p:sp>
      <p:sp>
        <p:nvSpPr>
          <p:cNvPr id="35845" name="Rectangle 5"/>
          <p:cNvSpPr>
            <a:spLocks noGrp="1" noChangeArrowheads="1"/>
          </p:cNvSpPr>
          <p:nvPr>
            <p:ph type="subTitle" idx="1"/>
          </p:nvPr>
        </p:nvSpPr>
        <p:spPr>
          <a:xfrm>
            <a:off x="5981700" y="6172200"/>
            <a:ext cx="2857500" cy="457200"/>
          </a:xfrm>
        </p:spPr>
        <p:txBody>
          <a:bodyPr/>
          <a:lstStyle/>
          <a:p>
            <a:r>
              <a:rPr lang="en-US"/>
              <a:t>Add Your Company Slogan</a:t>
            </a:r>
          </a:p>
        </p:txBody>
      </p:sp>
      <p:sp>
        <p:nvSpPr>
          <p:cNvPr id="35846" name="Rectangle 6"/>
          <p:cNvSpPr>
            <a:spLocks noChangeArrowheads="1"/>
          </p:cNvSpPr>
          <p:nvPr/>
        </p:nvSpPr>
        <p:spPr bwMode="gray">
          <a:xfrm>
            <a:off x="5886450" y="6281738"/>
            <a:ext cx="74613" cy="152400"/>
          </a:xfrm>
          <a:prstGeom prst="rect">
            <a:avLst/>
          </a:prstGeom>
          <a:solidFill>
            <a:schemeClr val="tx2"/>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5" name="AutoShape 17"/>
          <p:cNvSpPr>
            <a:spLocks noChangeArrowheads="1"/>
          </p:cNvSpPr>
          <p:nvPr/>
        </p:nvSpPr>
        <p:spPr bwMode="auto">
          <a:xfrm>
            <a:off x="914400" y="2038350"/>
            <a:ext cx="7239000" cy="4210050"/>
          </a:xfrm>
          <a:prstGeom prst="roundRect">
            <a:avLst>
              <a:gd name="adj" fmla="val 7315"/>
            </a:avLst>
          </a:prstGeom>
          <a:noFill/>
          <a:ln w="19050" cap="rnd">
            <a:solidFill>
              <a:srgbClr val="1C1C1C"/>
            </a:solidFill>
            <a:prstDash val="sysDot"/>
            <a:round/>
            <a:headEnd/>
            <a:tailEnd/>
          </a:ln>
          <a:effectLst/>
        </p:spPr>
        <p:txBody>
          <a:bodyPr wrap="none" anchor="ctr"/>
          <a:lstStyle/>
          <a:p>
            <a:endParaRPr lang="en-US"/>
          </a:p>
        </p:txBody>
      </p:sp>
      <p:grpSp>
        <p:nvGrpSpPr>
          <p:cNvPr id="7173" name="Group 5"/>
          <p:cNvGrpSpPr>
            <a:grpSpLocks/>
          </p:cNvGrpSpPr>
          <p:nvPr/>
        </p:nvGrpSpPr>
        <p:grpSpPr bwMode="auto">
          <a:xfrm>
            <a:off x="1190962" y="4902198"/>
            <a:ext cx="6533473" cy="1135063"/>
            <a:chOff x="1161" y="1572"/>
            <a:chExt cx="3206" cy="338"/>
          </a:xfrm>
        </p:grpSpPr>
        <p:sp>
          <p:nvSpPr>
            <p:cNvPr id="7174" name="AutoShape 6"/>
            <p:cNvSpPr>
              <a:spLocks noChangeArrowheads="1"/>
            </p:cNvSpPr>
            <p:nvPr/>
          </p:nvSpPr>
          <p:spPr bwMode="gray">
            <a:xfrm>
              <a:off x="1161" y="1572"/>
              <a:ext cx="3206" cy="338"/>
            </a:xfrm>
            <a:prstGeom prst="roundRect">
              <a:avLst>
                <a:gd name="adj" fmla="val 16667"/>
              </a:avLst>
            </a:prstGeom>
            <a:solidFill>
              <a:schemeClr val="accent2"/>
            </a:solidFill>
            <a:ln w="12700" algn="ctr">
              <a:noFill/>
              <a:round/>
              <a:headEnd/>
              <a:tailEnd/>
            </a:ln>
            <a:effectLst/>
          </p:spPr>
          <p:txBody>
            <a:bodyPr wrap="none" anchor="ctr"/>
            <a:lstStyle/>
            <a:p>
              <a:endParaRPr lang="en-US"/>
            </a:p>
          </p:txBody>
        </p:sp>
        <p:sp>
          <p:nvSpPr>
            <p:cNvPr id="7175" name="AutoShape 7"/>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n-US"/>
            </a:p>
          </p:txBody>
        </p:sp>
      </p:grpSp>
      <p:grpSp>
        <p:nvGrpSpPr>
          <p:cNvPr id="7179" name="Group 11"/>
          <p:cNvGrpSpPr>
            <a:grpSpLocks/>
          </p:cNvGrpSpPr>
          <p:nvPr/>
        </p:nvGrpSpPr>
        <p:grpSpPr bwMode="auto">
          <a:xfrm>
            <a:off x="1329984" y="3733800"/>
            <a:ext cx="6366215" cy="966787"/>
            <a:chOff x="1161" y="1572"/>
            <a:chExt cx="3206" cy="338"/>
          </a:xfrm>
        </p:grpSpPr>
        <p:sp>
          <p:nvSpPr>
            <p:cNvPr id="7180" name="AutoShape 12"/>
            <p:cNvSpPr>
              <a:spLocks noChangeArrowheads="1"/>
            </p:cNvSpPr>
            <p:nvPr/>
          </p:nvSpPr>
          <p:spPr bwMode="gray">
            <a:xfrm>
              <a:off x="1161" y="1572"/>
              <a:ext cx="3206" cy="338"/>
            </a:xfrm>
            <a:prstGeom prst="roundRect">
              <a:avLst>
                <a:gd name="adj" fmla="val 16667"/>
              </a:avLst>
            </a:prstGeom>
            <a:solidFill>
              <a:schemeClr val="accent1"/>
            </a:solidFill>
            <a:ln w="12700" algn="ctr">
              <a:noFill/>
              <a:round/>
              <a:headEnd/>
              <a:tailEnd/>
            </a:ln>
            <a:effectLst/>
          </p:spPr>
          <p:txBody>
            <a:bodyPr wrap="none" anchor="ctr"/>
            <a:lstStyle/>
            <a:p>
              <a:endParaRPr lang="en-US" sz="2500"/>
            </a:p>
          </p:txBody>
        </p:sp>
        <p:sp>
          <p:nvSpPr>
            <p:cNvPr id="7181" name="AutoShape 13"/>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en-US" sz="2500"/>
            </a:p>
          </p:txBody>
        </p:sp>
      </p:grpSp>
      <p:grpSp>
        <p:nvGrpSpPr>
          <p:cNvPr id="7182" name="Group 14"/>
          <p:cNvGrpSpPr>
            <a:grpSpLocks/>
          </p:cNvGrpSpPr>
          <p:nvPr/>
        </p:nvGrpSpPr>
        <p:grpSpPr bwMode="auto">
          <a:xfrm>
            <a:off x="1219200" y="2686666"/>
            <a:ext cx="6324599" cy="792595"/>
            <a:chOff x="1161" y="1572"/>
            <a:chExt cx="3206" cy="338"/>
          </a:xfrm>
        </p:grpSpPr>
        <p:sp>
          <p:nvSpPr>
            <p:cNvPr id="7183" name="AutoShape 15"/>
            <p:cNvSpPr>
              <a:spLocks noChangeArrowheads="1"/>
            </p:cNvSpPr>
            <p:nvPr/>
          </p:nvSpPr>
          <p:spPr bwMode="gray">
            <a:xfrm>
              <a:off x="1161" y="1572"/>
              <a:ext cx="3206" cy="338"/>
            </a:xfrm>
            <a:prstGeom prst="roundRect">
              <a:avLst>
                <a:gd name="adj" fmla="val 16667"/>
              </a:avLst>
            </a:prstGeom>
            <a:solidFill>
              <a:schemeClr val="accent2"/>
            </a:solidFill>
            <a:ln w="12700" algn="ctr">
              <a:noFill/>
              <a:round/>
              <a:headEnd/>
              <a:tailEnd/>
            </a:ln>
            <a:effectLst/>
          </p:spPr>
          <p:txBody>
            <a:bodyPr wrap="none" anchor="ctr"/>
            <a:lstStyle/>
            <a:p>
              <a:endParaRPr lang="en-US"/>
            </a:p>
          </p:txBody>
        </p:sp>
        <p:sp>
          <p:nvSpPr>
            <p:cNvPr id="7184" name="AutoShape 16"/>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n-US"/>
            </a:p>
          </p:txBody>
        </p:sp>
      </p:grpSp>
      <p:sp>
        <p:nvSpPr>
          <p:cNvPr id="7186" name="AutoShape 18"/>
          <p:cNvSpPr>
            <a:spLocks noChangeArrowheads="1"/>
          </p:cNvSpPr>
          <p:nvPr/>
        </p:nvSpPr>
        <p:spPr bwMode="gray">
          <a:xfrm>
            <a:off x="1524000" y="3750962"/>
            <a:ext cx="5867399" cy="892475"/>
          </a:xfrm>
          <a:prstGeom prst="roundRect">
            <a:avLst>
              <a:gd name="adj" fmla="val 0"/>
            </a:avLst>
          </a:prstGeom>
          <a:noFill/>
          <a:ln w="28575" cap="rnd">
            <a:noFill/>
            <a:prstDash val="sysDot"/>
            <a:round/>
            <a:headEnd/>
            <a:tailEnd/>
          </a:ln>
          <a:effectLst/>
        </p:spPr>
        <p:txBody>
          <a:bodyPr wrap="none" anchor="ctr"/>
          <a:lstStyle/>
          <a:p>
            <a:pPr lvl="0"/>
            <a:r>
              <a:rPr lang="en-US" sz="2500" b="1">
                <a:solidFill>
                  <a:srgbClr val="000000"/>
                </a:solidFill>
                <a:cs typeface="Arial" charset="0"/>
              </a:rPr>
              <a:t> </a:t>
            </a:r>
            <a:r>
              <a:rPr lang="en-US" sz="2500" b="1" smtClean="0">
                <a:solidFill>
                  <a:srgbClr val="000000"/>
                </a:solidFill>
                <a:cs typeface="Arial" charset="0"/>
              </a:rPr>
              <a:t>- </a:t>
            </a:r>
            <a:r>
              <a:rPr lang="en-US" sz="2500" smtClean="0">
                <a:solidFill>
                  <a:srgbClr val="000000"/>
                </a:solidFill>
              </a:rPr>
              <a:t>Là </a:t>
            </a:r>
            <a:r>
              <a:rPr lang="en-US" sz="2500">
                <a:solidFill>
                  <a:srgbClr val="000000"/>
                </a:solidFill>
              </a:rPr>
              <a:t>cách mà chúng ta phối hợp với </a:t>
            </a:r>
            <a:r>
              <a:rPr lang="en-US" sz="2500" smtClean="0">
                <a:solidFill>
                  <a:srgbClr val="000000"/>
                </a:solidFill>
              </a:rPr>
              <a:t>nhau</a:t>
            </a:r>
          </a:p>
          <a:p>
            <a:pPr lvl="0"/>
            <a:r>
              <a:rPr lang="en-US" sz="2500" smtClean="0">
                <a:solidFill>
                  <a:srgbClr val="000000"/>
                </a:solidFill>
              </a:rPr>
              <a:t> </a:t>
            </a:r>
            <a:r>
              <a:rPr lang="en-US" sz="2500">
                <a:solidFill>
                  <a:srgbClr val="000000"/>
                </a:solidFill>
              </a:rPr>
              <a:t>có dụng ý để đạt hiệu quả tốt nhất</a:t>
            </a:r>
          </a:p>
        </p:txBody>
      </p:sp>
      <p:sp>
        <p:nvSpPr>
          <p:cNvPr id="7187" name="AutoShape 19"/>
          <p:cNvSpPr>
            <a:spLocks noChangeArrowheads="1"/>
          </p:cNvSpPr>
          <p:nvPr/>
        </p:nvSpPr>
        <p:spPr bwMode="gray">
          <a:xfrm>
            <a:off x="1386095" y="5242290"/>
            <a:ext cx="3505200" cy="381000"/>
          </a:xfrm>
          <a:prstGeom prst="roundRect">
            <a:avLst>
              <a:gd name="adj" fmla="val 7574"/>
            </a:avLst>
          </a:prstGeom>
          <a:noFill/>
          <a:ln w="28575" cap="rnd">
            <a:noFill/>
            <a:prstDash val="sysDot"/>
            <a:round/>
            <a:headEnd/>
            <a:tailEnd/>
          </a:ln>
          <a:effectLst/>
        </p:spPr>
        <p:txBody>
          <a:bodyPr wrap="none" anchor="ctr"/>
          <a:lstStyle/>
          <a:p>
            <a:pPr lvl="0"/>
            <a:r>
              <a:rPr lang="en-US" sz="2500" b="1">
                <a:solidFill>
                  <a:srgbClr val="000000"/>
                </a:solidFill>
                <a:cs typeface="Arial" charset="0"/>
              </a:rPr>
              <a:t> </a:t>
            </a:r>
            <a:r>
              <a:rPr lang="en-US" sz="2500">
                <a:solidFill>
                  <a:srgbClr val="000000"/>
                </a:solidFill>
              </a:rPr>
              <a:t>- Đây là một kỹ năng quan trọng mà một </a:t>
            </a:r>
            <a:endParaRPr lang="en-US" sz="2500" smtClean="0">
              <a:solidFill>
                <a:srgbClr val="000000"/>
              </a:solidFill>
            </a:endParaRPr>
          </a:p>
          <a:p>
            <a:pPr lvl="0"/>
            <a:r>
              <a:rPr lang="en-US" sz="2500" smtClean="0">
                <a:solidFill>
                  <a:srgbClr val="000000"/>
                </a:solidFill>
              </a:rPr>
              <a:t>NPP </a:t>
            </a:r>
            <a:r>
              <a:rPr lang="en-US" sz="2500">
                <a:solidFill>
                  <a:srgbClr val="000000"/>
                </a:solidFill>
              </a:rPr>
              <a:t>mớỉ cần nắm rõ để phối hợp tốt với </a:t>
            </a:r>
            <a:endParaRPr lang="en-US" sz="2500" smtClean="0">
              <a:solidFill>
                <a:srgbClr val="000000"/>
              </a:solidFill>
            </a:endParaRPr>
          </a:p>
          <a:p>
            <a:pPr lvl="0"/>
            <a:r>
              <a:rPr lang="en-US" sz="2500" smtClean="0">
                <a:solidFill>
                  <a:srgbClr val="000000"/>
                </a:solidFill>
              </a:rPr>
              <a:t>bảo </a:t>
            </a:r>
            <a:r>
              <a:rPr lang="en-US" sz="2500">
                <a:solidFill>
                  <a:srgbClr val="000000"/>
                </a:solidFill>
              </a:rPr>
              <a:t>trợ tuyến trên</a:t>
            </a:r>
          </a:p>
        </p:txBody>
      </p:sp>
      <p:sp>
        <p:nvSpPr>
          <p:cNvPr id="7190" name="AutoShape 22"/>
          <p:cNvSpPr>
            <a:spLocks noChangeArrowheads="1"/>
          </p:cNvSpPr>
          <p:nvPr/>
        </p:nvSpPr>
        <p:spPr bwMode="auto">
          <a:xfrm>
            <a:off x="381000" y="1773238"/>
            <a:ext cx="8382000" cy="568325"/>
          </a:xfrm>
          <a:prstGeom prst="roundRect">
            <a:avLst>
              <a:gd name="adj" fmla="val 42181"/>
            </a:avLst>
          </a:prstGeom>
          <a:solidFill>
            <a:schemeClr val="tx2"/>
          </a:solidFill>
          <a:ln w="19050" cap="rnd">
            <a:solidFill>
              <a:srgbClr val="1C1C1C"/>
            </a:solidFill>
            <a:prstDash val="sysDot"/>
            <a:round/>
            <a:headEnd/>
            <a:tailEnd/>
          </a:ln>
          <a:effectLst/>
        </p:spPr>
        <p:txBody>
          <a:bodyPr wrap="none" anchor="ctr"/>
          <a:lstStyle/>
          <a:p>
            <a:pPr algn="ctr"/>
            <a:r>
              <a:rPr lang="en-US" sz="2100">
                <a:solidFill>
                  <a:srgbClr val="FFFF00"/>
                </a:solidFill>
              </a:rPr>
              <a:t>A. KỸ NĂNG PHỐI HỢP ABC TRONG KINH DOANH NEW IMAGE</a:t>
            </a:r>
            <a:endParaRPr lang="en-US" sz="2100">
              <a:solidFill>
                <a:srgbClr val="FFFF00"/>
              </a:solidFill>
              <a:cs typeface="Arial" charset="0"/>
            </a:endParaRPr>
          </a:p>
        </p:txBody>
      </p:sp>
      <p:sp>
        <p:nvSpPr>
          <p:cNvPr id="7192" name="Rectangle 24"/>
          <p:cNvSpPr>
            <a:spLocks noGrp="1" noChangeArrowheads="1"/>
          </p:cNvSpPr>
          <p:nvPr>
            <p:ph type="title"/>
          </p:nvPr>
        </p:nvSpPr>
        <p:spPr>
          <a:xfrm>
            <a:off x="954088" y="239713"/>
            <a:ext cx="7772400" cy="639762"/>
          </a:xfrm>
        </p:spPr>
        <p:txBody>
          <a:bodyPr/>
          <a:lstStyle/>
          <a:p>
            <a:r>
              <a:rPr lang="en-US" sz="3000"/>
              <a:t>A. KỸ NĂNG PHỐI HỢP ABC TRONG KINH DOANH NEW IMAGE</a:t>
            </a:r>
          </a:p>
        </p:txBody>
      </p:sp>
      <p:sp>
        <p:nvSpPr>
          <p:cNvPr id="25" name="Text Box 22"/>
          <p:cNvSpPr txBox="1">
            <a:spLocks noChangeArrowheads="1"/>
          </p:cNvSpPr>
          <p:nvPr/>
        </p:nvSpPr>
        <p:spPr bwMode="black">
          <a:xfrm>
            <a:off x="1329984" y="2617487"/>
            <a:ext cx="6196060" cy="861774"/>
          </a:xfrm>
          <a:prstGeom prst="rect">
            <a:avLst/>
          </a:prstGeom>
          <a:noFill/>
          <a:ln w="9525">
            <a:noFill/>
            <a:miter lim="800000"/>
            <a:headEnd/>
            <a:tailEnd/>
          </a:ln>
          <a:effectLst/>
        </p:spPr>
        <p:txBody>
          <a:bodyPr wrap="square">
            <a:spAutoFit/>
          </a:bodyPr>
          <a:lstStyle/>
          <a:p>
            <a:pPr lvl="0"/>
            <a:r>
              <a:rPr lang="en-US" sz="2500" smtClean="0">
                <a:solidFill>
                  <a:srgbClr val="000000"/>
                </a:solidFill>
              </a:rPr>
              <a:t>- Thế nào gọi là phối hợp ABC trong kinh doanh New Image?</a:t>
            </a:r>
            <a:endParaRPr lang="en-US" sz="25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000" b="0" smtClean="0"/>
              <a:t>1.</a:t>
            </a:r>
            <a:r>
              <a:rPr lang="vi-VN" sz="3000" b="0" smtClean="0"/>
              <a:t>Nhiệm </a:t>
            </a:r>
            <a:r>
              <a:rPr lang="vi-VN" sz="3000" b="0"/>
              <a:t>vụ của các thành viên</a:t>
            </a:r>
            <a:endParaRPr lang="en-US" sz="3000"/>
          </a:p>
        </p:txBody>
      </p:sp>
      <p:sp>
        <p:nvSpPr>
          <p:cNvPr id="8195" name="Rectangle 3"/>
          <p:cNvSpPr>
            <a:spLocks noGrp="1" noChangeArrowheads="1"/>
          </p:cNvSpPr>
          <p:nvPr>
            <p:ph type="body" sz="half" idx="1"/>
          </p:nvPr>
        </p:nvSpPr>
        <p:spPr>
          <a:xfrm>
            <a:off x="638175" y="1562616"/>
            <a:ext cx="8629650" cy="2970768"/>
          </a:xfrm>
        </p:spPr>
        <p:txBody>
          <a:bodyPr/>
          <a:lstStyle/>
          <a:p>
            <a:pPr lvl="0"/>
            <a:r>
              <a:rPr lang="en-US" sz="2800"/>
              <a:t>A: người bảo trợ, giúp tư vấn KH tiềm năng cho B.</a:t>
            </a:r>
          </a:p>
          <a:p>
            <a:pPr lvl="0"/>
            <a:r>
              <a:rPr lang="en-US" sz="2800"/>
              <a:t>B: NPP mới (tức là bạn)</a:t>
            </a:r>
          </a:p>
          <a:p>
            <a:pPr lvl="0"/>
            <a:r>
              <a:rPr lang="en-US" sz="2800"/>
              <a:t>C: Khách hàng</a:t>
            </a:r>
          </a:p>
        </p:txBody>
      </p:sp>
      <p:grpSp>
        <p:nvGrpSpPr>
          <p:cNvPr id="10" name="Group 9"/>
          <p:cNvGrpSpPr/>
          <p:nvPr/>
        </p:nvGrpSpPr>
        <p:grpSpPr>
          <a:xfrm>
            <a:off x="2971800" y="3048000"/>
            <a:ext cx="3708400" cy="2915166"/>
            <a:chOff x="152400" y="1524000"/>
            <a:chExt cx="3708400" cy="2915166"/>
          </a:xfrm>
        </p:grpSpPr>
        <p:sp>
          <p:nvSpPr>
            <p:cNvPr id="2" name="Isosceles Triangle 1"/>
            <p:cNvSpPr/>
            <p:nvPr/>
          </p:nvSpPr>
          <p:spPr>
            <a:xfrm>
              <a:off x="584200" y="1968500"/>
              <a:ext cx="2514600" cy="228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609600" y="2286000"/>
              <a:ext cx="838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133600" y="2057400"/>
              <a:ext cx="990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14400" y="4406900"/>
              <a:ext cx="1714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89100" y="1524000"/>
              <a:ext cx="381000" cy="369332"/>
            </a:xfrm>
            <a:prstGeom prst="rect">
              <a:avLst/>
            </a:prstGeom>
            <a:noFill/>
          </p:spPr>
          <p:txBody>
            <a:bodyPr wrap="square" rtlCol="0">
              <a:spAutoFit/>
            </a:bodyPr>
            <a:lstStyle/>
            <a:p>
              <a:r>
                <a:rPr lang="en-US" smtClean="0"/>
                <a:t>A</a:t>
              </a:r>
              <a:endParaRPr lang="en-US"/>
            </a:p>
          </p:txBody>
        </p:sp>
        <p:sp>
          <p:nvSpPr>
            <p:cNvPr id="13" name="TextBox 12"/>
            <p:cNvSpPr txBox="1"/>
            <p:nvPr/>
          </p:nvSpPr>
          <p:spPr>
            <a:xfrm>
              <a:off x="3327400" y="4037568"/>
              <a:ext cx="533400" cy="369332"/>
            </a:xfrm>
            <a:prstGeom prst="rect">
              <a:avLst/>
            </a:prstGeom>
            <a:noFill/>
          </p:spPr>
          <p:txBody>
            <a:bodyPr wrap="square" rtlCol="0">
              <a:spAutoFit/>
            </a:bodyPr>
            <a:lstStyle/>
            <a:p>
              <a:r>
                <a:rPr lang="en-US" smtClean="0"/>
                <a:t>C</a:t>
              </a:r>
              <a:endParaRPr lang="en-US"/>
            </a:p>
          </p:txBody>
        </p:sp>
        <p:sp>
          <p:nvSpPr>
            <p:cNvPr id="14" name="TextBox 13"/>
            <p:cNvSpPr txBox="1"/>
            <p:nvPr/>
          </p:nvSpPr>
          <p:spPr>
            <a:xfrm>
              <a:off x="152400" y="4069834"/>
              <a:ext cx="419100" cy="369332"/>
            </a:xfrm>
            <a:prstGeom prst="rect">
              <a:avLst/>
            </a:prstGeom>
            <a:noFill/>
          </p:spPr>
          <p:txBody>
            <a:bodyPr wrap="square" rtlCol="0">
              <a:spAutoFit/>
            </a:bodyPr>
            <a:lstStyle/>
            <a:p>
              <a:r>
                <a:rPr lang="en-US" smtClean="0"/>
                <a:t>B</a:t>
              </a: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0" smtClean="0"/>
              <a:t>2.</a:t>
            </a:r>
            <a:r>
              <a:rPr lang="vi-VN" b="0" smtClean="0"/>
              <a:t>Vị </a:t>
            </a:r>
            <a:r>
              <a:rPr lang="vi-VN" b="0"/>
              <a:t>trí </a:t>
            </a:r>
            <a:r>
              <a:rPr lang="vi-VN" b="0" smtClean="0"/>
              <a:t>ngôi</a:t>
            </a:r>
            <a:r>
              <a:rPr lang="en-US" b="0" smtClean="0"/>
              <a:t>:</a:t>
            </a:r>
            <a:endParaRPr lang="en-US"/>
          </a:p>
        </p:txBody>
      </p:sp>
      <p:sp>
        <p:nvSpPr>
          <p:cNvPr id="12374" name="Rectangle 86"/>
          <p:cNvSpPr>
            <a:spLocks noChangeArrowheads="1"/>
          </p:cNvSpPr>
          <p:nvPr/>
        </p:nvSpPr>
        <p:spPr bwMode="auto">
          <a:xfrm>
            <a:off x="2895600" y="1981201"/>
            <a:ext cx="5867400" cy="3416320"/>
          </a:xfrm>
          <a:prstGeom prst="rect">
            <a:avLst/>
          </a:prstGeom>
          <a:noFill/>
          <a:ln w="9525">
            <a:noFill/>
            <a:miter lim="800000"/>
            <a:headEnd/>
            <a:tailEnd/>
          </a:ln>
          <a:effectLst/>
        </p:spPr>
        <p:txBody>
          <a:bodyPr wrap="square">
            <a:spAutoFit/>
          </a:bodyPr>
          <a:lstStyle/>
          <a:p>
            <a:pPr lvl="0" algn="just"/>
            <a:r>
              <a:rPr lang="en-US" sz="2400" smtClean="0">
                <a:solidFill>
                  <a:srgbClr val="C00000"/>
                </a:solidFill>
              </a:rPr>
              <a:t>- Chọn </a:t>
            </a:r>
            <a:r>
              <a:rPr lang="en-US" sz="2400">
                <a:solidFill>
                  <a:srgbClr val="C00000"/>
                </a:solidFill>
              </a:rPr>
              <a:t>chỗ ngồi cho c trước:</a:t>
            </a:r>
          </a:p>
          <a:p>
            <a:pPr algn="just"/>
            <a:r>
              <a:rPr lang="en-US" sz="2400">
                <a:solidFill>
                  <a:srgbClr val="C00000"/>
                </a:solidFill>
              </a:rPr>
              <a:t>C ngồi hướng vào góc chết, không được nhìn ra cửa tránh bị phân tâm.</a:t>
            </a:r>
          </a:p>
          <a:p>
            <a:pPr lvl="0" algn="just"/>
            <a:r>
              <a:rPr lang="en-US" sz="2400" smtClean="0">
                <a:solidFill>
                  <a:srgbClr val="C00000"/>
                </a:solidFill>
              </a:rPr>
              <a:t>- B </a:t>
            </a:r>
            <a:r>
              <a:rPr lang="en-US" sz="2400">
                <a:solidFill>
                  <a:srgbClr val="C00000"/>
                </a:solidFill>
              </a:rPr>
              <a:t>ngồi bên cạnh c để tạo sự thân thiện, ấm cúng.</a:t>
            </a:r>
          </a:p>
          <a:p>
            <a:pPr lvl="0" algn="just"/>
            <a:r>
              <a:rPr lang="en-US" sz="2400" smtClean="0">
                <a:solidFill>
                  <a:srgbClr val="C00000"/>
                </a:solidFill>
              </a:rPr>
              <a:t>- A </a:t>
            </a:r>
            <a:r>
              <a:rPr lang="en-US" sz="2400">
                <a:solidFill>
                  <a:srgbClr val="C00000"/>
                </a:solidFill>
              </a:rPr>
              <a:t>ngồi bên cạnh &amp; hướng về c tạo góc nhìn 90 độ để chia sẻ tốt nhất.</a:t>
            </a:r>
          </a:p>
          <a:p>
            <a:pPr lvl="0" algn="just"/>
            <a:r>
              <a:rPr lang="en-US" sz="2400" smtClean="0">
                <a:solidFill>
                  <a:srgbClr val="C00000"/>
                </a:solidFill>
              </a:rPr>
              <a:t>- B </a:t>
            </a:r>
            <a:r>
              <a:rPr lang="en-US" sz="2400">
                <a:solidFill>
                  <a:srgbClr val="C00000"/>
                </a:solidFill>
              </a:rPr>
              <a:t>luôn mỉm cười gật đầu luôn chú ý nghe A tư vấn để học hỏi.</a:t>
            </a:r>
          </a:p>
        </p:txBody>
      </p:sp>
      <p:cxnSp>
        <p:nvCxnSpPr>
          <p:cNvPr id="3" name="Straight Arrow Connector 2"/>
          <p:cNvCxnSpPr/>
          <p:nvPr/>
        </p:nvCxnSpPr>
        <p:spPr>
          <a:xfrm>
            <a:off x="457200" y="3048000"/>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133600" y="3251200"/>
            <a:ext cx="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2514600"/>
            <a:ext cx="381000" cy="381000"/>
          </a:xfrm>
          <a:prstGeom prst="rect">
            <a:avLst/>
          </a:prstGeom>
          <a:noFill/>
        </p:spPr>
        <p:txBody>
          <a:bodyPr wrap="square" rtlCol="0">
            <a:spAutoFit/>
          </a:bodyPr>
          <a:lstStyle/>
          <a:p>
            <a:r>
              <a:rPr lang="en-US" smtClean="0"/>
              <a:t>B</a:t>
            </a:r>
            <a:endParaRPr lang="en-US"/>
          </a:p>
        </p:txBody>
      </p:sp>
      <p:sp>
        <p:nvSpPr>
          <p:cNvPr id="92" name="TextBox 91"/>
          <p:cNvSpPr txBox="1"/>
          <p:nvPr/>
        </p:nvSpPr>
        <p:spPr>
          <a:xfrm>
            <a:off x="1866900" y="2514600"/>
            <a:ext cx="381000" cy="381000"/>
          </a:xfrm>
          <a:prstGeom prst="rect">
            <a:avLst/>
          </a:prstGeom>
          <a:noFill/>
        </p:spPr>
        <p:txBody>
          <a:bodyPr wrap="square" rtlCol="0">
            <a:spAutoFit/>
          </a:bodyPr>
          <a:lstStyle/>
          <a:p>
            <a:r>
              <a:rPr lang="en-US" smtClean="0"/>
              <a:t>C</a:t>
            </a:r>
            <a:endParaRPr lang="en-US"/>
          </a:p>
        </p:txBody>
      </p:sp>
      <p:sp>
        <p:nvSpPr>
          <p:cNvPr id="93" name="TextBox 92"/>
          <p:cNvSpPr txBox="1"/>
          <p:nvPr/>
        </p:nvSpPr>
        <p:spPr>
          <a:xfrm>
            <a:off x="1943100" y="5029221"/>
            <a:ext cx="381000" cy="381000"/>
          </a:xfrm>
          <a:prstGeom prst="rect">
            <a:avLst/>
          </a:prstGeom>
          <a:noFill/>
        </p:spPr>
        <p:txBody>
          <a:bodyPr wrap="square" rtlCol="0">
            <a:spAutoFit/>
          </a:bodyPr>
          <a:lstStyle/>
          <a:p>
            <a:r>
              <a:rPr lang="en-US" smtClean="0"/>
              <a:t>A</a:t>
            </a:r>
            <a:endParaRPr lang="en-US"/>
          </a:p>
        </p:txBody>
      </p:sp>
      <p:sp>
        <p:nvSpPr>
          <p:cNvPr id="7" name="TextBox 6"/>
          <p:cNvSpPr txBox="1"/>
          <p:nvPr/>
        </p:nvSpPr>
        <p:spPr>
          <a:xfrm>
            <a:off x="228600" y="5638800"/>
            <a:ext cx="8534400" cy="923330"/>
          </a:xfrm>
          <a:prstGeom prst="rect">
            <a:avLst/>
          </a:prstGeom>
          <a:noFill/>
        </p:spPr>
        <p:txBody>
          <a:bodyPr wrap="square" rtlCol="0">
            <a:spAutoFit/>
          </a:bodyPr>
          <a:lstStyle/>
          <a:p>
            <a:r>
              <a:rPr lang="en-US" b="1" i="1">
                <a:solidFill>
                  <a:srgbClr val="00B0F0"/>
                </a:solidFill>
              </a:rPr>
              <a:t>Lưu ý</a:t>
            </a:r>
            <a:r>
              <a:rPr lang="en-US" i="1">
                <a:solidFill>
                  <a:srgbClr val="00B0F0"/>
                </a:solidFill>
              </a:rPr>
              <a:t>: Trong quá trình A tư vấn cho C, B không được nói leo hoặc cãi đúng sai. ( về nhà góp ý sau).</a:t>
            </a:r>
          </a:p>
          <a:p>
            <a:endParaRPr lang="en-US" i="1">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5" name="Rectangle 19"/>
          <p:cNvSpPr>
            <a:spLocks noChangeArrowheads="1"/>
          </p:cNvSpPr>
          <p:nvPr/>
        </p:nvSpPr>
        <p:spPr bwMode="auto">
          <a:xfrm>
            <a:off x="609600" y="1524000"/>
            <a:ext cx="7772400" cy="1631216"/>
          </a:xfrm>
          <a:prstGeom prst="rect">
            <a:avLst/>
          </a:prstGeom>
          <a:noFill/>
          <a:ln w="9525" algn="ctr">
            <a:noFill/>
            <a:miter lim="800000"/>
            <a:headEnd/>
            <a:tailEnd/>
          </a:ln>
          <a:effectLst/>
        </p:spPr>
        <p:txBody>
          <a:bodyPr wrap="square">
            <a:spAutoFit/>
          </a:bodyPr>
          <a:lstStyle/>
          <a:p>
            <a:r>
              <a:rPr lang="en-US" sz="2500">
                <a:solidFill>
                  <a:srgbClr val="000000"/>
                </a:solidFill>
              </a:rPr>
              <a:t>- A chỉ quen B không quen c, nên nhiệm vụ của B là làm cầu nối </a:t>
            </a:r>
            <a:r>
              <a:rPr lang="en-US" sz="2500" b="1">
                <a:solidFill>
                  <a:srgbClr val="000000"/>
                </a:solidFill>
              </a:rPr>
              <a:t>giới thiệu </a:t>
            </a:r>
            <a:r>
              <a:rPr lang="en-US" sz="2500">
                <a:solidFill>
                  <a:srgbClr val="000000"/>
                </a:solidFill>
              </a:rPr>
              <a:t>để kết nối A và c (bảo trợ và ứng cử viên tiềm năng) trong không khí ấm áp, thân </a:t>
            </a:r>
            <a:r>
              <a:rPr lang="en-US" sz="2500" smtClean="0">
                <a:solidFill>
                  <a:srgbClr val="000000"/>
                </a:solidFill>
              </a:rPr>
              <a:t>mật</a:t>
            </a:r>
            <a:endParaRPr lang="en-US" sz="2500">
              <a:solidFill>
                <a:srgbClr val="000000"/>
              </a:solidFill>
            </a:endParaRPr>
          </a:p>
        </p:txBody>
      </p:sp>
      <p:sp>
        <p:nvSpPr>
          <p:cNvPr id="14359" name="Rectangle 23"/>
          <p:cNvSpPr>
            <a:spLocks noGrp="1" noChangeArrowheads="1"/>
          </p:cNvSpPr>
          <p:nvPr>
            <p:ph type="title"/>
          </p:nvPr>
        </p:nvSpPr>
        <p:spPr/>
        <p:txBody>
          <a:bodyPr/>
          <a:lstStyle/>
          <a:p>
            <a:r>
              <a:rPr lang="en-US"/>
              <a:t>Click to edit title style</a:t>
            </a:r>
          </a:p>
        </p:txBody>
      </p:sp>
      <p:sp>
        <p:nvSpPr>
          <p:cNvPr id="2" name="Rectangle 1"/>
          <p:cNvSpPr/>
          <p:nvPr/>
        </p:nvSpPr>
        <p:spPr>
          <a:xfrm>
            <a:off x="533400" y="3810000"/>
            <a:ext cx="8115300" cy="1938992"/>
          </a:xfrm>
          <a:prstGeom prst="rect">
            <a:avLst/>
          </a:prstGeom>
        </p:spPr>
        <p:txBody>
          <a:bodyPr wrap="square">
            <a:spAutoFit/>
          </a:bodyPr>
          <a:lstStyle/>
          <a:p>
            <a:pPr lvl="0"/>
            <a:r>
              <a:rPr lang="en-US" sz="2400" smtClean="0">
                <a:solidFill>
                  <a:srgbClr val="000000"/>
                </a:solidFill>
              </a:rPr>
              <a:t>- Đề </a:t>
            </a:r>
            <a:r>
              <a:rPr lang="en-US" sz="2400">
                <a:solidFill>
                  <a:srgbClr val="000000"/>
                </a:solidFill>
              </a:rPr>
              <a:t>cao Bảo Trợ</a:t>
            </a:r>
          </a:p>
          <a:p>
            <a:pPr lvl="0"/>
            <a:r>
              <a:rPr lang="en-US" sz="2400" smtClean="0">
                <a:solidFill>
                  <a:srgbClr val="000000"/>
                </a:solidFill>
              </a:rPr>
              <a:t>- Đề </a:t>
            </a:r>
            <a:r>
              <a:rPr lang="en-US" sz="2400">
                <a:solidFill>
                  <a:srgbClr val="000000"/>
                </a:solidFill>
              </a:rPr>
              <a:t>cao cuộc gặp</a:t>
            </a:r>
          </a:p>
          <a:p>
            <a:pPr lvl="0"/>
            <a:r>
              <a:rPr lang="en-US" sz="2400" smtClean="0">
                <a:solidFill>
                  <a:srgbClr val="000000"/>
                </a:solidFill>
              </a:rPr>
              <a:t>- Đề </a:t>
            </a:r>
            <a:r>
              <a:rPr lang="en-US" sz="2400">
                <a:solidFill>
                  <a:srgbClr val="000000"/>
                </a:solidFill>
              </a:rPr>
              <a:t>cao KH</a:t>
            </a:r>
          </a:p>
          <a:p>
            <a:pPr lvl="0"/>
            <a:r>
              <a:rPr lang="en-US" sz="2400" smtClean="0">
                <a:solidFill>
                  <a:srgbClr val="000000"/>
                </a:solidFill>
              </a:rPr>
              <a:t>- Giới </a:t>
            </a:r>
            <a:r>
              <a:rPr lang="en-US" sz="2400">
                <a:solidFill>
                  <a:srgbClr val="000000"/>
                </a:solidFill>
              </a:rPr>
              <a:t>thiệu KH (C) với Bảo Trợ (A) trước</a:t>
            </a:r>
          </a:p>
          <a:p>
            <a:r>
              <a:rPr lang="en-US" sz="2400">
                <a:solidFill>
                  <a:srgbClr val="000000"/>
                </a:solidFill>
              </a:rPr>
              <a:t>Làm cho cuộc gặp trở nên rất giá trị và ý nghĩa</a:t>
            </a:r>
          </a:p>
        </p:txBody>
      </p:sp>
      <p:sp>
        <p:nvSpPr>
          <p:cNvPr id="25" name="AutoShape 25"/>
          <p:cNvSpPr>
            <a:spLocks noChangeArrowheads="1"/>
          </p:cNvSpPr>
          <p:nvPr/>
        </p:nvSpPr>
        <p:spPr bwMode="gray">
          <a:xfrm>
            <a:off x="1300162" y="3065463"/>
            <a:ext cx="4038600" cy="592137"/>
          </a:xfrm>
          <a:prstGeom prst="roundRect">
            <a:avLst>
              <a:gd name="adj" fmla="val 50000"/>
            </a:avLst>
          </a:prstGeom>
          <a:solidFill>
            <a:srgbClr val="5F5F5F"/>
          </a:solidFill>
          <a:ln w="28575">
            <a:solidFill>
              <a:srgbClr val="EAEAEA"/>
            </a:solidFill>
            <a:round/>
            <a:headEnd/>
            <a:tailEnd/>
          </a:ln>
          <a:effectLst/>
        </p:spPr>
        <p:txBody>
          <a:bodyPr wrap="none" anchor="ctr"/>
          <a:lstStyle/>
          <a:p>
            <a:endParaRPr lang="en-US"/>
          </a:p>
        </p:txBody>
      </p:sp>
      <p:grpSp>
        <p:nvGrpSpPr>
          <p:cNvPr id="26" name="Group 26"/>
          <p:cNvGrpSpPr>
            <a:grpSpLocks/>
          </p:cNvGrpSpPr>
          <p:nvPr/>
        </p:nvGrpSpPr>
        <p:grpSpPr bwMode="auto">
          <a:xfrm>
            <a:off x="1257300" y="3084513"/>
            <a:ext cx="552450" cy="584200"/>
            <a:chOff x="2959" y="1568"/>
            <a:chExt cx="454" cy="480"/>
          </a:xfrm>
        </p:grpSpPr>
        <p:grpSp>
          <p:nvGrpSpPr>
            <p:cNvPr id="27" name="Group 27"/>
            <p:cNvGrpSpPr>
              <a:grpSpLocks/>
            </p:cNvGrpSpPr>
            <p:nvPr/>
          </p:nvGrpSpPr>
          <p:grpSpPr bwMode="auto">
            <a:xfrm>
              <a:off x="2959" y="1568"/>
              <a:ext cx="454" cy="480"/>
              <a:chOff x="192" y="1917"/>
              <a:chExt cx="1042" cy="1102"/>
            </a:xfrm>
          </p:grpSpPr>
          <p:pic>
            <p:nvPicPr>
              <p:cNvPr id="29" name="Picture 28" descr="light_shadow"/>
              <p:cNvPicPr>
                <a:picLocks noChangeAspect="1" noChangeArrowheads="1"/>
              </p:cNvPicPr>
              <p:nvPr/>
            </p:nvPicPr>
            <p:blipFill>
              <a:blip r:embed="rId2" cstate="print">
                <a:lum bright="-78000" contrast="-78000"/>
              </a:blip>
              <a:srcRect/>
              <a:stretch>
                <a:fillRect/>
              </a:stretch>
            </p:blipFill>
            <p:spPr bwMode="gray">
              <a:xfrm>
                <a:off x="291" y="2781"/>
                <a:ext cx="858" cy="238"/>
              </a:xfrm>
              <a:prstGeom prst="rect">
                <a:avLst/>
              </a:prstGeom>
              <a:noFill/>
            </p:spPr>
          </p:pic>
          <p:pic>
            <p:nvPicPr>
              <p:cNvPr id="30" name="Picture 29" descr="circuler_1"/>
              <p:cNvPicPr>
                <a:picLocks noChangeAspect="1" noChangeArrowheads="1"/>
              </p:cNvPicPr>
              <p:nvPr/>
            </p:nvPicPr>
            <p:blipFill>
              <a:blip r:embed="rId3" cstate="print"/>
              <a:srcRect/>
              <a:stretch>
                <a:fillRect/>
              </a:stretch>
            </p:blipFill>
            <p:spPr bwMode="gray">
              <a:xfrm>
                <a:off x="192" y="1917"/>
                <a:ext cx="1042" cy="1016"/>
              </a:xfrm>
              <a:prstGeom prst="rect">
                <a:avLst/>
              </a:prstGeom>
              <a:noFill/>
            </p:spPr>
          </p:pic>
          <p:sp>
            <p:nvSpPr>
              <p:cNvPr id="31" name="Oval 30"/>
              <p:cNvSpPr>
                <a:spLocks noChangeArrowheads="1"/>
              </p:cNvSpPr>
              <p:nvPr/>
            </p:nvSpPr>
            <p:spPr bwMode="gray">
              <a:xfrm>
                <a:off x="192" y="1917"/>
                <a:ext cx="1035" cy="1019"/>
              </a:xfrm>
              <a:prstGeom prst="ellipse">
                <a:avLst/>
              </a:prstGeom>
              <a:gradFill rotWithShape="1">
                <a:gsLst>
                  <a:gs pos="0">
                    <a:schemeClr val="hlink">
                      <a:gamma/>
                      <a:shade val="36078"/>
                      <a:invGamma/>
                      <a:alpha val="89999"/>
                    </a:schemeClr>
                  </a:gs>
                  <a:gs pos="50000">
                    <a:schemeClr val="hlink">
                      <a:alpha val="55000"/>
                    </a:schemeClr>
                  </a:gs>
                  <a:gs pos="100000">
                    <a:schemeClr val="hlink">
                      <a:gamma/>
                      <a:shade val="36078"/>
                      <a:invGamma/>
                      <a:alpha val="89999"/>
                    </a:schemeClr>
                  </a:gs>
                </a:gsLst>
                <a:lin ang="5400000" scaled="1"/>
              </a:gradFill>
              <a:ln w="9525" algn="ctr">
                <a:noFill/>
                <a:round/>
                <a:headEnd/>
                <a:tailEnd/>
              </a:ln>
              <a:effectLst/>
            </p:spPr>
            <p:txBody>
              <a:bodyPr wrap="none" anchor="ctr"/>
              <a:lstStyle/>
              <a:p>
                <a:endParaRPr lang="en-US"/>
              </a:p>
            </p:txBody>
          </p:sp>
        </p:grpSp>
        <p:pic>
          <p:nvPicPr>
            <p:cNvPr id="28" name="Picture 31" descr="Picture2"/>
            <p:cNvPicPr>
              <a:picLocks noChangeAspect="1" noChangeArrowheads="1"/>
            </p:cNvPicPr>
            <p:nvPr/>
          </p:nvPicPr>
          <p:blipFill>
            <a:blip r:embed="rId4"/>
            <a:srcRect/>
            <a:stretch>
              <a:fillRect/>
            </a:stretch>
          </p:blipFill>
          <p:spPr bwMode="gray">
            <a:xfrm>
              <a:off x="3004" y="1572"/>
              <a:ext cx="359" cy="157"/>
            </a:xfrm>
            <a:prstGeom prst="rect">
              <a:avLst/>
            </a:prstGeom>
            <a:noFill/>
          </p:spPr>
        </p:pic>
      </p:grpSp>
      <p:sp>
        <p:nvSpPr>
          <p:cNvPr id="32" name="Rectangle 32"/>
          <p:cNvSpPr>
            <a:spLocks noChangeArrowheads="1"/>
          </p:cNvSpPr>
          <p:nvPr/>
        </p:nvSpPr>
        <p:spPr bwMode="gray">
          <a:xfrm>
            <a:off x="1912937" y="3167063"/>
            <a:ext cx="3427541" cy="461665"/>
          </a:xfrm>
          <a:prstGeom prst="rect">
            <a:avLst/>
          </a:prstGeom>
          <a:noFill/>
          <a:ln w="9525" algn="ctr">
            <a:noFill/>
            <a:miter lim="800000"/>
            <a:headEnd/>
            <a:tailEnd/>
          </a:ln>
          <a:effectLst/>
        </p:spPr>
        <p:txBody>
          <a:bodyPr wrap="none">
            <a:spAutoFit/>
          </a:bodyPr>
          <a:lstStyle/>
          <a:p>
            <a:r>
              <a:rPr lang="en-US" sz="2400" b="1"/>
              <a:t>Nguyên tắc giới thiệu:</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9713"/>
            <a:ext cx="8118475" cy="688975"/>
          </a:xfrm>
        </p:spPr>
        <p:txBody>
          <a:bodyPr/>
          <a:lstStyle/>
          <a:p>
            <a:r>
              <a:rPr lang="en-US" sz="2600" b="0" smtClean="0"/>
              <a:t>6.</a:t>
            </a:r>
            <a:r>
              <a:rPr lang="vi-VN" sz="2600" b="0" smtClean="0"/>
              <a:t>Quy </a:t>
            </a:r>
            <a:r>
              <a:rPr lang="vi-VN" sz="2600" b="0"/>
              <a:t>trình phối hợp ABC trong bán hàng &amp; tuyển dụng:</a:t>
            </a:r>
            <a:endParaRPr lang="en-US" sz="2600"/>
          </a:p>
        </p:txBody>
      </p:sp>
      <p:sp>
        <p:nvSpPr>
          <p:cNvPr id="4" name="Rectangle 3"/>
          <p:cNvSpPr/>
          <p:nvPr/>
        </p:nvSpPr>
        <p:spPr>
          <a:xfrm>
            <a:off x="609600" y="1752600"/>
            <a:ext cx="8229600" cy="4324261"/>
          </a:xfrm>
          <a:prstGeom prst="rect">
            <a:avLst/>
          </a:prstGeom>
        </p:spPr>
        <p:txBody>
          <a:bodyPr wrap="square">
            <a:spAutoFit/>
          </a:bodyPr>
          <a:lstStyle/>
          <a:p>
            <a:pPr algn="just"/>
            <a:r>
              <a:rPr lang="en-US" sz="2500">
                <a:solidFill>
                  <a:srgbClr val="000000"/>
                </a:solidFill>
              </a:rPr>
              <a:t>Phối hợp ABC trong bán hàng &amp; tuyển dụng: là sự phối hợp ăn ý giữa NPP mới với người bảo trợ để tư vấn KH -&gt; bán hàng (tuyển dụng) thành công</a:t>
            </a:r>
          </a:p>
          <a:p>
            <a:pPr algn="just"/>
            <a:r>
              <a:rPr lang="en-US" sz="2500" b="1">
                <a:solidFill>
                  <a:srgbClr val="000000"/>
                </a:solidFill>
              </a:rPr>
              <a:t>Bước 1: Giới thiệu C cho A:</a:t>
            </a:r>
          </a:p>
          <a:p>
            <a:pPr lvl="0" algn="just"/>
            <a:r>
              <a:rPr lang="en-US" sz="2500">
                <a:solidFill>
                  <a:srgbClr val="000000"/>
                </a:solidFill>
              </a:rPr>
              <a:t>Xin giới thiệu với A đây là C.</a:t>
            </a:r>
          </a:p>
          <a:p>
            <a:pPr lvl="0" algn="just"/>
            <a:r>
              <a:rPr lang="en-US" sz="2500">
                <a:solidFill>
                  <a:srgbClr val="000000"/>
                </a:solidFill>
              </a:rPr>
              <a:t>C là bạn của mình, hiện đang bị đau xương khớp. Hôm nay bạn C đến đây với mong muốn tìm hiểu giải pháp hỗ trợ sức khỏe xương khớp cho mình.</a:t>
            </a:r>
          </a:p>
          <a:p>
            <a:pPr lvl="0" algn="just"/>
            <a:r>
              <a:rPr lang="en-US" sz="2500" b="1" i="1">
                <a:solidFill>
                  <a:srgbClr val="000000"/>
                </a:solidFill>
              </a:rPr>
              <a:t> (Hoặc: </a:t>
            </a:r>
            <a:r>
              <a:rPr lang="en-US" sz="2500" i="1">
                <a:solidFill>
                  <a:srgbClr val="000000"/>
                </a:solidFill>
              </a:rPr>
              <a:t>C là bạn của mình, hiện đang là nhân viên kế toán. Hôm nay C đến đây với mong muốn tìm hiểu về cơ hội kinh doanh. )</a:t>
            </a:r>
          </a:p>
        </p:txBody>
      </p:sp>
    </p:spTree>
    <p:extLst>
      <p:ext uri="{BB962C8B-B14F-4D97-AF65-F5344CB8AC3E}">
        <p14:creationId xmlns:p14="http://schemas.microsoft.com/office/powerpoint/2010/main" val="55815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i="1"/>
              <a:t>Bước</a:t>
            </a:r>
            <a:r>
              <a:rPr lang="en-US" sz="2500"/>
              <a:t> 2: Giới thiệu &amp; đề cao A cho C:</a:t>
            </a:r>
            <a:br>
              <a:rPr lang="en-US" sz="2500"/>
            </a:br>
            <a:endParaRPr lang="en-US" sz="2500"/>
          </a:p>
        </p:txBody>
      </p:sp>
      <p:sp>
        <p:nvSpPr>
          <p:cNvPr id="4" name="Rectangle 3"/>
          <p:cNvSpPr/>
          <p:nvPr/>
        </p:nvSpPr>
        <p:spPr>
          <a:xfrm>
            <a:off x="533400" y="751344"/>
            <a:ext cx="8382000" cy="5863144"/>
          </a:xfrm>
          <a:prstGeom prst="rect">
            <a:avLst/>
          </a:prstGeom>
        </p:spPr>
        <p:txBody>
          <a:bodyPr wrap="square">
            <a:spAutoFit/>
          </a:bodyPr>
          <a:lstStyle/>
          <a:p>
            <a:pPr lvl="0"/>
            <a:r>
              <a:rPr lang="en-US" sz="2500" smtClean="0">
                <a:solidFill>
                  <a:srgbClr val="000000"/>
                </a:solidFill>
              </a:rPr>
              <a:t>- Giới </a:t>
            </a:r>
            <a:r>
              <a:rPr lang="en-US" sz="2500">
                <a:solidFill>
                  <a:srgbClr val="000000"/>
                </a:solidFill>
              </a:rPr>
              <a:t>thiệu với </a:t>
            </a:r>
            <a:r>
              <a:rPr lang="en-US" sz="2500" smtClean="0">
                <a:solidFill>
                  <a:srgbClr val="000000"/>
                </a:solidFill>
              </a:rPr>
              <a:t>C </a:t>
            </a:r>
            <a:r>
              <a:rPr lang="en-US" sz="2500">
                <a:solidFill>
                  <a:srgbClr val="000000"/>
                </a:solidFill>
              </a:rPr>
              <a:t>đây là A</a:t>
            </a:r>
          </a:p>
          <a:p>
            <a:pPr lvl="0"/>
            <a:r>
              <a:rPr lang="en-US" sz="2500" smtClean="0">
                <a:solidFill>
                  <a:srgbClr val="000000"/>
                </a:solidFill>
              </a:rPr>
              <a:t>- A </a:t>
            </a:r>
            <a:r>
              <a:rPr lang="en-US" sz="2500">
                <a:solidFill>
                  <a:srgbClr val="000000"/>
                </a:solidFill>
              </a:rPr>
              <a:t>là người có </a:t>
            </a:r>
            <a:r>
              <a:rPr lang="en-US" sz="2500" smtClean="0">
                <a:solidFill>
                  <a:srgbClr val="000000"/>
                </a:solidFill>
              </a:rPr>
              <a:t>nhiều kinh </a:t>
            </a:r>
            <a:r>
              <a:rPr lang="en-US" sz="2500">
                <a:solidFill>
                  <a:srgbClr val="000000"/>
                </a:solidFill>
              </a:rPr>
              <a:t>nghiệm trong ngành chăm sóc sức khỏe và A cũng </a:t>
            </a:r>
            <a:r>
              <a:rPr lang="en-US" sz="2500" smtClean="0">
                <a:solidFill>
                  <a:srgbClr val="000000"/>
                </a:solidFill>
              </a:rPr>
              <a:t>đã </a:t>
            </a:r>
            <a:r>
              <a:rPr lang="en-US" sz="2500">
                <a:solidFill>
                  <a:srgbClr val="000000"/>
                </a:solidFill>
              </a:rPr>
              <a:t>giúp được nhiều người cải thiện sức khỏe , đặc biệt là những người bị đau xương khớp như bạn</a:t>
            </a:r>
          </a:p>
          <a:p>
            <a:pPr lvl="0"/>
            <a:r>
              <a:rPr lang="en-US" sz="2500" smtClean="0">
                <a:solidFill>
                  <a:srgbClr val="000000"/>
                </a:solidFill>
              </a:rPr>
              <a:t>- Hôm </a:t>
            </a:r>
            <a:r>
              <a:rPr lang="en-US" sz="2500">
                <a:solidFill>
                  <a:srgbClr val="000000"/>
                </a:solidFill>
              </a:rPr>
              <a:t>nay rất may mắn, mình đã nhờ được A sắp xếp dành chút thời gian để chia sẻ cho bạn</a:t>
            </a:r>
          </a:p>
          <a:p>
            <a:pPr lvl="0"/>
            <a:r>
              <a:rPr lang="en-US" sz="2500">
                <a:solidFill>
                  <a:srgbClr val="000000"/>
                </a:solidFill>
              </a:rPr>
              <a:t>Mời A chia sẻ cho </a:t>
            </a:r>
            <a:r>
              <a:rPr lang="en-US" sz="2500" smtClean="0">
                <a:solidFill>
                  <a:srgbClr val="000000"/>
                </a:solidFill>
              </a:rPr>
              <a:t>C</a:t>
            </a:r>
          </a:p>
          <a:p>
            <a:pPr lvl="0"/>
            <a:r>
              <a:rPr lang="en-US" sz="2500" smtClean="0">
                <a:solidFill>
                  <a:srgbClr val="000000"/>
                </a:solidFill>
              </a:rPr>
              <a:t> </a:t>
            </a:r>
            <a:r>
              <a:rPr lang="en-US" sz="2500" b="1" i="1">
                <a:solidFill>
                  <a:srgbClr val="000000"/>
                </a:solidFill>
              </a:rPr>
              <a:t>Hoặc:</a:t>
            </a:r>
            <a:endParaRPr lang="en-US" sz="2500">
              <a:solidFill>
                <a:srgbClr val="000000"/>
              </a:solidFill>
            </a:endParaRPr>
          </a:p>
          <a:p>
            <a:r>
              <a:rPr lang="en-US" sz="2500" i="1">
                <a:solidFill>
                  <a:srgbClr val="000000"/>
                </a:solidFill>
              </a:rPr>
              <a:t>A là người có nhiều kinh nghiệm trong ngành KD này và A cũng đã giúp được nhiều người cải thiện thu nhập và thay đổi cuộc </a:t>
            </a:r>
            <a:r>
              <a:rPr lang="en-US" sz="2500" i="1" smtClean="0">
                <a:solidFill>
                  <a:srgbClr val="000000"/>
                </a:solidFill>
              </a:rPr>
              <a:t>sống.</a:t>
            </a:r>
            <a:endParaRPr lang="en-US" sz="2500" i="1">
              <a:solidFill>
                <a:srgbClr val="000000"/>
              </a:solidFill>
            </a:endParaRPr>
          </a:p>
          <a:p>
            <a:r>
              <a:rPr lang="en-US" sz="2500" i="1">
                <a:solidFill>
                  <a:srgbClr val="000000"/>
                </a:solidFill>
              </a:rPr>
              <a:t>Hôm nay rất may mắn, mình đã nhờ </a:t>
            </a:r>
            <a:r>
              <a:rPr lang="en-US" sz="2500" i="1" smtClean="0">
                <a:solidFill>
                  <a:srgbClr val="000000"/>
                </a:solidFill>
              </a:rPr>
              <a:t>được A </a:t>
            </a:r>
            <a:r>
              <a:rPr lang="en-US" sz="2500" i="1">
                <a:solidFill>
                  <a:srgbClr val="000000"/>
                </a:solidFill>
              </a:rPr>
              <a:t>sắp xếp dành chút thời gian để chia sẻ cơ hội kinh doanh này cho bạn Mời A chia sẻ cho </a:t>
            </a:r>
            <a:r>
              <a:rPr lang="en-US" sz="2500" i="1" smtClean="0">
                <a:solidFill>
                  <a:srgbClr val="000000"/>
                </a:solidFill>
              </a:rPr>
              <a:t>C</a:t>
            </a:r>
            <a:endParaRPr lang="en-US" sz="2500" i="1">
              <a:solidFill>
                <a:srgbClr val="000000"/>
              </a:solidFill>
            </a:endParaRPr>
          </a:p>
        </p:txBody>
      </p:sp>
    </p:spTree>
    <p:extLst>
      <p:ext uri="{BB962C8B-B14F-4D97-AF65-F5344CB8AC3E}">
        <p14:creationId xmlns:p14="http://schemas.microsoft.com/office/powerpoint/2010/main" val="2185456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a:t>Bước 3: A chia sẻ cho C</a:t>
            </a:r>
            <a:br>
              <a:rPr lang="en-US" sz="3000"/>
            </a:br>
            <a:endParaRPr lang="en-US" sz="3000"/>
          </a:p>
        </p:txBody>
      </p:sp>
      <p:sp>
        <p:nvSpPr>
          <p:cNvPr id="4" name="Rectangle 3"/>
          <p:cNvSpPr/>
          <p:nvPr/>
        </p:nvSpPr>
        <p:spPr>
          <a:xfrm>
            <a:off x="838200" y="1582341"/>
            <a:ext cx="8001000" cy="3785652"/>
          </a:xfrm>
          <a:prstGeom prst="rect">
            <a:avLst/>
          </a:prstGeom>
        </p:spPr>
        <p:txBody>
          <a:bodyPr wrap="square">
            <a:spAutoFit/>
          </a:bodyPr>
          <a:lstStyle/>
          <a:p>
            <a:pPr lvl="0" algn="just"/>
            <a:r>
              <a:rPr lang="en-US" sz="2400" smtClean="0">
                <a:solidFill>
                  <a:srgbClr val="000000"/>
                </a:solidFill>
              </a:rPr>
              <a:t>- Bây </a:t>
            </a:r>
            <a:r>
              <a:rPr lang="en-US" sz="2400">
                <a:solidFill>
                  <a:srgbClr val="000000"/>
                </a:solidFill>
              </a:rPr>
              <a:t>giờ thì việc còn lại là của Bảo trợ, bảo trợ sẽ biết cách chia sẻ với c như thế nào</a:t>
            </a:r>
          </a:p>
          <a:p>
            <a:pPr lvl="0" algn="just"/>
            <a:r>
              <a:rPr lang="en-US" sz="2400" smtClean="0">
                <a:solidFill>
                  <a:srgbClr val="000000"/>
                </a:solidFill>
              </a:rPr>
              <a:t>- Việc </a:t>
            </a:r>
            <a:r>
              <a:rPr lang="en-US" sz="2400">
                <a:solidFill>
                  <a:srgbClr val="000000"/>
                </a:solidFill>
              </a:rPr>
              <a:t>của bạn lúc này là phối hợp thật tốt bằng cách: Ngồi lắng nghe chăm chú, gật đầu, đồng tình, mỉm cười, quan sát để học hỏi,... và đặc biệt là bạn phải để ĐT ở </a:t>
            </a:r>
            <a:r>
              <a:rPr lang="en-US" sz="2400" smtClean="0">
                <a:solidFill>
                  <a:srgbClr val="000000"/>
                </a:solidFill>
              </a:rPr>
              <a:t>chế độ im </a:t>
            </a:r>
            <a:r>
              <a:rPr lang="en-US" sz="2400">
                <a:solidFill>
                  <a:srgbClr val="000000"/>
                </a:solidFill>
              </a:rPr>
              <a:t>lặng, </a:t>
            </a:r>
            <a:r>
              <a:rPr lang="en-US" sz="2400" b="1">
                <a:solidFill>
                  <a:srgbClr val="000000"/>
                </a:solidFill>
              </a:rPr>
              <a:t>No điện thoại, No Facebook, </a:t>
            </a:r>
            <a:r>
              <a:rPr lang="en-US" sz="2400">
                <a:solidFill>
                  <a:srgbClr val="000000"/>
                </a:solidFill>
              </a:rPr>
              <a:t>bạn không được nói leo hoặc cãi đúng sai (về nhà góp ý sau).</a:t>
            </a:r>
          </a:p>
          <a:p>
            <a:pPr lvl="0" algn="just"/>
            <a:r>
              <a:rPr lang="en-US" sz="2400" smtClean="0">
                <a:solidFill>
                  <a:srgbClr val="000000"/>
                </a:solidFill>
              </a:rPr>
              <a:t>- Nhờ </a:t>
            </a:r>
            <a:r>
              <a:rPr lang="en-US" sz="2400">
                <a:solidFill>
                  <a:srgbClr val="000000"/>
                </a:solidFill>
              </a:rPr>
              <a:t>bạn làm tốt (bước 1 &amp; bước 2) được ví giống như việc bạn đã (Nổ máy + Vào số xe) -&gt; Bảo trợ chỉ việc vào ga và lái xe một cách trơn tru</a:t>
            </a:r>
          </a:p>
        </p:txBody>
      </p:sp>
    </p:spTree>
    <p:extLst>
      <p:ext uri="{BB962C8B-B14F-4D97-AF65-F5344CB8AC3E}">
        <p14:creationId xmlns:p14="http://schemas.microsoft.com/office/powerpoint/2010/main" val="136378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a:t>Bước 4: Chốt bán hàng (Tuyến dụng)</a:t>
            </a:r>
            <a:br>
              <a:rPr lang="en-US" sz="3000"/>
            </a:br>
            <a:endParaRPr lang="en-US" sz="3000"/>
          </a:p>
        </p:txBody>
      </p:sp>
      <p:sp>
        <p:nvSpPr>
          <p:cNvPr id="4" name="Rectangle 3"/>
          <p:cNvSpPr/>
          <p:nvPr/>
        </p:nvSpPr>
        <p:spPr>
          <a:xfrm>
            <a:off x="152400" y="889844"/>
            <a:ext cx="8686800" cy="1938992"/>
          </a:xfrm>
          <a:prstGeom prst="rect">
            <a:avLst/>
          </a:prstGeom>
        </p:spPr>
        <p:txBody>
          <a:bodyPr wrap="square">
            <a:spAutoFit/>
          </a:bodyPr>
          <a:lstStyle/>
          <a:p>
            <a:pPr lvl="0" algn="just"/>
            <a:r>
              <a:rPr lang="en-US" sz="2400" smtClean="0">
                <a:solidFill>
                  <a:srgbClr val="000000"/>
                </a:solidFill>
              </a:rPr>
              <a:t>- Nếu </a:t>
            </a:r>
            <a:r>
              <a:rPr lang="en-US" sz="2400">
                <a:solidFill>
                  <a:srgbClr val="000000"/>
                </a:solidFill>
              </a:rPr>
              <a:t>A chia sẻ cho C xong và chốt bán hàng (tuyển dụng) thành công Chúc mừng bạn!</a:t>
            </a:r>
          </a:p>
          <a:p>
            <a:pPr lvl="0" algn="just"/>
            <a:r>
              <a:rPr lang="en-US" sz="2400" smtClean="0">
                <a:solidFill>
                  <a:srgbClr val="000000"/>
                </a:solidFill>
              </a:rPr>
              <a:t>- Nếu </a:t>
            </a:r>
            <a:r>
              <a:rPr lang="en-US" sz="2400">
                <a:solidFill>
                  <a:srgbClr val="000000"/>
                </a:solidFill>
              </a:rPr>
              <a:t>C còn do dự dù đã được A giải đáp hết các thắc mắc -&gt; Bạn hãy động viên khích lệ tạo điểm tựa niềm tin cho C -&gt; Giúp </a:t>
            </a:r>
            <a:r>
              <a:rPr lang="en-US" sz="2400" smtClean="0">
                <a:solidFill>
                  <a:srgbClr val="000000"/>
                </a:solidFill>
              </a:rPr>
              <a:t>C </a:t>
            </a:r>
            <a:r>
              <a:rPr lang="en-US" sz="2400">
                <a:solidFill>
                  <a:srgbClr val="000000"/>
                </a:solidFill>
              </a:rPr>
              <a:t>ra quyết định mua hàng (Kinh doanh</a:t>
            </a:r>
            <a:r>
              <a:rPr lang="en-US" sz="2400" smtClean="0">
                <a:solidFill>
                  <a:srgbClr val="000000"/>
                </a:solidFill>
              </a:rPr>
              <a:t>)</a:t>
            </a:r>
            <a:endParaRPr lang="en-US" sz="2400">
              <a:solidFill>
                <a:srgbClr val="000000"/>
              </a:solidFill>
            </a:endParaRPr>
          </a:p>
        </p:txBody>
      </p:sp>
      <p:sp>
        <p:nvSpPr>
          <p:cNvPr id="5" name="Rectangle 4"/>
          <p:cNvSpPr/>
          <p:nvPr/>
        </p:nvSpPr>
        <p:spPr>
          <a:xfrm>
            <a:off x="457200" y="3048000"/>
            <a:ext cx="8077200" cy="3046988"/>
          </a:xfrm>
          <a:prstGeom prst="rect">
            <a:avLst/>
          </a:prstGeom>
        </p:spPr>
        <p:txBody>
          <a:bodyPr wrap="square">
            <a:spAutoFit/>
          </a:bodyPr>
          <a:lstStyle/>
          <a:p>
            <a:pPr algn="just"/>
            <a:r>
              <a:rPr lang="en-US" sz="2400" b="1">
                <a:solidFill>
                  <a:srgbClr val="000000"/>
                </a:solidFill>
                <a:latin typeface="Times New Roman" pitchFamily="18" charset="0"/>
                <a:cs typeface="Times New Roman" pitchFamily="18" charset="0"/>
              </a:rPr>
              <a:t>Lưu ý:</a:t>
            </a:r>
          </a:p>
          <a:p>
            <a:pPr lvl="0" algn="just"/>
            <a:r>
              <a:rPr lang="en-US" sz="2400">
                <a:solidFill>
                  <a:srgbClr val="000000"/>
                </a:solidFill>
                <a:latin typeface="Times New Roman" pitchFamily="18" charset="0"/>
                <a:cs typeface="Times New Roman" pitchFamily="18" charset="0"/>
              </a:rPr>
              <a:t>- KH ra quyết định mua hàng dựa trên hệ thống niêm tin, KH tin vào bạn là chính, vì KH không quen biết bảo trợ -&gt; Bạn là người tạo ra cú hích mua hàng</a:t>
            </a:r>
          </a:p>
          <a:p>
            <a:pPr lvl="0" algn="just"/>
            <a:r>
              <a:rPr lang="en-US" sz="2400">
                <a:solidFill>
                  <a:srgbClr val="000000"/>
                </a:solidFill>
                <a:latin typeface="Times New Roman" pitchFamily="18" charset="0"/>
                <a:cs typeface="Times New Roman" pitchFamily="18" charset="0"/>
              </a:rPr>
              <a:t>- Đưa tài liệu (tờ rơi) để ứng cứ viên tham khảo.</a:t>
            </a:r>
          </a:p>
          <a:p>
            <a:pPr lvl="0" algn="just"/>
            <a:r>
              <a:rPr lang="en-US" sz="2400">
                <a:solidFill>
                  <a:srgbClr val="000000"/>
                </a:solidFill>
                <a:latin typeface="Times New Roman" pitchFamily="18" charset="0"/>
                <a:cs typeface="Times New Roman" pitchFamily="18" charset="0"/>
              </a:rPr>
              <a:t>- Xin số điện thoại của C để chuyển thông tin, tài liệu qua zalo. Chốt thẻ nếu có thể.</a:t>
            </a:r>
          </a:p>
          <a:p>
            <a:pPr lvl="0" algn="just"/>
            <a:r>
              <a:rPr lang="en-US" sz="2400">
                <a:solidFill>
                  <a:srgbClr val="000000"/>
                </a:solidFill>
                <a:latin typeface="Times New Roman" pitchFamily="18" charset="0"/>
                <a:cs typeface="Times New Roman" pitchFamily="18" charset="0"/>
              </a:rPr>
              <a:t>- Hẹn cuộc gặp tiếp theo (không quá 24h).</a:t>
            </a:r>
          </a:p>
        </p:txBody>
      </p:sp>
    </p:spTree>
    <p:extLst>
      <p:ext uri="{BB962C8B-B14F-4D97-AF65-F5344CB8AC3E}">
        <p14:creationId xmlns:p14="http://schemas.microsoft.com/office/powerpoint/2010/main" val="1563495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alligraphy_light">
  <a:themeElements>
    <a:clrScheme name="Default Design 3">
      <a:dk1>
        <a:srgbClr val="B2B9AF"/>
      </a:dk1>
      <a:lt1>
        <a:srgbClr val="D1D7C7"/>
      </a:lt1>
      <a:dk2>
        <a:srgbClr val="4F506D"/>
      </a:dk2>
      <a:lt2>
        <a:srgbClr val="333333"/>
      </a:lt2>
      <a:accent1>
        <a:srgbClr val="8C9484"/>
      </a:accent1>
      <a:accent2>
        <a:srgbClr val="A56F73"/>
      </a:accent2>
      <a:accent3>
        <a:srgbClr val="E5E8E0"/>
      </a:accent3>
      <a:accent4>
        <a:srgbClr val="979E95"/>
      </a:accent4>
      <a:accent5>
        <a:srgbClr val="C5C8C2"/>
      </a:accent5>
      <a:accent6>
        <a:srgbClr val="956468"/>
      </a:accent6>
      <a:hlink>
        <a:srgbClr val="6B7FAD"/>
      </a:hlink>
      <a:folHlink>
        <a:srgbClr val="A1836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BCB5AC"/>
        </a:dk1>
        <a:lt1>
          <a:srgbClr val="D9D3C5"/>
        </a:lt1>
        <a:dk2>
          <a:srgbClr val="537568"/>
        </a:dk2>
        <a:lt2>
          <a:srgbClr val="333333"/>
        </a:lt2>
        <a:accent1>
          <a:srgbClr val="9A9180"/>
        </a:accent1>
        <a:accent2>
          <a:srgbClr val="7573A1"/>
        </a:accent2>
        <a:accent3>
          <a:srgbClr val="E9E6DF"/>
        </a:accent3>
        <a:accent4>
          <a:srgbClr val="A09A92"/>
        </a:accent4>
        <a:accent5>
          <a:srgbClr val="CAC7C0"/>
        </a:accent5>
        <a:accent6>
          <a:srgbClr val="696891"/>
        </a:accent6>
        <a:hlink>
          <a:srgbClr val="AD6B83"/>
        </a:hlink>
        <a:folHlink>
          <a:srgbClr val="699F65"/>
        </a:folHlink>
      </a:clrScheme>
      <a:clrMap bg1="lt1" tx1="dk1" bg2="lt2" tx2="dk2" accent1="accent1" accent2="accent2" accent3="accent3" accent4="accent4" accent5="accent5" accent6="accent6" hlink="hlink" folHlink="folHlink"/>
    </a:extraClrScheme>
    <a:extraClrScheme>
      <a:clrScheme name="Default Design 2">
        <a:dk1>
          <a:srgbClr val="ACB4BC"/>
        </a:dk1>
        <a:lt1>
          <a:srgbClr val="C5CFD9"/>
        </a:lt1>
        <a:dk2>
          <a:srgbClr val="674553"/>
        </a:dk2>
        <a:lt2>
          <a:srgbClr val="333333"/>
        </a:lt2>
        <a:accent1>
          <a:srgbClr val="778EA1"/>
        </a:accent1>
        <a:accent2>
          <a:srgbClr val="A68A6E"/>
        </a:accent2>
        <a:accent3>
          <a:srgbClr val="DFE4E9"/>
        </a:accent3>
        <a:accent4>
          <a:srgbClr val="9299A0"/>
        </a:accent4>
        <a:accent5>
          <a:srgbClr val="BDC6CD"/>
        </a:accent5>
        <a:accent6>
          <a:srgbClr val="967D63"/>
        </a:accent6>
        <a:hlink>
          <a:srgbClr val="6AAE92"/>
        </a:hlink>
        <a:folHlink>
          <a:srgbClr val="AE7AAA"/>
        </a:folHlink>
      </a:clrScheme>
      <a:clrMap bg1="lt1" tx1="dk1" bg2="lt2" tx2="dk2" accent1="accent1" accent2="accent2" accent3="accent3" accent4="accent4" accent5="accent5" accent6="accent6" hlink="hlink" folHlink="folHlink"/>
    </a:extraClrScheme>
    <a:extraClrScheme>
      <a:clrScheme name="Default Design 3">
        <a:dk1>
          <a:srgbClr val="B2B9AF"/>
        </a:dk1>
        <a:lt1>
          <a:srgbClr val="D1D7C7"/>
        </a:lt1>
        <a:dk2>
          <a:srgbClr val="4F506D"/>
        </a:dk2>
        <a:lt2>
          <a:srgbClr val="333333"/>
        </a:lt2>
        <a:accent1>
          <a:srgbClr val="8C9484"/>
        </a:accent1>
        <a:accent2>
          <a:srgbClr val="A56F73"/>
        </a:accent2>
        <a:accent3>
          <a:srgbClr val="E5E8E0"/>
        </a:accent3>
        <a:accent4>
          <a:srgbClr val="979E95"/>
        </a:accent4>
        <a:accent5>
          <a:srgbClr val="C5C8C2"/>
        </a:accent5>
        <a:accent6>
          <a:srgbClr val="956468"/>
        </a:accent6>
        <a:hlink>
          <a:srgbClr val="6B7FAD"/>
        </a:hlink>
        <a:folHlink>
          <a:srgbClr val="A1836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6CD1159-8FF3-428B-9EFB-E5E0B77772DA}" vid="{C7EAE37F-0BC5-4525-A64B-2737FD3C6BC3}"/>
    </a:ext>
  </a:extLst>
</a:theme>
</file>

<file path=docProps/app.xml><?xml version="1.0" encoding="utf-8"?>
<Properties xmlns="http://schemas.openxmlformats.org/officeDocument/2006/extended-properties" xmlns:vt="http://schemas.openxmlformats.org/officeDocument/2006/docPropsVTypes">
  <Template>calligraphy_light</Template>
  <TotalTime>55</TotalTime>
  <Words>1744</Words>
  <Application>Microsoft Office PowerPoint</Application>
  <PresentationFormat>On-screen Show (4:3)</PresentationFormat>
  <Paragraphs>109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calligraphy_light</vt:lpstr>
      <vt:lpstr>PowerPoint Presentation</vt:lpstr>
      <vt:lpstr>A. KỸ NĂNG PHỐI HỢP ABC TRONG KINH DOANH NEW IMAGE</vt:lpstr>
      <vt:lpstr>1.Nhiệm vụ của các thành viên</vt:lpstr>
      <vt:lpstr>2.Vị trí ngôi:</vt:lpstr>
      <vt:lpstr>Click to edit title style</vt:lpstr>
      <vt:lpstr>6.Quy trình phối hợp ABC trong bán hàng &amp; tuyển dụng:</vt:lpstr>
      <vt:lpstr>Bước 2: Giới thiệu &amp; đề cao A cho C: </vt:lpstr>
      <vt:lpstr>Bước 3: A chia sẻ cho C </vt:lpstr>
      <vt:lpstr>Bước 4: Chốt bán hàng (Tuyến dụng) </vt:lpstr>
      <vt:lpstr>7. Phối hợp ABC trong hội thảo &amp; lớp học </vt:lpstr>
      <vt:lpstr>B. 4 CẤP ĐỘ ƯU TIÊN TRONG KINH DOANH </vt:lpstr>
      <vt:lpstr>2.Tháp thành công trong KDTM </vt:lpstr>
      <vt:lpstr>3. Các cấp độ của học: Có 4 cấp độ học: </vt:lpstr>
      <vt:lpstr>4. CÓ 4 CẤP ĐỘ ƯU TIÊN TRONG KINH DOANH NEW IMAGE </vt:lpstr>
      <vt:lpstr>PowerPoint Presentation</vt:lpstr>
      <vt:lpstr>Thank You!</vt:lpstr>
    </vt:vector>
  </TitlesOfParts>
  <Company>0982.743548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Huy Thanh</dc:creator>
  <cp:lastModifiedBy>Pham Huy Thanh</cp:lastModifiedBy>
  <cp:revision>11</cp:revision>
  <dcterms:created xsi:type="dcterms:W3CDTF">2021-04-14T10:52:00Z</dcterms:created>
  <dcterms:modified xsi:type="dcterms:W3CDTF">2021-04-15T01:26:10Z</dcterms:modified>
</cp:coreProperties>
</file>