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3" r:id="rId2"/>
    <p:sldId id="257" r:id="rId3"/>
    <p:sldId id="260" r:id="rId4"/>
    <p:sldId id="259" r:id="rId5"/>
    <p:sldId id="261" r:id="rId6"/>
    <p:sldId id="262" r:id="rId7"/>
    <p:sldId id="263" r:id="rId8"/>
    <p:sldId id="330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84E12-D373-4C38-A173-F40532471427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4805D-584E-4AB5-8C3A-92D5EAAB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0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8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1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2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0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3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4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9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0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BB63-E649-4E56-B3BE-9E972FE5B69B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7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fart.de/php/gifs/c/sende_bild.php?kat_ID=105&amp;No=6&amp;Limit=9" TargetMode="External"/><Relationship Id="rId13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6.gif"/><Relationship Id="rId12" Type="http://schemas.openxmlformats.org/officeDocument/2006/relationships/hyperlink" Target="http://www.gifart.de/php/gifs/c/sende_bild.php?kat_ID=172&amp;No=9&amp;Limit=18" TargetMode="External"/><Relationship Id="rId2" Type="http://schemas.openxmlformats.org/officeDocument/2006/relationships/hyperlink" Target="http://www.gifart.de/php/gifs/c/sende_bild.php?kat_ID=105&amp;No=9&amp;Limit=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ifart.de/php/gifs/c/sende_bild.php?kat_ID=105&amp;No=4&amp;Limit=45" TargetMode="External"/><Relationship Id="rId11" Type="http://schemas.openxmlformats.org/officeDocument/2006/relationships/image" Target="../media/image8.gif"/><Relationship Id="rId5" Type="http://schemas.openxmlformats.org/officeDocument/2006/relationships/image" Target="../media/image5.gif"/><Relationship Id="rId15" Type="http://schemas.openxmlformats.org/officeDocument/2006/relationships/image" Target="../media/image10.gif"/><Relationship Id="rId10" Type="http://schemas.openxmlformats.org/officeDocument/2006/relationships/hyperlink" Target="http://www.gifart.de/php/gifs/c/sende_bild.php?kat_ID=105&amp;No=3&amp;Limit=63" TargetMode="External"/><Relationship Id="rId4" Type="http://schemas.openxmlformats.org/officeDocument/2006/relationships/hyperlink" Target="http://www.gifart.de/php/gifs/c/sende_bild.php?kat_ID=105&amp;No=1&amp;Limit=54" TargetMode="External"/><Relationship Id="rId9" Type="http://schemas.openxmlformats.org/officeDocument/2006/relationships/image" Target="../media/image7.gif"/><Relationship Id="rId14" Type="http://schemas.openxmlformats.org/officeDocument/2006/relationships/hyperlink" Target="http://www.gifart.de/php/gifs/c/sende_bild.php?kat_ID=166&amp;No=7&amp;Limit=45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4997" y="1855394"/>
            <a:ext cx="90130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1980</a:t>
            </a: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TPHC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ty Vận tải.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Image.</a:t>
            </a: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1975</a:t>
            </a: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Image: 1.8.2015</a:t>
            </a: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SAO VÀNG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0665" y="965130"/>
            <a:ext cx="7957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SG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50" y="1442277"/>
            <a:ext cx="3143250" cy="42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1227138" y="107950"/>
            <a:ext cx="77724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ngsana New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3.Lựa chọn thu nhập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41400" y="1095375"/>
            <a:ext cx="10375900" cy="367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Người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giàu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thu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nhập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chủ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yếu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là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thu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nhập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bị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động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Người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nghèo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thu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nhập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chủ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yếu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là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thu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nhập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chủ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động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  <p:pic>
        <p:nvPicPr>
          <p:cNvPr id="6" name="Picture 42" descr="kostenlose gif sammlung gifs bilder Menschen &amp; Arbei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4609306"/>
            <a:ext cx="8953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3" descr="kostenlose gif sammlung gifs bilder Menschen &amp; Arbeit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717255"/>
            <a:ext cx="10779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4" descr="kostenlose gif sammlung gifs bilder Menschen &amp; Arbei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661693"/>
            <a:ext cx="106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5" descr="kostenlose gif sammlung gifs bilder Menschen &amp; Arbei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856" y="4276724"/>
            <a:ext cx="1884363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1" descr="kostenlose gif sammlung gifs bilder Menschen &amp; Arbeit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315451" y="4441031"/>
            <a:ext cx="792162" cy="1314450"/>
          </a:xfrm>
          <a:prstGeom prst="rect">
            <a:avLst/>
          </a:prstGeom>
          <a:solidFill>
            <a:srgbClr val="FFFFFF">
              <a:lumMod val="85000"/>
            </a:srgbClr>
          </a:solidFill>
          <a:ln w="9525">
            <a:solidFill>
              <a:srgbClr val="FFFFFF">
                <a:lumMod val="85000"/>
              </a:srgbClr>
            </a:solidFill>
            <a:miter lim="800000"/>
            <a:headEnd/>
            <a:tailEnd/>
          </a:ln>
        </p:spPr>
      </p:pic>
      <p:pic>
        <p:nvPicPr>
          <p:cNvPr id="11" name="Picture 46" descr="kostenlose gif sammlung gifs bilder Urlaub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1918493"/>
            <a:ext cx="180022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 descr="kostenlose gif sammlung gifs bilder Sport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57" y="1918493"/>
            <a:ext cx="164941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0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8899" y="76211"/>
            <a:ext cx="9144000" cy="707886"/>
          </a:xfrm>
          <a:prstGeom prst="rect">
            <a:avLst/>
          </a:prstGeom>
          <a:solidFill>
            <a:srgbClr val="3333FF"/>
          </a:solidFill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Lắng</a:t>
            </a:r>
            <a:r>
              <a:rPr lang="en-US" sz="40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 </a:t>
            </a:r>
            <a:r>
              <a:rPr lang="en-US" sz="4000" b="1" dirty="0" err="1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nghe</a:t>
            </a:r>
            <a:r>
              <a:rPr lang="en-US" sz="40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 </a:t>
            </a:r>
            <a:r>
              <a:rPr lang="en-US" sz="4000" b="1" dirty="0" err="1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để</a:t>
            </a:r>
            <a:r>
              <a:rPr lang="en-US" sz="40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 </a:t>
            </a:r>
            <a:r>
              <a:rPr lang="en-US" sz="4000" b="1" dirty="0" err="1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hiểu</a:t>
            </a:r>
            <a:r>
              <a:rPr lang="en-US" sz="40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 </a:t>
            </a:r>
            <a:r>
              <a:rPr lang="en-US" sz="4000" b="1" dirty="0" err="1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nhu</a:t>
            </a:r>
            <a:r>
              <a:rPr lang="en-US" sz="40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 </a:t>
            </a:r>
            <a:r>
              <a:rPr lang="en-US" sz="4000" b="1" dirty="0" err="1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cầu</a:t>
            </a:r>
            <a:endParaRPr lang="en-US" sz="4000" b="1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ea typeface="Angsana New" pitchFamily="18" charset="-120"/>
              <a:cs typeface="Angsana New" pitchFamily="18" charset="-34"/>
            </a:endParaRPr>
          </a:p>
        </p:txBody>
      </p:sp>
      <p:pic>
        <p:nvPicPr>
          <p:cNvPr id="5" name="Picture 4" descr="money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863600"/>
            <a:ext cx="3517900" cy="2012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D:\Amway\Dream\Dream car\Mercedes-Benz_SLK-LSD_3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863599"/>
            <a:ext cx="3695700" cy="203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http://images.medicinenet.com/images/SlideShow/parenting_principles_s12_happy_fami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895601"/>
            <a:ext cx="35179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http://t1.gstatic.com/images?q=tbn:ANd9GcSrRlpgsGe_HIN5fNFp8vzZb8IRu1rzFK5e8K55gXa0lcko_gjCv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895600"/>
            <a:ext cx="340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D:\Amway\Dream\Dream Travel\Dubai_-_United_Arabic_Emirat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2906714"/>
            <a:ext cx="3695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http://t2.ftcdn.net/jpg/00/00/05/45/400_F_54569_YgB8QNolC9wFp74rfcY0IsBlQ1X7v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800600"/>
            <a:ext cx="3517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http://www.coloradomountainranch.com/site/assets/images/Ben%20and%20kids%20on%20to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800600"/>
            <a:ext cx="3403600" cy="20574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711200" y="2476440"/>
            <a:ext cx="3517900" cy="400110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Times New Roman" panose="02020603050405020304" pitchFamily="18" charset="0"/>
              </a:rPr>
              <a:t>THU NHẬP NHIỀU HƠN</a:t>
            </a:r>
            <a:endParaRPr kumimoji="0" lang="th-TH" altLang="en-US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7967664" y="2492375"/>
            <a:ext cx="3360736" cy="40011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Times New Roman" panose="02020603050405020304" pitchFamily="18" charset="0"/>
              </a:rPr>
              <a:t>CHIẾC XE ƯỚC MƠ</a:t>
            </a:r>
            <a:endParaRPr kumimoji="0" lang="th-TH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1060450" y="4381439"/>
            <a:ext cx="2819400" cy="400110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Times New Roman" panose="02020603050405020304" pitchFamily="18" charset="0"/>
              </a:rPr>
              <a:t>THỜI GIAN GIA ĐÌNH</a:t>
            </a:r>
            <a:endParaRPr kumimoji="0" lang="th-TH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572000" y="4419600"/>
            <a:ext cx="2819400" cy="400110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Times New Roman" panose="02020603050405020304" pitchFamily="18" charset="0"/>
              </a:rPr>
              <a:t>NGHỈ NGƠI GIẢI TRÍ</a:t>
            </a:r>
            <a:endParaRPr kumimoji="0" lang="th-TH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7874000" y="4430712"/>
            <a:ext cx="3124200" cy="369888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Times New Roman" panose="02020603050405020304" pitchFamily="18" charset="0"/>
              </a:rPr>
              <a:t>DU LỊCH KHẮP THẾ GIỚI</a:t>
            </a:r>
            <a:endParaRPr kumimoji="0" lang="th-TH" altLang="en-US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863600" y="6488113"/>
            <a:ext cx="3124200" cy="369887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Times New Roman" panose="02020603050405020304" pitchFamily="18" charset="0"/>
              </a:rPr>
              <a:t>THÀNH CÔNG SỰ NGHIỆP</a:t>
            </a:r>
            <a:endParaRPr kumimoji="0" lang="th-TH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406900" y="6488113"/>
            <a:ext cx="2971800" cy="369887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Times New Roman" panose="02020603050405020304" pitchFamily="18" charset="0"/>
              </a:rPr>
              <a:t>PHÁT TRIỂN BẢN THÂN</a:t>
            </a:r>
            <a:endParaRPr kumimoji="0" lang="th-TH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700" y="4797484"/>
            <a:ext cx="3695700" cy="2060516"/>
          </a:xfrm>
          <a:prstGeom prst="rect">
            <a:avLst/>
          </a:prstGeom>
        </p:spPr>
      </p:pic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857332" y="6439633"/>
            <a:ext cx="3225800" cy="400110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kern="0" dirty="0">
                <a:solidFill>
                  <a:srgbClr val="0000CC"/>
                </a:solidFill>
                <a:cs typeface="Times New Roman" panose="02020603050405020304" pitchFamily="18" charset="0"/>
              </a:rPr>
              <a:t>GIÚP ĐỠ NGƯỜI KHÁC</a:t>
            </a:r>
            <a:endParaRPr kumimoji="0" lang="th-TH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860428"/>
            <a:ext cx="3403599" cy="2046285"/>
          </a:xfrm>
          <a:prstGeom prst="rect">
            <a:avLst/>
          </a:prstGeom>
        </p:spPr>
      </p:pic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483100" y="2476440"/>
            <a:ext cx="2819400" cy="400110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Times New Roman" panose="02020603050405020304" pitchFamily="18" charset="0"/>
              </a:rPr>
              <a:t>CĂN NHÀ MƠ ƯỚC</a:t>
            </a:r>
            <a:endParaRPr kumimoji="0" lang="th-TH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625600" y="269875"/>
            <a:ext cx="8229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ngsana New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Nguyên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lý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số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phận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32000" y="1773238"/>
            <a:ext cx="84010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Gieo 1 suy nghĩ gặt hái 1 hành động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Gieo 1 hành động gặt hái 1 thói quyen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Gieo 1 thói quen gặt hái 1 tính cách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Gieo 1 tính cách gặt hái 1 </a:t>
            </a: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số phận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74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70944" y="388938"/>
            <a:ext cx="8219256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ngsana New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Số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phận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là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kết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quả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của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sự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lựa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chọn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35944" y="1712913"/>
            <a:ext cx="91440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Trên thế giới đều là người tại sao có những người giàu gấp nghìn, gấp vạn lần chúng ta?</a:t>
            </a:r>
            <a:endParaRPr kumimoji="0" lang="en-US" altLang="zh-TW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MingLiU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Liệu họ có thông minh hơn mình nghìn lần vạn lần không?</a:t>
            </a: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   </a:t>
            </a: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vi-VN" altLang="zh-TW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Không thể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Hay họ nỗ lực hơn nghìn lần, vạn lần?</a:t>
            </a: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 </a:t>
            </a:r>
            <a:r>
              <a:rPr kumimoji="0" lang="vi-VN" altLang="zh-TW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Không thể</a:t>
            </a:r>
            <a:r>
              <a:rPr kumimoji="0" lang="en-US" altLang="zh-TW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!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LỰA CHỌN ĐÚNG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quan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trọng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hơn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nỗ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lực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98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4148931"/>
            <a:ext cx="12192000" cy="2679700"/>
          </a:xfrm>
          <a:custGeom>
            <a:avLst/>
            <a:gdLst>
              <a:gd name="T0" fmla="*/ 0 w 5686"/>
              <a:gd name="T1" fmla="*/ 2147483647 h 1380"/>
              <a:gd name="T2" fmla="*/ 2147483647 w 5686"/>
              <a:gd name="T3" fmla="*/ 2147483647 h 1380"/>
              <a:gd name="T4" fmla="*/ 2147483647 w 5686"/>
              <a:gd name="T5" fmla="*/ 2147483647 h 1380"/>
              <a:gd name="T6" fmla="*/ 2147483647 w 5686"/>
              <a:gd name="T7" fmla="*/ 2147483647 h 1380"/>
              <a:gd name="T8" fmla="*/ 2147483647 w 5686"/>
              <a:gd name="T9" fmla="*/ 2147483647 h 1380"/>
              <a:gd name="T10" fmla="*/ 2147483647 w 5686"/>
              <a:gd name="T11" fmla="*/ 2147483647 h 1380"/>
              <a:gd name="T12" fmla="*/ 2147483647 w 5686"/>
              <a:gd name="T13" fmla="*/ 2147483647 h 1380"/>
              <a:gd name="T14" fmla="*/ 2147483647 w 5686"/>
              <a:gd name="T15" fmla="*/ 2147483647 h 1380"/>
              <a:gd name="T16" fmla="*/ 2147483647 w 5686"/>
              <a:gd name="T17" fmla="*/ 2147483647 h 1380"/>
              <a:gd name="T18" fmla="*/ 2147483647 w 5686"/>
              <a:gd name="T19" fmla="*/ 2147483647 h 1380"/>
              <a:gd name="T20" fmla="*/ 2147483647 w 5686"/>
              <a:gd name="T21" fmla="*/ 2147483647 h 1380"/>
              <a:gd name="T22" fmla="*/ 2147483647 w 5686"/>
              <a:gd name="T23" fmla="*/ 2147483647 h 1380"/>
              <a:gd name="T24" fmla="*/ 2147483647 w 5686"/>
              <a:gd name="T25" fmla="*/ 2147483647 h 1380"/>
              <a:gd name="T26" fmla="*/ 2147483647 w 5686"/>
              <a:gd name="T27" fmla="*/ 2147483647 h 1380"/>
              <a:gd name="T28" fmla="*/ 2147483647 w 5686"/>
              <a:gd name="T29" fmla="*/ 2147483647 h 1380"/>
              <a:gd name="T30" fmla="*/ 2147483647 w 5686"/>
              <a:gd name="T31" fmla="*/ 2147483647 h 1380"/>
              <a:gd name="T32" fmla="*/ 2147483647 w 5686"/>
              <a:gd name="T33" fmla="*/ 2147483647 h 1380"/>
              <a:gd name="T34" fmla="*/ 2147483647 w 5686"/>
              <a:gd name="T35" fmla="*/ 2147483647 h 1380"/>
              <a:gd name="T36" fmla="*/ 2147483647 w 5686"/>
              <a:gd name="T37" fmla="*/ 2147483647 h 1380"/>
              <a:gd name="T38" fmla="*/ 2147483647 w 5686"/>
              <a:gd name="T39" fmla="*/ 2147483647 h 1380"/>
              <a:gd name="T40" fmla="*/ 2147483647 w 5686"/>
              <a:gd name="T41" fmla="*/ 2147483647 h 1380"/>
              <a:gd name="T42" fmla="*/ 2147483647 w 5686"/>
              <a:gd name="T43" fmla="*/ 2147483647 h 1380"/>
              <a:gd name="T44" fmla="*/ 2147483647 w 5686"/>
              <a:gd name="T45" fmla="*/ 0 h 1380"/>
              <a:gd name="T46" fmla="*/ 2147483647 w 5686"/>
              <a:gd name="T47" fmla="*/ 2147483647 h 1380"/>
              <a:gd name="T48" fmla="*/ 2147483647 w 5686"/>
              <a:gd name="T49" fmla="*/ 2147483647 h 1380"/>
              <a:gd name="T50" fmla="*/ 2147483647 w 5686"/>
              <a:gd name="T51" fmla="*/ 2147483647 h 1380"/>
              <a:gd name="T52" fmla="*/ 2147483647 w 5686"/>
              <a:gd name="T53" fmla="*/ 2147483647 h 1380"/>
              <a:gd name="T54" fmla="*/ 2147483647 w 5686"/>
              <a:gd name="T55" fmla="*/ 2147483647 h 1380"/>
              <a:gd name="T56" fmla="*/ 2147483647 w 5686"/>
              <a:gd name="T57" fmla="*/ 2147483647 h 1380"/>
              <a:gd name="T58" fmla="*/ 2147483647 w 5686"/>
              <a:gd name="T59" fmla="*/ 2147483647 h 1380"/>
              <a:gd name="T60" fmla="*/ 2147483647 w 5686"/>
              <a:gd name="T61" fmla="*/ 2147483647 h 1380"/>
              <a:gd name="T62" fmla="*/ 2147483647 w 5686"/>
              <a:gd name="T63" fmla="*/ 2147483647 h 1380"/>
              <a:gd name="T64" fmla="*/ 2147483647 w 5686"/>
              <a:gd name="T65" fmla="*/ 2147483647 h 1380"/>
              <a:gd name="T66" fmla="*/ 2147483647 w 5686"/>
              <a:gd name="T67" fmla="*/ 2147483647 h 1380"/>
              <a:gd name="T68" fmla="*/ 2147483647 w 5686"/>
              <a:gd name="T69" fmla="*/ 2147483647 h 1380"/>
              <a:gd name="T70" fmla="*/ 2147483647 w 5686"/>
              <a:gd name="T71" fmla="*/ 2147483647 h 1380"/>
              <a:gd name="T72" fmla="*/ 2147483647 w 5686"/>
              <a:gd name="T73" fmla="*/ 2147483647 h 1380"/>
              <a:gd name="T74" fmla="*/ 2147483647 w 5686"/>
              <a:gd name="T75" fmla="*/ 2147483647 h 1380"/>
              <a:gd name="T76" fmla="*/ 2147483647 w 5686"/>
              <a:gd name="T77" fmla="*/ 2147483647 h 1380"/>
              <a:gd name="T78" fmla="*/ 2147483647 w 5686"/>
              <a:gd name="T79" fmla="*/ 2147483647 h 1380"/>
              <a:gd name="T80" fmla="*/ 2147483647 w 5686"/>
              <a:gd name="T81" fmla="*/ 2147483647 h 1380"/>
              <a:gd name="T82" fmla="*/ 2147483647 w 5686"/>
              <a:gd name="T83" fmla="*/ 2147483647 h 1380"/>
              <a:gd name="T84" fmla="*/ 2147483647 w 5686"/>
              <a:gd name="T85" fmla="*/ 2147483647 h 1380"/>
              <a:gd name="T86" fmla="*/ 2147483647 w 5686"/>
              <a:gd name="T87" fmla="*/ 2147483647 h 1380"/>
              <a:gd name="T88" fmla="*/ 2147483647 w 5686"/>
              <a:gd name="T89" fmla="*/ 2147483647 h 1380"/>
              <a:gd name="T90" fmla="*/ 2147483647 w 5686"/>
              <a:gd name="T91" fmla="*/ 2147483647 h 1380"/>
              <a:gd name="T92" fmla="*/ 2147483647 w 5686"/>
              <a:gd name="T93" fmla="*/ 2147483647 h 1380"/>
              <a:gd name="T94" fmla="*/ 0 w 5686"/>
              <a:gd name="T95" fmla="*/ 2147483647 h 13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86"/>
              <a:gd name="T145" fmla="*/ 0 h 1380"/>
              <a:gd name="T146" fmla="*/ 5686 w 5686"/>
              <a:gd name="T147" fmla="*/ 1380 h 138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86" h="1380">
                <a:moveTo>
                  <a:pt x="0" y="1380"/>
                </a:moveTo>
                <a:cubicBezTo>
                  <a:pt x="8" y="1356"/>
                  <a:pt x="16" y="1332"/>
                  <a:pt x="24" y="1308"/>
                </a:cubicBezTo>
                <a:cubicBezTo>
                  <a:pt x="28" y="1296"/>
                  <a:pt x="36" y="1272"/>
                  <a:pt x="36" y="1272"/>
                </a:cubicBezTo>
                <a:cubicBezTo>
                  <a:pt x="39" y="1212"/>
                  <a:pt x="25" y="1006"/>
                  <a:pt x="72" y="912"/>
                </a:cubicBezTo>
                <a:cubicBezTo>
                  <a:pt x="94" y="869"/>
                  <a:pt x="142" y="810"/>
                  <a:pt x="156" y="768"/>
                </a:cubicBezTo>
                <a:cubicBezTo>
                  <a:pt x="164" y="744"/>
                  <a:pt x="180" y="696"/>
                  <a:pt x="180" y="696"/>
                </a:cubicBezTo>
                <a:cubicBezTo>
                  <a:pt x="201" y="427"/>
                  <a:pt x="202" y="517"/>
                  <a:pt x="540" y="504"/>
                </a:cubicBezTo>
                <a:cubicBezTo>
                  <a:pt x="627" y="461"/>
                  <a:pt x="705" y="404"/>
                  <a:pt x="792" y="360"/>
                </a:cubicBezTo>
                <a:cubicBezTo>
                  <a:pt x="839" y="336"/>
                  <a:pt x="885" y="317"/>
                  <a:pt x="936" y="300"/>
                </a:cubicBezTo>
                <a:cubicBezTo>
                  <a:pt x="967" y="290"/>
                  <a:pt x="991" y="266"/>
                  <a:pt x="1020" y="252"/>
                </a:cubicBezTo>
                <a:cubicBezTo>
                  <a:pt x="1051" y="206"/>
                  <a:pt x="1078" y="193"/>
                  <a:pt x="1128" y="168"/>
                </a:cubicBezTo>
                <a:cubicBezTo>
                  <a:pt x="1343" y="185"/>
                  <a:pt x="1358" y="191"/>
                  <a:pt x="1632" y="168"/>
                </a:cubicBezTo>
                <a:cubicBezTo>
                  <a:pt x="1657" y="166"/>
                  <a:pt x="1679" y="148"/>
                  <a:pt x="1704" y="144"/>
                </a:cubicBezTo>
                <a:cubicBezTo>
                  <a:pt x="1766" y="134"/>
                  <a:pt x="1822" y="118"/>
                  <a:pt x="1884" y="108"/>
                </a:cubicBezTo>
                <a:cubicBezTo>
                  <a:pt x="1946" y="77"/>
                  <a:pt x="2011" y="70"/>
                  <a:pt x="2076" y="48"/>
                </a:cubicBezTo>
                <a:cubicBezTo>
                  <a:pt x="2246" y="72"/>
                  <a:pt x="2280" y="75"/>
                  <a:pt x="2508" y="84"/>
                </a:cubicBezTo>
                <a:cubicBezTo>
                  <a:pt x="2584" y="109"/>
                  <a:pt x="2654" y="113"/>
                  <a:pt x="2736" y="120"/>
                </a:cubicBezTo>
                <a:cubicBezTo>
                  <a:pt x="2844" y="147"/>
                  <a:pt x="2801" y="134"/>
                  <a:pt x="2868" y="156"/>
                </a:cubicBezTo>
                <a:cubicBezTo>
                  <a:pt x="3123" y="138"/>
                  <a:pt x="3157" y="118"/>
                  <a:pt x="3348" y="156"/>
                </a:cubicBezTo>
                <a:cubicBezTo>
                  <a:pt x="3622" y="135"/>
                  <a:pt x="3901" y="152"/>
                  <a:pt x="4176" y="144"/>
                </a:cubicBezTo>
                <a:cubicBezTo>
                  <a:pt x="4201" y="136"/>
                  <a:pt x="4223" y="116"/>
                  <a:pt x="4248" y="108"/>
                </a:cubicBezTo>
                <a:cubicBezTo>
                  <a:pt x="4345" y="76"/>
                  <a:pt x="4459" y="77"/>
                  <a:pt x="4560" y="60"/>
                </a:cubicBezTo>
                <a:cubicBezTo>
                  <a:pt x="4641" y="6"/>
                  <a:pt x="4702" y="9"/>
                  <a:pt x="4800" y="0"/>
                </a:cubicBezTo>
                <a:cubicBezTo>
                  <a:pt x="4832" y="4"/>
                  <a:pt x="4864" y="5"/>
                  <a:pt x="4896" y="12"/>
                </a:cubicBezTo>
                <a:cubicBezTo>
                  <a:pt x="4921" y="17"/>
                  <a:pt x="4968" y="36"/>
                  <a:pt x="4968" y="36"/>
                </a:cubicBezTo>
                <a:cubicBezTo>
                  <a:pt x="4980" y="48"/>
                  <a:pt x="4995" y="58"/>
                  <a:pt x="5004" y="72"/>
                </a:cubicBezTo>
                <a:cubicBezTo>
                  <a:pt x="5033" y="115"/>
                  <a:pt x="4992" y="144"/>
                  <a:pt x="5064" y="180"/>
                </a:cubicBezTo>
                <a:cubicBezTo>
                  <a:pt x="5111" y="204"/>
                  <a:pt x="5141" y="235"/>
                  <a:pt x="5184" y="264"/>
                </a:cubicBezTo>
                <a:cubicBezTo>
                  <a:pt x="5207" y="334"/>
                  <a:pt x="5178" y="270"/>
                  <a:pt x="5232" y="324"/>
                </a:cubicBezTo>
                <a:cubicBezTo>
                  <a:pt x="5242" y="334"/>
                  <a:pt x="5246" y="350"/>
                  <a:pt x="5256" y="360"/>
                </a:cubicBezTo>
                <a:cubicBezTo>
                  <a:pt x="5278" y="382"/>
                  <a:pt x="5304" y="400"/>
                  <a:pt x="5328" y="420"/>
                </a:cubicBezTo>
                <a:cubicBezTo>
                  <a:pt x="5359" y="445"/>
                  <a:pt x="5402" y="459"/>
                  <a:pt x="5424" y="492"/>
                </a:cubicBezTo>
                <a:cubicBezTo>
                  <a:pt x="5453" y="535"/>
                  <a:pt x="5460" y="539"/>
                  <a:pt x="5472" y="600"/>
                </a:cubicBezTo>
                <a:cubicBezTo>
                  <a:pt x="5476" y="620"/>
                  <a:pt x="5476" y="641"/>
                  <a:pt x="5484" y="660"/>
                </a:cubicBezTo>
                <a:cubicBezTo>
                  <a:pt x="5496" y="686"/>
                  <a:pt x="5523" y="705"/>
                  <a:pt x="5532" y="732"/>
                </a:cubicBezTo>
                <a:cubicBezTo>
                  <a:pt x="5554" y="799"/>
                  <a:pt x="5588" y="849"/>
                  <a:pt x="5616" y="912"/>
                </a:cubicBezTo>
                <a:cubicBezTo>
                  <a:pt x="5626" y="935"/>
                  <a:pt x="5626" y="963"/>
                  <a:pt x="5640" y="984"/>
                </a:cubicBezTo>
                <a:cubicBezTo>
                  <a:pt x="5671" y="1031"/>
                  <a:pt x="5659" y="1006"/>
                  <a:pt x="5676" y="1056"/>
                </a:cubicBezTo>
                <a:cubicBezTo>
                  <a:pt x="5672" y="1132"/>
                  <a:pt x="5686" y="1211"/>
                  <a:pt x="5664" y="1284"/>
                </a:cubicBezTo>
                <a:cubicBezTo>
                  <a:pt x="5654" y="1316"/>
                  <a:pt x="5546" y="1349"/>
                  <a:pt x="5520" y="1356"/>
                </a:cubicBezTo>
                <a:cubicBezTo>
                  <a:pt x="5488" y="1364"/>
                  <a:pt x="5424" y="1380"/>
                  <a:pt x="5424" y="1380"/>
                </a:cubicBezTo>
                <a:cubicBezTo>
                  <a:pt x="4931" y="1362"/>
                  <a:pt x="4442" y="1351"/>
                  <a:pt x="3948" y="1344"/>
                </a:cubicBezTo>
                <a:cubicBezTo>
                  <a:pt x="3516" y="1327"/>
                  <a:pt x="3084" y="1319"/>
                  <a:pt x="2652" y="1308"/>
                </a:cubicBezTo>
                <a:cubicBezTo>
                  <a:pt x="2327" y="1289"/>
                  <a:pt x="2001" y="1278"/>
                  <a:pt x="1680" y="1224"/>
                </a:cubicBezTo>
                <a:cubicBezTo>
                  <a:pt x="1494" y="1232"/>
                  <a:pt x="1323" y="1254"/>
                  <a:pt x="1140" y="1272"/>
                </a:cubicBezTo>
                <a:cubicBezTo>
                  <a:pt x="1038" y="1306"/>
                  <a:pt x="1016" y="1309"/>
                  <a:pt x="900" y="1320"/>
                </a:cubicBezTo>
                <a:cubicBezTo>
                  <a:pt x="825" y="1345"/>
                  <a:pt x="753" y="1365"/>
                  <a:pt x="672" y="1368"/>
                </a:cubicBezTo>
                <a:cubicBezTo>
                  <a:pt x="448" y="1375"/>
                  <a:pt x="0" y="1380"/>
                  <a:pt x="0" y="1380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</a:endParaRPr>
          </a:p>
        </p:txBody>
      </p:sp>
      <p:pic>
        <p:nvPicPr>
          <p:cNvPr id="5" name="Picture 4" descr="tre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728662"/>
            <a:ext cx="67183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7823201" y="5083175"/>
            <a:ext cx="2738438" cy="1038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Môi trường lớn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7" name="Picture 3" descr="a 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63" y="358775"/>
            <a:ext cx="22193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9409112" y="2481261"/>
            <a:ext cx="1368425" cy="1052513"/>
            <a:chOff x="4740" y="3657"/>
            <a:chExt cx="635" cy="663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4785" y="3730"/>
              <a:ext cx="544" cy="590"/>
            </a:xfrm>
            <a:prstGeom prst="flowChartMagneticDisk">
              <a:avLst/>
            </a:prstGeom>
            <a:solidFill>
              <a:srgbClr val="9966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4740" y="3657"/>
              <a:ext cx="635" cy="272"/>
            </a:xfrm>
            <a:prstGeom prst="can">
              <a:avLst>
                <a:gd name="adj" fmla="val 25000"/>
              </a:avLst>
            </a:prstGeom>
            <a:solidFill>
              <a:srgbClr val="9966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endParaRPr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AE3E6D20-5A12-49F6-95CA-5ADC84ECD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39" y="0"/>
            <a:ext cx="6303146" cy="7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ngsana New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</a:rPr>
              <a:t>  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</a:rPr>
              <a:t>I.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Lựa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chọn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Arial"/>
              </a:rPr>
              <a:t>môi</a:t>
            </a:r>
            <a:r>
              <a:rPr lang="en-US" altLang="en-US" sz="3600" b="1" kern="0" dirty="0">
                <a:solidFill>
                  <a:srgbClr val="FF0000"/>
                </a:solidFill>
                <a:latin typeface="Arial"/>
              </a:rPr>
              <a:t> tr</a:t>
            </a:r>
            <a:r>
              <a:rPr lang="vi-VN" altLang="en-US" sz="3600" b="1" kern="0" dirty="0">
                <a:solidFill>
                  <a:srgbClr val="FF0000"/>
                </a:solidFill>
                <a:latin typeface="Arial"/>
              </a:rPr>
              <a:t>ư</a:t>
            </a:r>
            <a:r>
              <a:rPr lang="en-US" altLang="en-US" sz="3600" b="1" kern="0" dirty="0" err="1">
                <a:solidFill>
                  <a:srgbClr val="FF0000"/>
                </a:solidFill>
                <a:latin typeface="Arial"/>
              </a:rPr>
              <a:t>ờng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34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63700" y="865188"/>
            <a:ext cx="84724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Đa số con người bận rộn vì lợi ích trước mắt?</a:t>
            </a:r>
            <a:endParaRPr kumimoji="0" lang="en-US" altLang="zh-TW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MingLiU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Thiểu số lập nền móng cho </a:t>
            </a: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10 </a:t>
            </a: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năm sau</a:t>
            </a: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 !</a:t>
            </a:r>
            <a:endParaRPr kumimoji="0" lang="vi-VN" altLang="zh-TW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Quyết định cuộc sống </a:t>
            </a: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10 </a:t>
            </a: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năm sau của bạn</a:t>
            </a: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?</a:t>
            </a:r>
            <a:endParaRPr kumimoji="0" lang="en-US" altLang="zh-TW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MingLiU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Không phải </a:t>
            </a: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10 </a:t>
            </a: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năm sau bạn làm gì</a:t>
            </a: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, </a:t>
            </a: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mà là hiện tại bạn làm gì</a:t>
            </a: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 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508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85289" y="175910"/>
            <a:ext cx="5523883" cy="84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ngsana New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</a:rPr>
              <a:t>  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</a:rPr>
              <a:t>II.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Lựa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chọn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Arial"/>
              </a:rPr>
              <a:t>công</a:t>
            </a:r>
            <a:r>
              <a:rPr lang="en-US" altLang="en-US" sz="36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Arial"/>
              </a:rPr>
              <a:t>việc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38479" y="1065320"/>
            <a:ext cx="1800872" cy="1916241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34"/>
              </a:rPr>
              <a:t>L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 pitchFamily="18" charset="-34"/>
              </a:rPr>
              <a:t>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 pitchFamily="18" charset="-34"/>
              </a:rPr>
              <a:t>Nghèo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 pitchFamily="18" charset="-34"/>
              </a:rPr>
              <a:t>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244828" y="2998788"/>
            <a:ext cx="1800872" cy="1990462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(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Vất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vả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039349" y="1065320"/>
            <a:ext cx="1794523" cy="1933469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C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rPr>
              <a:t>(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rPr>
              <a:t>Giầu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rPr>
              <a:t>có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rPr>
              <a:t>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039350" y="2998788"/>
            <a:ext cx="1794522" cy="1990462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D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(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Tự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 do)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5107" y="1065320"/>
            <a:ext cx="7883371" cy="502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L: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Nhóm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làm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công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ăn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lương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Dùng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sức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+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thời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gian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= $ (99% nghèo;1%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giàu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không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nhờ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l</a:t>
            </a:r>
            <a:r>
              <a:rPr lang="vi-VN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ư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ơng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)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cs typeface="Angsana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T: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Nhóm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làm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tư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(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chủ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nhỏ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)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 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Dùng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tiền+th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ời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gian+trí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tuệ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của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mình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=$$(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càng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thành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công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càng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vất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vả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)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cs typeface="Angsana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C: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Nhóm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chủ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hệ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thống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 KD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000" kern="0" baseline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Dùng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 s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ức+thời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gian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+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trí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tuệ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của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ng</a:t>
            </a:r>
            <a:r>
              <a:rPr lang="vi-VN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ư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ời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khác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=$$$$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cho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mình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(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vừa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có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tiền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vừa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có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thời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gian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)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cs typeface="Angsana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D: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Nhóm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đầu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tư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­ :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Dùng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tiền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tạo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ra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tiền</a:t>
            </a:r>
            <a:endParaRPr lang="en-US" altLang="en-US" sz="2000" kern="0" dirty="0">
              <a:solidFill>
                <a:srgbClr val="000000"/>
              </a:solidFill>
              <a:latin typeface="Arial Rounded MT Bold" panose="020F0704030504030204" pitchFamily="34" charset="0"/>
              <a:cs typeface="Angsana New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cs typeface="Angsana New"/>
              </a:rPr>
              <a:t> (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Có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tiền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và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có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thời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gian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=&gt; </a:t>
            </a:r>
            <a:r>
              <a:rPr lang="en-US" altLang="en-US" sz="2000" kern="0" dirty="0" err="1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tự</a:t>
            </a:r>
            <a:r>
              <a:rPr lang="en-US" altLang="en-US" sz="2000" kern="0" dirty="0">
                <a:solidFill>
                  <a:srgbClr val="000000"/>
                </a:solidFill>
                <a:latin typeface="Arial Rounded MT Bold" panose="020F0704030504030204" pitchFamily="34" charset="0"/>
                <a:cs typeface="Angsana New"/>
              </a:rPr>
              <a:t> do )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cs typeface="Angsana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800" kern="0" dirty="0">
              <a:solidFill>
                <a:srgbClr val="000000"/>
              </a:solidFill>
              <a:latin typeface=".VnTime" pitchFamily="34" charset="0"/>
              <a:cs typeface="Angsana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Nửa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bên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trái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chiếm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90%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dân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số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nắm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10%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tài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sản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Nửa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bên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phải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chiếm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10%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dân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số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nắm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90%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tài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sản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		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Bạn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muốn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ở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nửa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nào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Angsana New" pitchFamily="18" charset="-120"/>
              <a:cs typeface="Angsana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Angsana New" pitchFamily="18" charset="-120"/>
              <a:cs typeface="Angsana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Angsana New" pitchFamily="18" charset="-120"/>
              <a:cs typeface="Angsana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Angsana New" pitchFamily="18" charset="-120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31246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356544" y="350838"/>
            <a:ext cx="8219256" cy="84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ngsana New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III.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Lựa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chọn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cách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làm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6700" y="1536700"/>
            <a:ext cx="115697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1.Người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giàu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t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ìm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công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cụ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kiếm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tiền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&gt;&lt;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Người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nghèo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ự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dùng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sức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trực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tiếp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2.Lựa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chọn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công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việc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	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Người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giàu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t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rồng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cây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lâu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năm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&gt;&lt; 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Người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nghèo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t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rồng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rau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ăn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ngay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Người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giàu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x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ây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dựng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nguồn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nhập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bị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động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&gt;&lt;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Người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nghèo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t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nhập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chủ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động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845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43002" y="2"/>
            <a:ext cx="7219764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ngsana New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r>
              <a:rPr lang="en-US" altLang="en-US" sz="3200" b="1" kern="0" dirty="0">
                <a:solidFill>
                  <a:srgbClr val="FF0000"/>
                </a:solidFill>
                <a:latin typeface="Arial"/>
              </a:rPr>
              <a:t>    1. </a:t>
            </a:r>
            <a:r>
              <a:rPr lang="en-US" altLang="en-US" sz="3200" b="1" kern="0" dirty="0" err="1">
                <a:solidFill>
                  <a:srgbClr val="FF0000"/>
                </a:solidFill>
                <a:latin typeface="Arial"/>
              </a:rPr>
              <a:t>Công</a:t>
            </a:r>
            <a:r>
              <a:rPr lang="en-US" altLang="en-US" sz="32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Arial"/>
              </a:rPr>
              <a:t>cụ</a:t>
            </a:r>
            <a:r>
              <a:rPr lang="en-US" altLang="en-US" sz="32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Arial"/>
              </a:rPr>
              <a:t>kiếm</a:t>
            </a:r>
            <a:r>
              <a:rPr lang="en-US" altLang="en-US" sz="32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Arial"/>
              </a:rPr>
              <a:t>tiền</a:t>
            </a:r>
            <a:endParaRPr lang="en-US" altLang="en-US" sz="32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21763" y="798718"/>
            <a:ext cx="9215302" cy="563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Tất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cả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mọi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người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đều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có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30 - 40 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năm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làm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việc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Làm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công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,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ăn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lương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: 30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Năm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=  360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tháng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lương</a:t>
            </a:r>
            <a:endParaRPr lang="en-US" altLang="en-US" sz="2000" b="1" kern="0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                                             (10 x 360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tháng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= 3,6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tỷ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lnSpc>
                <a:spcPct val="80000"/>
              </a:lnSpc>
              <a:defRPr/>
            </a:pP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1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tháng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= 10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triệu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* </a:t>
            </a:r>
            <a:r>
              <a:rPr lang="en-US" altLang="en-US" sz="2000" b="1" kern="0" dirty="0">
                <a:solidFill>
                  <a:srgbClr val="FF0000"/>
                </a:solidFill>
                <a:latin typeface="Arial"/>
              </a:rPr>
              <a:t>X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(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Hệ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số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đòn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bẩy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	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altLang="en-US" sz="2000" b="1" kern="0" dirty="0">
                <a:solidFill>
                  <a:srgbClr val="FF0000"/>
                </a:solidFill>
                <a:latin typeface="Arial"/>
              </a:rPr>
              <a:t>X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bao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gồm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:   - Lao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động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Có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giới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hạn</a:t>
            </a: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			 -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Vốn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Lớn</a:t>
            </a: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			 -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Khách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hàng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Có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giới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hạn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			 -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Kinh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nghiệm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Không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ai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dạy</a:t>
            </a: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KL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Hệ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số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>
                <a:solidFill>
                  <a:srgbClr val="FF0000"/>
                </a:solidFill>
                <a:latin typeface="Arial"/>
              </a:rPr>
              <a:t>X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càng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cao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càng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tốt</a:t>
            </a: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Làm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 New image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Hệ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số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lao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động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Không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giới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hạn</a:t>
            </a: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			   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Vốn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Cần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ít</a:t>
            </a: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			   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Khách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hàng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Không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giới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hạn</a:t>
            </a: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			   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Kinh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nghiệm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Được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học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miễn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phí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9970" y="5823105"/>
            <a:ext cx="1000903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ctr" defTabSz="457200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nỗ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9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63750" y="506413"/>
            <a:ext cx="7931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2.Lựa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chọn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công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việc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 	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Trồng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rau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			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Trồng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cây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Làm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1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lần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hưởng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1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lần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       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Làm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1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lần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hưởng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lâu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dài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  Thu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nhập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cố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định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    	  Thu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nhập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tích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luỹ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tăng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dần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25613" y="2941638"/>
            <a:ext cx="4002087" cy="788987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</a:endParaRPr>
          </a:p>
        </p:txBody>
      </p:sp>
      <p:sp>
        <p:nvSpPr>
          <p:cNvPr id="6" name="Line 41"/>
          <p:cNvSpPr>
            <a:spLocks noChangeShapeType="1"/>
          </p:cNvSpPr>
          <p:nvPr/>
        </p:nvSpPr>
        <p:spPr bwMode="auto">
          <a:xfrm flipV="1">
            <a:off x="1725613" y="3730625"/>
            <a:ext cx="6680200" cy="3175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0000"/>
              </a:solidFill>
              <a:latin typeface="Arial" panose="020B0604020202020204" pitchFamily="34" charset="0"/>
              <a:ea typeface="Angsana New" pitchFamily="18" charset="-12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725613" y="3533775"/>
            <a:ext cx="668338" cy="196850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393951" y="3463925"/>
            <a:ext cx="666750" cy="26352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60701" y="3406775"/>
            <a:ext cx="668337" cy="32702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726656" y="3275013"/>
            <a:ext cx="666750" cy="458787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398566" y="3138488"/>
            <a:ext cx="668338" cy="590550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057973" y="3005138"/>
            <a:ext cx="666750" cy="722312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733654" y="3463925"/>
            <a:ext cx="668337" cy="26352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401991" y="3470275"/>
            <a:ext cx="668337" cy="26352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7079259" y="3463924"/>
            <a:ext cx="668337" cy="26352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7756527" y="3470274"/>
            <a:ext cx="668337" cy="26352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5888038" y="3790949"/>
            <a:ext cx="3433762" cy="279400"/>
            <a:chOff x="3261" y="2438"/>
            <a:chExt cx="2163" cy="176"/>
          </a:xfrm>
        </p:grpSpPr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H="1" flipV="1">
              <a:off x="3261" y="2438"/>
              <a:ext cx="210" cy="166"/>
            </a:xfrm>
            <a:prstGeom prst="line">
              <a:avLst/>
            </a:prstGeom>
            <a:noFill/>
            <a:ln w="5715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</a:endParaRPr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3471" y="2441"/>
              <a:ext cx="195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de-DE" sz="1200" b="1" dirty="0">
                  <a:solidFill>
                    <a:srgbClr val="003399"/>
                  </a:solidFill>
                  <a:latin typeface="Akzidenz Grotesk"/>
                </a:rPr>
                <a:t>Lương hưu hoặc các khoản trợ cấp</a:t>
              </a:r>
              <a:endParaRPr lang="de-AT" altLang="de-DE" sz="1200" dirty="0">
                <a:solidFill>
                  <a:srgbClr val="003399"/>
                </a:solidFill>
                <a:latin typeface="Akzidenz Grotesk"/>
              </a:endParaRPr>
            </a:p>
          </p:txBody>
        </p:sp>
      </p:grp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1720254" y="5457825"/>
            <a:ext cx="6675438" cy="762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3399"/>
              </a:solidFill>
              <a:latin typeface="Akzidenz Grotesk"/>
            </a:endParaRPr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1718666" y="6008687"/>
            <a:ext cx="668338" cy="198438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2388592" y="5821363"/>
            <a:ext cx="666750" cy="393700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055342" y="5624513"/>
            <a:ext cx="741362" cy="590550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3796704" y="5426869"/>
            <a:ext cx="666750" cy="788988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4463454" y="5230019"/>
            <a:ext cx="668338" cy="985838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5131792" y="4991100"/>
            <a:ext cx="666750" cy="1223963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5803305" y="4827587"/>
            <a:ext cx="668337" cy="1379538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6473230" y="4637881"/>
            <a:ext cx="666750" cy="157797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7146330" y="4414838"/>
            <a:ext cx="668338" cy="180022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7771012" y="4196556"/>
            <a:ext cx="668337" cy="201612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1725613" y="4208462"/>
            <a:ext cx="668338" cy="131762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</a:endParaRP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1725613" y="4529931"/>
            <a:ext cx="668338" cy="131762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2393951" y="4131468"/>
            <a:ext cx="2069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rgbClr val="003399"/>
                </a:solidFill>
                <a:latin typeface="Akzidenz Grotesk"/>
              </a:rPr>
              <a:t>= sức lao động + thời gian</a:t>
            </a:r>
            <a:endParaRPr lang="de-AT" altLang="de-DE" sz="1200" dirty="0">
              <a:solidFill>
                <a:srgbClr val="003399"/>
              </a:solidFill>
              <a:latin typeface="Akzidenz Grotesk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458244" y="4489450"/>
            <a:ext cx="1601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rgbClr val="003399"/>
                </a:solidFill>
                <a:latin typeface="Akzidenz Grotesk"/>
              </a:rPr>
              <a:t>= thu nhập</a:t>
            </a:r>
            <a:endParaRPr lang="de-AT" altLang="de-DE" sz="1200" dirty="0">
              <a:solidFill>
                <a:srgbClr val="003399"/>
              </a:solidFill>
              <a:latin typeface="Akzidenz Grotesk"/>
            </a:endParaRPr>
          </a:p>
        </p:txBody>
      </p:sp>
    </p:spTree>
    <p:extLst>
      <p:ext uri="{BB962C8B-B14F-4D97-AF65-F5344CB8AC3E}">
        <p14:creationId xmlns:p14="http://schemas.microsoft.com/office/powerpoint/2010/main" val="41838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 autoUpdateAnimBg="0"/>
      <p:bldP spid="8" grpId="0" animBg="1" autoUpdateAnimBg="0"/>
      <p:bldP spid="10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  <p:bldP spid="23" grpId="0" animBg="1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  <p:bldP spid="31" grpId="0" animBg="1" autoUpdateAnimBg="0"/>
      <p:bldP spid="32" grpId="0" animBg="1" autoUpdateAnimBg="0"/>
      <p:bldP spid="33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603</Words>
  <Application>Microsoft Office PowerPoint</Application>
  <PresentationFormat>Widescreen</PresentationFormat>
  <Paragraphs>126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.VnArial</vt:lpstr>
      <vt:lpstr>.VnTime</vt:lpstr>
      <vt:lpstr>Akzidenz Grotesk</vt:lpstr>
      <vt:lpstr>Angsana New</vt:lpstr>
      <vt:lpstr>Arial</vt:lpstr>
      <vt:lpstr>Arial Rounded MT Bold</vt:lpstr>
      <vt:lpstr>Calibri</vt:lpstr>
      <vt:lpstr>Calibri Light</vt:lpstr>
      <vt:lpstr>PMingLiU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</cp:revision>
  <dcterms:created xsi:type="dcterms:W3CDTF">2019-11-19T22:52:55Z</dcterms:created>
  <dcterms:modified xsi:type="dcterms:W3CDTF">2023-07-27T07:55:03Z</dcterms:modified>
</cp:coreProperties>
</file>