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62" r:id="rId3"/>
    <p:sldId id="264" r:id="rId4"/>
    <p:sldId id="257" r:id="rId5"/>
    <p:sldId id="261" r:id="rId6"/>
    <p:sldId id="265" r:id="rId7"/>
    <p:sldId id="259" r:id="rId8"/>
    <p:sldId id="260" r:id="rId9"/>
  </p:sldIdLst>
  <p:sldSz cx="12192000" cy="6858000"/>
  <p:notesSz cx="6858000" cy="9144000"/>
  <p:defaultTextStyle>
    <a:defPPr>
      <a:defRPr lang="vi-V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9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96" y="-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23435A-4C9F-4242-9FD8-03131D921AEA}" type="datetimeFigureOut">
              <a:rPr lang="vi-VN" smtClean="0"/>
              <a:t>13/12/2023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8ED04-E6A4-4FBF-B05D-FC1AB9BEE3B2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9867594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23435A-4C9F-4242-9FD8-03131D921AEA}" type="datetimeFigureOut">
              <a:rPr lang="vi-VN" smtClean="0"/>
              <a:t>13/12/2023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8ED04-E6A4-4FBF-B05D-FC1AB9BEE3B2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5158346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23435A-4C9F-4242-9FD8-03131D921AEA}" type="datetimeFigureOut">
              <a:rPr lang="vi-VN" smtClean="0"/>
              <a:t>13/12/2023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8ED04-E6A4-4FBF-B05D-FC1AB9BEE3B2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7552996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23435A-4C9F-4242-9FD8-03131D921AEA}" type="datetimeFigureOut">
              <a:rPr lang="vi-VN" smtClean="0"/>
              <a:t>13/12/2023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8ED04-E6A4-4FBF-B05D-FC1AB9BEE3B2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5651892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23435A-4C9F-4242-9FD8-03131D921AEA}" type="datetimeFigureOut">
              <a:rPr lang="vi-VN" smtClean="0"/>
              <a:t>13/12/2023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8ED04-E6A4-4FBF-B05D-FC1AB9BEE3B2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0312235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23435A-4C9F-4242-9FD8-03131D921AEA}" type="datetimeFigureOut">
              <a:rPr lang="vi-VN" smtClean="0"/>
              <a:t>13/12/2023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8ED04-E6A4-4FBF-B05D-FC1AB9BEE3B2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529915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23435A-4C9F-4242-9FD8-03131D921AEA}" type="datetimeFigureOut">
              <a:rPr lang="vi-VN" smtClean="0"/>
              <a:t>13/12/2023</a:t>
            </a:fld>
            <a:endParaRPr lang="vi-V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8ED04-E6A4-4FBF-B05D-FC1AB9BEE3B2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260314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23435A-4C9F-4242-9FD8-03131D921AEA}" type="datetimeFigureOut">
              <a:rPr lang="vi-VN" smtClean="0"/>
              <a:t>13/12/2023</a:t>
            </a:fld>
            <a:endParaRPr lang="vi-V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8ED04-E6A4-4FBF-B05D-FC1AB9BEE3B2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22466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23435A-4C9F-4242-9FD8-03131D921AEA}" type="datetimeFigureOut">
              <a:rPr lang="vi-VN" smtClean="0"/>
              <a:t>13/12/2023</a:t>
            </a:fld>
            <a:endParaRPr lang="vi-V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8ED04-E6A4-4FBF-B05D-FC1AB9BEE3B2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5370981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23435A-4C9F-4242-9FD8-03131D921AEA}" type="datetimeFigureOut">
              <a:rPr lang="vi-VN" smtClean="0"/>
              <a:t>13/12/2023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8ED04-E6A4-4FBF-B05D-FC1AB9BEE3B2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3732460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23435A-4C9F-4242-9FD8-03131D921AEA}" type="datetimeFigureOut">
              <a:rPr lang="vi-VN" smtClean="0"/>
              <a:t>13/12/2023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8ED04-E6A4-4FBF-B05D-FC1AB9BEE3B2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8339315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23435A-4C9F-4242-9FD8-03131D921AEA}" type="datetimeFigureOut">
              <a:rPr lang="vi-VN" smtClean="0"/>
              <a:t>13/12/2023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18ED04-E6A4-4FBF-B05D-FC1AB9BEE3B2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387049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435C1313-98EC-78E2-E3BD-55BF3AF2869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7037" y="289439"/>
            <a:ext cx="4323330" cy="6279122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E375C502-D97C-51C8-F72D-C6F002A05F64}"/>
              </a:ext>
            </a:extLst>
          </p:cNvPr>
          <p:cNvSpPr txBox="1"/>
          <p:nvPr/>
        </p:nvSpPr>
        <p:spPr>
          <a:xfrm>
            <a:off x="4806267" y="808895"/>
            <a:ext cx="6701311" cy="50156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976" b="1" dirty="0">
                <a:latin typeface="Arial" panose="020B0604020202020204" pitchFamily="34" charset="0"/>
              </a:rPr>
              <a:t>TRẦN THỊ RÀNG</a:t>
            </a:r>
          </a:p>
          <a:p>
            <a:endParaRPr lang="en-US" sz="2232" dirty="0">
              <a:highlight>
                <a:srgbClr val="FFFF00"/>
              </a:highlight>
              <a:latin typeface="Arial" panose="020B0604020202020204" pitchFamily="34" charset="0"/>
            </a:endParaRPr>
          </a:p>
          <a:p>
            <a:pPr marL="318863" indent="-318863">
              <a:buFont typeface="Wingdings" panose="05000000000000000000" pitchFamily="2" charset="2"/>
              <a:buChar char="Ø"/>
            </a:pPr>
            <a:r>
              <a:rPr lang="en-US" sz="2232" dirty="0">
                <a:latin typeface="Arial" panose="020B0604020202020204" pitchFamily="34" charset="0"/>
              </a:rPr>
              <a:t>QUÊ QUÁN:LONG AN</a:t>
            </a:r>
          </a:p>
          <a:p>
            <a:pPr marL="318863" indent="-318863">
              <a:buFont typeface="Wingdings" panose="05000000000000000000" pitchFamily="2" charset="2"/>
              <a:buChar char="Ø"/>
            </a:pPr>
            <a:endParaRPr lang="en-US" sz="2232" dirty="0">
              <a:highlight>
                <a:srgbClr val="FFFF00"/>
              </a:highlight>
              <a:latin typeface="Arial" panose="020B0604020202020204" pitchFamily="34" charset="0"/>
            </a:endParaRPr>
          </a:p>
          <a:p>
            <a:pPr marL="318863" indent="-318863">
              <a:buFont typeface="Wingdings" panose="05000000000000000000" pitchFamily="2" charset="2"/>
              <a:buChar char="Ø"/>
            </a:pPr>
            <a:r>
              <a:rPr lang="en-US" sz="2232" dirty="0">
                <a:latin typeface="Arial" panose="020B0604020202020204" pitchFamily="34" charset="0"/>
              </a:rPr>
              <a:t>KINH NGHIỆM: HƠN15 NĂM LÀM THỢ MAY</a:t>
            </a:r>
          </a:p>
          <a:p>
            <a:pPr marL="318863" indent="-318863">
              <a:buFont typeface="Wingdings" panose="05000000000000000000" pitchFamily="2" charset="2"/>
              <a:buChar char="Ø"/>
            </a:pPr>
            <a:endParaRPr lang="en-US" sz="2232" dirty="0">
              <a:latin typeface="Arial" panose="020B0604020202020204" pitchFamily="34" charset="0"/>
            </a:endParaRPr>
          </a:p>
          <a:p>
            <a:pPr marL="318863" indent="-318863">
              <a:buFont typeface="Wingdings" panose="05000000000000000000" pitchFamily="2" charset="2"/>
              <a:buChar char="Ø"/>
            </a:pPr>
            <a:r>
              <a:rPr lang="en-US" sz="2232" dirty="0">
                <a:latin typeface="Arial" panose="020B0604020202020204" pitchFamily="34" charset="0"/>
              </a:rPr>
              <a:t>2015-2023 THAM GIA VÀO NGÀNH CHĂM SÓC SỨC KHỎE VÀ SẮC ĐẸP</a:t>
            </a:r>
          </a:p>
          <a:p>
            <a:pPr marL="318863" indent="-318863">
              <a:buFont typeface="Wingdings" panose="05000000000000000000" pitchFamily="2" charset="2"/>
              <a:buChar char="Ø"/>
            </a:pPr>
            <a:endParaRPr lang="en-US" sz="2232" dirty="0">
              <a:latin typeface="Arial" panose="020B0604020202020204" pitchFamily="34" charset="0"/>
            </a:endParaRPr>
          </a:p>
          <a:p>
            <a:pPr marL="318863" indent="-318863">
              <a:buFont typeface="Wingdings" panose="05000000000000000000" pitchFamily="2" charset="2"/>
              <a:buChar char="Ø"/>
            </a:pPr>
            <a:r>
              <a:rPr lang="en-US" sz="2232" dirty="0">
                <a:latin typeface="Arial" panose="020B0604020202020204" pitchFamily="34" charset="0"/>
              </a:rPr>
              <a:t>THAM GIA THÁNG 4/2016</a:t>
            </a:r>
          </a:p>
          <a:p>
            <a:pPr marL="318863" indent="-318863">
              <a:buFont typeface="Wingdings" panose="05000000000000000000" pitchFamily="2" charset="2"/>
              <a:buChar char="Ø"/>
            </a:pPr>
            <a:endParaRPr lang="en-US" sz="2232" dirty="0">
              <a:latin typeface="Arial" panose="020B0604020202020204" pitchFamily="34" charset="0"/>
            </a:endParaRPr>
          </a:p>
          <a:p>
            <a:pPr marL="318863" indent="-318863">
              <a:buFont typeface="Wingdings" panose="05000000000000000000" pitchFamily="2" charset="2"/>
              <a:buChar char="Ø"/>
            </a:pPr>
            <a:r>
              <a:rPr lang="en-US" sz="2232" dirty="0">
                <a:latin typeface="Arial" panose="020B0604020202020204" pitchFamily="34" charset="0"/>
              </a:rPr>
              <a:t>KHỞI NGHIỆP THÁNG 8/2016</a:t>
            </a:r>
          </a:p>
          <a:p>
            <a:pPr marL="318863" indent="-318863">
              <a:buFont typeface="Wingdings" panose="05000000000000000000" pitchFamily="2" charset="2"/>
              <a:buChar char="Ø"/>
            </a:pPr>
            <a:endParaRPr lang="en-US" sz="2232" dirty="0">
              <a:highlight>
                <a:srgbClr val="FFFF00"/>
              </a:highlight>
              <a:latin typeface="Arial" panose="020B0604020202020204" pitchFamily="34" charset="0"/>
            </a:endParaRPr>
          </a:p>
          <a:p>
            <a:pPr marL="318863" indent="-318863">
              <a:buFont typeface="Wingdings" panose="05000000000000000000" pitchFamily="2" charset="2"/>
              <a:buChar char="Ø"/>
            </a:pPr>
            <a:r>
              <a:rPr lang="en-US" sz="2232" dirty="0">
                <a:solidFill>
                  <a:srgbClr val="F737E0"/>
                </a:solidFill>
                <a:latin typeface="Arial" panose="020B0604020202020204" pitchFamily="34" charset="0"/>
              </a:rPr>
              <a:t>DANH HIỆU 5AO VÀNG</a:t>
            </a:r>
            <a:endParaRPr lang="vi-VN" sz="2232" dirty="0">
              <a:solidFill>
                <a:srgbClr val="F737E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18056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val 4"/>
          <p:cNvSpPr/>
          <p:nvPr/>
        </p:nvSpPr>
        <p:spPr>
          <a:xfrm>
            <a:off x="467581" y="4434804"/>
            <a:ext cx="1021731" cy="942630"/>
          </a:xfrm>
          <a:prstGeom prst="ellipse">
            <a:avLst/>
          </a:prstGeom>
          <a:solidFill>
            <a:srgbClr val="92D050"/>
          </a:solidFill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defTabSz="850279"/>
            <a:r>
              <a:rPr lang="en-US" sz="1600" b="1">
                <a:cs typeface="Arial"/>
                <a:sym typeface="Arial"/>
              </a:rPr>
              <a:t>250 TỶ</a:t>
            </a:r>
            <a:endParaRPr lang="en-VN" sz="1600" b="1" dirty="0">
              <a:cs typeface="Arial"/>
              <a:sym typeface="Arial"/>
            </a:endParaRPr>
          </a:p>
        </p:txBody>
      </p:sp>
      <p:sp>
        <p:nvSpPr>
          <p:cNvPr id="6" name="Oval 5"/>
          <p:cNvSpPr/>
          <p:nvPr/>
        </p:nvSpPr>
        <p:spPr>
          <a:xfrm>
            <a:off x="4950927" y="2778101"/>
            <a:ext cx="1021731" cy="933125"/>
          </a:xfrm>
          <a:prstGeom prst="ellipse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581" dirty="0"/>
              <a:t>800</a:t>
            </a:r>
          </a:p>
          <a:p>
            <a:pPr algn="ctr"/>
            <a:r>
              <a:rPr lang="en-US" sz="1581" dirty="0"/>
              <a:t>TY</a:t>
            </a:r>
            <a:endParaRPr lang="vi-VN" sz="1581" dirty="0"/>
          </a:p>
        </p:txBody>
      </p:sp>
      <p:sp>
        <p:nvSpPr>
          <p:cNvPr id="7" name="Oval 6"/>
          <p:cNvSpPr/>
          <p:nvPr/>
        </p:nvSpPr>
        <p:spPr>
          <a:xfrm>
            <a:off x="3805337" y="3220689"/>
            <a:ext cx="1021731" cy="942630"/>
          </a:xfrm>
          <a:prstGeom prst="ellipse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581" dirty="0"/>
              <a:t>600</a:t>
            </a:r>
          </a:p>
          <a:p>
            <a:pPr algn="ctr"/>
            <a:r>
              <a:rPr lang="en-US" sz="1581" dirty="0"/>
              <a:t>TY</a:t>
            </a:r>
            <a:endParaRPr lang="vi-VN" sz="1581" dirty="0"/>
          </a:p>
        </p:txBody>
      </p:sp>
      <p:sp>
        <p:nvSpPr>
          <p:cNvPr id="8" name="Oval 7"/>
          <p:cNvSpPr/>
          <p:nvPr/>
        </p:nvSpPr>
        <p:spPr>
          <a:xfrm>
            <a:off x="2670105" y="3633324"/>
            <a:ext cx="1021731" cy="926679"/>
          </a:xfrm>
          <a:prstGeom prst="ellipse">
            <a:avLst/>
          </a:prstGeom>
          <a:solidFill>
            <a:srgbClr val="92D050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581" dirty="0"/>
              <a:t>450</a:t>
            </a:r>
          </a:p>
          <a:p>
            <a:pPr algn="ctr"/>
            <a:r>
              <a:rPr lang="en-US" sz="1581" dirty="0"/>
              <a:t>TY</a:t>
            </a:r>
            <a:endParaRPr lang="vi-VN" sz="1581" dirty="0"/>
          </a:p>
        </p:txBody>
      </p:sp>
      <p:sp>
        <p:nvSpPr>
          <p:cNvPr id="9" name="Oval 8"/>
          <p:cNvSpPr/>
          <p:nvPr/>
        </p:nvSpPr>
        <p:spPr>
          <a:xfrm>
            <a:off x="1545233" y="4060408"/>
            <a:ext cx="1021731" cy="942630"/>
          </a:xfrm>
          <a:prstGeom prst="ellipse">
            <a:avLst/>
          </a:prstGeom>
          <a:solidFill>
            <a:srgbClr val="92D050"/>
          </a:solidFill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581" dirty="0"/>
              <a:t>350</a:t>
            </a:r>
          </a:p>
          <a:p>
            <a:pPr algn="ctr"/>
            <a:r>
              <a:rPr lang="en-US" sz="1581" dirty="0"/>
              <a:t>TY</a:t>
            </a:r>
            <a:endParaRPr lang="vi-VN" sz="1581" dirty="0"/>
          </a:p>
        </p:txBody>
      </p:sp>
      <p:sp>
        <p:nvSpPr>
          <p:cNvPr id="11" name="Down Arrow 10"/>
          <p:cNvSpPr/>
          <p:nvPr/>
        </p:nvSpPr>
        <p:spPr>
          <a:xfrm>
            <a:off x="859698" y="5465754"/>
            <a:ext cx="42516" cy="297039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 sz="1581"/>
          </a:p>
        </p:txBody>
      </p:sp>
      <p:sp>
        <p:nvSpPr>
          <p:cNvPr id="12" name="Down Arrow 11"/>
          <p:cNvSpPr/>
          <p:nvPr/>
        </p:nvSpPr>
        <p:spPr>
          <a:xfrm>
            <a:off x="2079489" y="5055276"/>
            <a:ext cx="46143" cy="707517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 sz="1581"/>
          </a:p>
        </p:txBody>
      </p:sp>
      <p:sp>
        <p:nvSpPr>
          <p:cNvPr id="13" name="Down Arrow 12"/>
          <p:cNvSpPr/>
          <p:nvPr/>
        </p:nvSpPr>
        <p:spPr>
          <a:xfrm flipH="1">
            <a:off x="5473678" y="3742159"/>
            <a:ext cx="50769" cy="202063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 sz="1581"/>
          </a:p>
        </p:txBody>
      </p:sp>
      <p:sp>
        <p:nvSpPr>
          <p:cNvPr id="14" name="Down Arrow 13"/>
          <p:cNvSpPr/>
          <p:nvPr/>
        </p:nvSpPr>
        <p:spPr>
          <a:xfrm>
            <a:off x="4337999" y="4182681"/>
            <a:ext cx="67190" cy="157734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 sz="1581"/>
          </a:p>
        </p:txBody>
      </p:sp>
      <p:sp>
        <p:nvSpPr>
          <p:cNvPr id="15" name="Down Arrow 14"/>
          <p:cNvSpPr/>
          <p:nvPr/>
        </p:nvSpPr>
        <p:spPr>
          <a:xfrm>
            <a:off x="3184327" y="4609109"/>
            <a:ext cx="58006" cy="116336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 sz="1581"/>
          </a:p>
        </p:txBody>
      </p:sp>
      <p:pic>
        <p:nvPicPr>
          <p:cNvPr id="17" name="Graphic 4" descr="Arrow Clockwise curve">
            <a:extLst>
              <a:ext uri="{FF2B5EF4-FFF2-40B4-BE49-F238E27FC236}">
                <a16:creationId xmlns:a16="http://schemas.microsoft.com/office/drawing/2014/main" id="{CB5B2999-8D9D-834B-9E5A-7C0F7DCC835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4857925">
            <a:off x="857882" y="3571850"/>
            <a:ext cx="567896" cy="726642"/>
          </a:xfrm>
          <a:prstGeom prst="rect">
            <a:avLst/>
          </a:prstGeom>
        </p:spPr>
      </p:pic>
      <p:sp>
        <p:nvSpPr>
          <p:cNvPr id="32" name="Down Arrow 31"/>
          <p:cNvSpPr/>
          <p:nvPr/>
        </p:nvSpPr>
        <p:spPr>
          <a:xfrm>
            <a:off x="6567300" y="3352256"/>
            <a:ext cx="102086" cy="243305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 sz="1581"/>
          </a:p>
        </p:txBody>
      </p:sp>
      <p:sp>
        <p:nvSpPr>
          <p:cNvPr id="33" name="Oval 32"/>
          <p:cNvSpPr/>
          <p:nvPr/>
        </p:nvSpPr>
        <p:spPr>
          <a:xfrm>
            <a:off x="6057190" y="2390265"/>
            <a:ext cx="1021731" cy="942630"/>
          </a:xfrm>
          <a:prstGeom prst="ellipse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581" dirty="0"/>
              <a:t>1000</a:t>
            </a:r>
          </a:p>
          <a:p>
            <a:pPr algn="ctr"/>
            <a:r>
              <a:rPr lang="en-US" sz="1581" dirty="0"/>
              <a:t>TY</a:t>
            </a:r>
            <a:endParaRPr lang="vi-VN" sz="1581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5595"/>
            <a:ext cx="2135283" cy="1162757"/>
          </a:xfrm>
          <a:prstGeom prst="rect">
            <a:avLst/>
          </a:prstGeom>
        </p:spPr>
      </p:pic>
      <p:cxnSp>
        <p:nvCxnSpPr>
          <p:cNvPr id="16" name="Straight Connector 15"/>
          <p:cNvCxnSpPr>
            <a:stCxn id="47" idx="0"/>
            <a:endCxn id="11" idx="0"/>
          </p:cNvCxnSpPr>
          <p:nvPr/>
        </p:nvCxnSpPr>
        <p:spPr>
          <a:xfrm flipH="1">
            <a:off x="880956" y="1671067"/>
            <a:ext cx="10308348" cy="37946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Oval 35"/>
          <p:cNvSpPr/>
          <p:nvPr/>
        </p:nvSpPr>
        <p:spPr>
          <a:xfrm>
            <a:off x="10648135" y="678518"/>
            <a:ext cx="1021731" cy="942630"/>
          </a:xfrm>
          <a:prstGeom prst="ellipse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1581" dirty="0"/>
              <a:t>2000 TY</a:t>
            </a:r>
          </a:p>
        </p:txBody>
      </p:sp>
      <p:sp>
        <p:nvSpPr>
          <p:cNvPr id="41" name="Oval 40"/>
          <p:cNvSpPr/>
          <p:nvPr/>
        </p:nvSpPr>
        <p:spPr>
          <a:xfrm>
            <a:off x="7238550" y="1924771"/>
            <a:ext cx="1021731" cy="942630"/>
          </a:xfrm>
          <a:prstGeom prst="ellipse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581" dirty="0"/>
              <a:t>1300</a:t>
            </a:r>
          </a:p>
          <a:p>
            <a:pPr algn="ctr"/>
            <a:r>
              <a:rPr lang="en-US" sz="1581" dirty="0"/>
              <a:t>TY</a:t>
            </a:r>
            <a:endParaRPr lang="vi-VN" sz="1581" dirty="0"/>
          </a:p>
        </p:txBody>
      </p:sp>
      <p:sp>
        <p:nvSpPr>
          <p:cNvPr id="42" name="Oval 41"/>
          <p:cNvSpPr/>
          <p:nvPr/>
        </p:nvSpPr>
        <p:spPr>
          <a:xfrm>
            <a:off x="8411063" y="1530972"/>
            <a:ext cx="1021731" cy="942630"/>
          </a:xfrm>
          <a:prstGeom prst="ellipse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581" dirty="0"/>
              <a:t>1600</a:t>
            </a:r>
          </a:p>
          <a:p>
            <a:pPr algn="ctr"/>
            <a:r>
              <a:rPr lang="en-US" sz="1581" dirty="0"/>
              <a:t>TY</a:t>
            </a:r>
            <a:endParaRPr lang="vi-VN" sz="1581" dirty="0"/>
          </a:p>
        </p:txBody>
      </p:sp>
      <p:sp>
        <p:nvSpPr>
          <p:cNvPr id="43" name="Oval 42"/>
          <p:cNvSpPr/>
          <p:nvPr/>
        </p:nvSpPr>
        <p:spPr>
          <a:xfrm>
            <a:off x="9529599" y="1095814"/>
            <a:ext cx="1021731" cy="942630"/>
          </a:xfrm>
          <a:prstGeom prst="ellipse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581" dirty="0"/>
              <a:t>1800</a:t>
            </a:r>
          </a:p>
          <a:p>
            <a:pPr algn="ctr"/>
            <a:r>
              <a:rPr lang="en-US" sz="1581" dirty="0"/>
              <a:t>TY</a:t>
            </a:r>
            <a:endParaRPr lang="vi-VN" sz="1581" dirty="0"/>
          </a:p>
        </p:txBody>
      </p:sp>
      <p:graphicFrame>
        <p:nvGraphicFramePr>
          <p:cNvPr id="23" name="Table 22"/>
          <p:cNvGraphicFramePr>
            <a:graphicFrameLocks noGrp="1"/>
          </p:cNvGraphicFramePr>
          <p:nvPr/>
        </p:nvGraphicFramePr>
        <p:xfrm>
          <a:off x="409558" y="5782153"/>
          <a:ext cx="1124672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4672">
                  <a:extLst>
                    <a:ext uri="{9D8B030D-6E8A-4147-A177-3AD203B41FA5}">
                      <a16:colId xmlns:a16="http://schemas.microsoft.com/office/drawing/2014/main" val="1969807630"/>
                    </a:ext>
                  </a:extLst>
                </a:gridCol>
                <a:gridCol w="1124672">
                  <a:extLst>
                    <a:ext uri="{9D8B030D-6E8A-4147-A177-3AD203B41FA5}">
                      <a16:colId xmlns:a16="http://schemas.microsoft.com/office/drawing/2014/main" val="501725664"/>
                    </a:ext>
                  </a:extLst>
                </a:gridCol>
                <a:gridCol w="1124672">
                  <a:extLst>
                    <a:ext uri="{9D8B030D-6E8A-4147-A177-3AD203B41FA5}">
                      <a16:colId xmlns:a16="http://schemas.microsoft.com/office/drawing/2014/main" val="763100702"/>
                    </a:ext>
                  </a:extLst>
                </a:gridCol>
                <a:gridCol w="1124672">
                  <a:extLst>
                    <a:ext uri="{9D8B030D-6E8A-4147-A177-3AD203B41FA5}">
                      <a16:colId xmlns:a16="http://schemas.microsoft.com/office/drawing/2014/main" val="1018982930"/>
                    </a:ext>
                  </a:extLst>
                </a:gridCol>
                <a:gridCol w="1124672">
                  <a:extLst>
                    <a:ext uri="{9D8B030D-6E8A-4147-A177-3AD203B41FA5}">
                      <a16:colId xmlns:a16="http://schemas.microsoft.com/office/drawing/2014/main" val="1363043973"/>
                    </a:ext>
                  </a:extLst>
                </a:gridCol>
                <a:gridCol w="1124672">
                  <a:extLst>
                    <a:ext uri="{9D8B030D-6E8A-4147-A177-3AD203B41FA5}">
                      <a16:colId xmlns:a16="http://schemas.microsoft.com/office/drawing/2014/main" val="790624358"/>
                    </a:ext>
                  </a:extLst>
                </a:gridCol>
                <a:gridCol w="1124672">
                  <a:extLst>
                    <a:ext uri="{9D8B030D-6E8A-4147-A177-3AD203B41FA5}">
                      <a16:colId xmlns:a16="http://schemas.microsoft.com/office/drawing/2014/main" val="385384218"/>
                    </a:ext>
                  </a:extLst>
                </a:gridCol>
                <a:gridCol w="1124672">
                  <a:extLst>
                    <a:ext uri="{9D8B030D-6E8A-4147-A177-3AD203B41FA5}">
                      <a16:colId xmlns:a16="http://schemas.microsoft.com/office/drawing/2014/main" val="545223163"/>
                    </a:ext>
                  </a:extLst>
                </a:gridCol>
                <a:gridCol w="1124672">
                  <a:extLst>
                    <a:ext uri="{9D8B030D-6E8A-4147-A177-3AD203B41FA5}">
                      <a16:colId xmlns:a16="http://schemas.microsoft.com/office/drawing/2014/main" val="1801950004"/>
                    </a:ext>
                  </a:extLst>
                </a:gridCol>
                <a:gridCol w="1124672">
                  <a:extLst>
                    <a:ext uri="{9D8B030D-6E8A-4147-A177-3AD203B41FA5}">
                      <a16:colId xmlns:a16="http://schemas.microsoft.com/office/drawing/2014/main" val="46251735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2024</a:t>
                      </a:r>
                      <a:endParaRPr lang="vi-V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2025</a:t>
                      </a:r>
                      <a:endParaRPr lang="vi-V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2026</a:t>
                      </a:r>
                      <a:endParaRPr lang="vi-V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2027</a:t>
                      </a:r>
                      <a:endParaRPr lang="vi-V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2028</a:t>
                      </a:r>
                      <a:endParaRPr lang="vi-V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2029</a:t>
                      </a:r>
                      <a:endParaRPr lang="vi-V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2030</a:t>
                      </a:r>
                      <a:endParaRPr lang="vi-V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2031</a:t>
                      </a:r>
                      <a:endParaRPr lang="vi-V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2032</a:t>
                      </a:r>
                      <a:endParaRPr lang="vi-V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2033</a:t>
                      </a:r>
                      <a:endParaRPr lang="vi-V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68852172"/>
                  </a:ext>
                </a:extLst>
              </a:tr>
            </a:tbl>
          </a:graphicData>
        </a:graphic>
      </p:graphicFrame>
      <p:sp>
        <p:nvSpPr>
          <p:cNvPr id="44" name="Down Arrow 43"/>
          <p:cNvSpPr/>
          <p:nvPr/>
        </p:nvSpPr>
        <p:spPr>
          <a:xfrm>
            <a:off x="7730156" y="2886761"/>
            <a:ext cx="57990" cy="289280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 sz="1581"/>
          </a:p>
        </p:txBody>
      </p:sp>
      <p:sp>
        <p:nvSpPr>
          <p:cNvPr id="45" name="Down Arrow 44"/>
          <p:cNvSpPr/>
          <p:nvPr/>
        </p:nvSpPr>
        <p:spPr>
          <a:xfrm flipH="1">
            <a:off x="8934491" y="2478508"/>
            <a:ext cx="45719" cy="328269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 sz="1581"/>
          </a:p>
        </p:txBody>
      </p:sp>
      <p:sp>
        <p:nvSpPr>
          <p:cNvPr id="46" name="Down Arrow 45"/>
          <p:cNvSpPr/>
          <p:nvPr/>
        </p:nvSpPr>
        <p:spPr>
          <a:xfrm>
            <a:off x="10007117" y="2200350"/>
            <a:ext cx="45719" cy="356084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 sz="1581" dirty="0"/>
          </a:p>
        </p:txBody>
      </p:sp>
      <p:sp>
        <p:nvSpPr>
          <p:cNvPr id="47" name="Down Arrow 46"/>
          <p:cNvSpPr/>
          <p:nvPr/>
        </p:nvSpPr>
        <p:spPr>
          <a:xfrm>
            <a:off x="11159000" y="1671066"/>
            <a:ext cx="60609" cy="409013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 sz="1581"/>
          </a:p>
        </p:txBody>
      </p:sp>
      <p:pic>
        <p:nvPicPr>
          <p:cNvPr id="48" name="Graphic 4" descr="Arrow Clockwise curve">
            <a:extLst>
              <a:ext uri="{FF2B5EF4-FFF2-40B4-BE49-F238E27FC236}">
                <a16:creationId xmlns:a16="http://schemas.microsoft.com/office/drawing/2014/main" id="{CB5B2999-8D9D-834B-9E5A-7C0F7DCC835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4857925">
            <a:off x="2035169" y="3148743"/>
            <a:ext cx="567896" cy="726642"/>
          </a:xfrm>
          <a:prstGeom prst="rect">
            <a:avLst/>
          </a:prstGeom>
        </p:spPr>
      </p:pic>
      <p:pic>
        <p:nvPicPr>
          <p:cNvPr id="49" name="Graphic 4" descr="Arrow Clockwise curve">
            <a:extLst>
              <a:ext uri="{FF2B5EF4-FFF2-40B4-BE49-F238E27FC236}">
                <a16:creationId xmlns:a16="http://schemas.microsoft.com/office/drawing/2014/main" id="{CB5B2999-8D9D-834B-9E5A-7C0F7DCC835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4857925">
            <a:off x="3190395" y="2774324"/>
            <a:ext cx="567896" cy="726642"/>
          </a:xfrm>
          <a:prstGeom prst="rect">
            <a:avLst/>
          </a:prstGeom>
        </p:spPr>
      </p:pic>
      <p:pic>
        <p:nvPicPr>
          <p:cNvPr id="50" name="Graphic 4" descr="Arrow Clockwise curve">
            <a:extLst>
              <a:ext uri="{FF2B5EF4-FFF2-40B4-BE49-F238E27FC236}">
                <a16:creationId xmlns:a16="http://schemas.microsoft.com/office/drawing/2014/main" id="{CB5B2999-8D9D-834B-9E5A-7C0F7DCC835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4857925">
            <a:off x="4263575" y="2361691"/>
            <a:ext cx="567896" cy="726642"/>
          </a:xfrm>
          <a:prstGeom prst="rect">
            <a:avLst/>
          </a:prstGeom>
        </p:spPr>
      </p:pic>
      <p:pic>
        <p:nvPicPr>
          <p:cNvPr id="51" name="Graphic 4" descr="Arrow Clockwise curve">
            <a:extLst>
              <a:ext uri="{FF2B5EF4-FFF2-40B4-BE49-F238E27FC236}">
                <a16:creationId xmlns:a16="http://schemas.microsoft.com/office/drawing/2014/main" id="{CB5B2999-8D9D-834B-9E5A-7C0F7DCC835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4857925">
            <a:off x="5468021" y="1919100"/>
            <a:ext cx="567896" cy="726642"/>
          </a:xfrm>
          <a:prstGeom prst="rect">
            <a:avLst/>
          </a:prstGeom>
        </p:spPr>
      </p:pic>
      <p:pic>
        <p:nvPicPr>
          <p:cNvPr id="52" name="Graphic 4" descr="Arrow Clockwise curve">
            <a:extLst>
              <a:ext uri="{FF2B5EF4-FFF2-40B4-BE49-F238E27FC236}">
                <a16:creationId xmlns:a16="http://schemas.microsoft.com/office/drawing/2014/main" id="{CB5B2999-8D9D-834B-9E5A-7C0F7DCC835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4857925">
            <a:off x="6645859" y="1482681"/>
            <a:ext cx="567896" cy="726642"/>
          </a:xfrm>
          <a:prstGeom prst="rect">
            <a:avLst/>
          </a:prstGeom>
        </p:spPr>
      </p:pic>
      <p:pic>
        <p:nvPicPr>
          <p:cNvPr id="53" name="Graphic 4" descr="Arrow Clockwise curve">
            <a:extLst>
              <a:ext uri="{FF2B5EF4-FFF2-40B4-BE49-F238E27FC236}">
                <a16:creationId xmlns:a16="http://schemas.microsoft.com/office/drawing/2014/main" id="{CB5B2999-8D9D-834B-9E5A-7C0F7DCC835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4857925">
            <a:off x="8905146" y="609491"/>
            <a:ext cx="567896" cy="726642"/>
          </a:xfrm>
          <a:prstGeom prst="rect">
            <a:avLst/>
          </a:prstGeom>
        </p:spPr>
      </p:pic>
      <p:pic>
        <p:nvPicPr>
          <p:cNvPr id="54" name="Graphic 4" descr="Arrow Clockwise curve">
            <a:extLst>
              <a:ext uri="{FF2B5EF4-FFF2-40B4-BE49-F238E27FC236}">
                <a16:creationId xmlns:a16="http://schemas.microsoft.com/office/drawing/2014/main" id="{CB5B2999-8D9D-834B-9E5A-7C0F7DCC835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4857925">
            <a:off x="9946524" y="278270"/>
            <a:ext cx="567896" cy="726642"/>
          </a:xfrm>
          <a:prstGeom prst="rect">
            <a:avLst/>
          </a:prstGeom>
        </p:spPr>
      </p:pic>
      <p:pic>
        <p:nvPicPr>
          <p:cNvPr id="55" name="Graphic 4" descr="Arrow Clockwise curve">
            <a:extLst>
              <a:ext uri="{FF2B5EF4-FFF2-40B4-BE49-F238E27FC236}">
                <a16:creationId xmlns:a16="http://schemas.microsoft.com/office/drawing/2014/main" id="{CB5B2999-8D9D-834B-9E5A-7C0F7DCC835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4857925">
            <a:off x="7778185" y="974126"/>
            <a:ext cx="567896" cy="726642"/>
          </a:xfrm>
          <a:prstGeom prst="rect">
            <a:avLst/>
          </a:prstGeom>
        </p:spPr>
      </p:pic>
      <p:sp>
        <p:nvSpPr>
          <p:cNvPr id="63" name="TextBox 62"/>
          <p:cNvSpPr txBox="1"/>
          <p:nvPr/>
        </p:nvSpPr>
        <p:spPr>
          <a:xfrm>
            <a:off x="2883160" y="127969"/>
            <a:ext cx="8548577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MỤC TIÊU DOANH SỐ(</a:t>
            </a:r>
            <a:r>
              <a:rPr lang="en-US" sz="32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tỷ</a:t>
            </a:r>
            <a:r>
              <a:rPr lang="en-US" sz="32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) 10 NĂM TỚI</a:t>
            </a:r>
          </a:p>
          <a:p>
            <a:r>
              <a:rPr lang="en-US" sz="32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                          </a:t>
            </a:r>
            <a:r>
              <a:rPr lang="en-US" sz="3200" b="1" dirty="0">
                <a:ln w="0"/>
                <a:solidFill>
                  <a:srgbClr val="F737E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GALAXY11</a:t>
            </a:r>
          </a:p>
          <a:p>
            <a:endParaRPr lang="vi-VN" sz="1400" b="1" dirty="0"/>
          </a:p>
        </p:txBody>
      </p:sp>
    </p:spTree>
    <p:extLst>
      <p:ext uri="{BB962C8B-B14F-4D97-AF65-F5344CB8AC3E}">
        <p14:creationId xmlns:p14="http://schemas.microsoft.com/office/powerpoint/2010/main" val="19508739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0" y="5610642"/>
          <a:ext cx="9687440" cy="640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68744">
                  <a:extLst>
                    <a:ext uri="{9D8B030D-6E8A-4147-A177-3AD203B41FA5}">
                      <a16:colId xmlns:a16="http://schemas.microsoft.com/office/drawing/2014/main" val="4006160213"/>
                    </a:ext>
                  </a:extLst>
                </a:gridCol>
                <a:gridCol w="968744">
                  <a:extLst>
                    <a:ext uri="{9D8B030D-6E8A-4147-A177-3AD203B41FA5}">
                      <a16:colId xmlns:a16="http://schemas.microsoft.com/office/drawing/2014/main" val="2677041268"/>
                    </a:ext>
                  </a:extLst>
                </a:gridCol>
                <a:gridCol w="968744">
                  <a:extLst>
                    <a:ext uri="{9D8B030D-6E8A-4147-A177-3AD203B41FA5}">
                      <a16:colId xmlns:a16="http://schemas.microsoft.com/office/drawing/2014/main" val="2357248465"/>
                    </a:ext>
                  </a:extLst>
                </a:gridCol>
                <a:gridCol w="968744">
                  <a:extLst>
                    <a:ext uri="{9D8B030D-6E8A-4147-A177-3AD203B41FA5}">
                      <a16:colId xmlns:a16="http://schemas.microsoft.com/office/drawing/2014/main" val="1746767139"/>
                    </a:ext>
                  </a:extLst>
                </a:gridCol>
                <a:gridCol w="968744">
                  <a:extLst>
                    <a:ext uri="{9D8B030D-6E8A-4147-A177-3AD203B41FA5}">
                      <a16:colId xmlns:a16="http://schemas.microsoft.com/office/drawing/2014/main" val="2862023778"/>
                    </a:ext>
                  </a:extLst>
                </a:gridCol>
                <a:gridCol w="968744">
                  <a:extLst>
                    <a:ext uri="{9D8B030D-6E8A-4147-A177-3AD203B41FA5}">
                      <a16:colId xmlns:a16="http://schemas.microsoft.com/office/drawing/2014/main" val="978682511"/>
                    </a:ext>
                  </a:extLst>
                </a:gridCol>
                <a:gridCol w="968744">
                  <a:extLst>
                    <a:ext uri="{9D8B030D-6E8A-4147-A177-3AD203B41FA5}">
                      <a16:colId xmlns:a16="http://schemas.microsoft.com/office/drawing/2014/main" val="3807610288"/>
                    </a:ext>
                  </a:extLst>
                </a:gridCol>
                <a:gridCol w="968744">
                  <a:extLst>
                    <a:ext uri="{9D8B030D-6E8A-4147-A177-3AD203B41FA5}">
                      <a16:colId xmlns:a16="http://schemas.microsoft.com/office/drawing/2014/main" val="4207930510"/>
                    </a:ext>
                  </a:extLst>
                </a:gridCol>
                <a:gridCol w="968744">
                  <a:extLst>
                    <a:ext uri="{9D8B030D-6E8A-4147-A177-3AD203B41FA5}">
                      <a16:colId xmlns:a16="http://schemas.microsoft.com/office/drawing/2014/main" val="3915636540"/>
                    </a:ext>
                  </a:extLst>
                </a:gridCol>
                <a:gridCol w="968744">
                  <a:extLst>
                    <a:ext uri="{9D8B030D-6E8A-4147-A177-3AD203B41FA5}">
                      <a16:colId xmlns:a16="http://schemas.microsoft.com/office/drawing/2014/main" val="335303710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800" dirty="0"/>
                        <a:t>THÁNG</a:t>
                      </a:r>
                      <a:r>
                        <a:rPr lang="en-US" sz="1600" baseline="0" dirty="0"/>
                        <a:t> </a:t>
                      </a:r>
                      <a:r>
                        <a:rPr lang="en-US" baseline="0" dirty="0"/>
                        <a:t>1</a:t>
                      </a:r>
                      <a:endParaRPr lang="vi-V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THÁNG</a:t>
                      </a:r>
                      <a:r>
                        <a:rPr lang="en-US" baseline="0" dirty="0"/>
                        <a:t> 2</a:t>
                      </a:r>
                      <a:endParaRPr lang="vi-V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THÁNG</a:t>
                      </a:r>
                      <a:r>
                        <a:rPr lang="en-US" baseline="0" dirty="0"/>
                        <a:t> 3</a:t>
                      </a:r>
                      <a:endParaRPr lang="vi-V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THANG4</a:t>
                      </a:r>
                      <a:endParaRPr lang="vi-V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THÁNG</a:t>
                      </a:r>
                      <a:r>
                        <a:rPr lang="en-US" baseline="0" dirty="0"/>
                        <a:t> 5</a:t>
                      </a:r>
                      <a:endParaRPr lang="vi-V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THÁNG</a:t>
                      </a:r>
                      <a:r>
                        <a:rPr lang="en-US" baseline="0" dirty="0"/>
                        <a:t> 6</a:t>
                      </a:r>
                      <a:endParaRPr lang="vi-V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THÁNG</a:t>
                      </a:r>
                      <a:r>
                        <a:rPr lang="en-US" baseline="0" dirty="0"/>
                        <a:t> 7</a:t>
                      </a:r>
                      <a:endParaRPr lang="vi-V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THÁNG</a:t>
                      </a:r>
                      <a:r>
                        <a:rPr lang="en-US" baseline="0" dirty="0"/>
                        <a:t> 8</a:t>
                      </a:r>
                      <a:endParaRPr lang="vi-V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THÁNG9</a:t>
                      </a:r>
                      <a:endParaRPr lang="vi-V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THÁNG</a:t>
                      </a:r>
                      <a:r>
                        <a:rPr lang="en-US" baseline="0" dirty="0"/>
                        <a:t> 10</a:t>
                      </a:r>
                      <a:endParaRPr lang="vi-V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24655572"/>
                  </a:ext>
                </a:extLst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9687441" y="5610640"/>
          <a:ext cx="2022550" cy="64008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11275">
                  <a:extLst>
                    <a:ext uri="{9D8B030D-6E8A-4147-A177-3AD203B41FA5}">
                      <a16:colId xmlns:a16="http://schemas.microsoft.com/office/drawing/2014/main" val="3434230730"/>
                    </a:ext>
                  </a:extLst>
                </a:gridCol>
                <a:gridCol w="1011275">
                  <a:extLst>
                    <a:ext uri="{9D8B030D-6E8A-4147-A177-3AD203B41FA5}">
                      <a16:colId xmlns:a16="http://schemas.microsoft.com/office/drawing/2014/main" val="2780289321"/>
                    </a:ext>
                  </a:extLst>
                </a:gridCol>
              </a:tblGrid>
              <a:tr h="640081">
                <a:tc>
                  <a:txBody>
                    <a:bodyPr/>
                    <a:lstStyle/>
                    <a:p>
                      <a:r>
                        <a:rPr lang="en-US" dirty="0"/>
                        <a:t>THÁNG</a:t>
                      </a:r>
                      <a:r>
                        <a:rPr lang="en-US" baseline="0" dirty="0"/>
                        <a:t> 11</a:t>
                      </a:r>
                      <a:endParaRPr lang="vi-V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 THÁNG</a:t>
                      </a:r>
                      <a:r>
                        <a:rPr lang="en-US" baseline="0" dirty="0"/>
                        <a:t> 12</a:t>
                      </a:r>
                      <a:endParaRPr lang="vi-V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31931940"/>
                  </a:ext>
                </a:extLst>
              </a:tr>
            </a:tbl>
          </a:graphicData>
        </a:graphic>
      </p:graphicFrame>
      <p:sp>
        <p:nvSpPr>
          <p:cNvPr id="7" name="Oval 6"/>
          <p:cNvSpPr/>
          <p:nvPr/>
        </p:nvSpPr>
        <p:spPr>
          <a:xfrm>
            <a:off x="0" y="4663045"/>
            <a:ext cx="934065" cy="821133"/>
          </a:xfrm>
          <a:prstGeom prst="ellipse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rgbClr val="FFFF00"/>
                </a:solidFill>
              </a:rPr>
              <a:t>8 TỶ</a:t>
            </a:r>
          </a:p>
          <a:p>
            <a:pPr algn="ctr"/>
            <a:endParaRPr lang="vi-VN" sz="1200" dirty="0">
              <a:solidFill>
                <a:srgbClr val="FFFF00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982284" y="4444115"/>
            <a:ext cx="819432" cy="837226"/>
          </a:xfrm>
          <a:prstGeom prst="ellipse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rgbClr val="FFFF00"/>
                </a:solidFill>
              </a:rPr>
              <a:t>9</a:t>
            </a:r>
            <a:r>
              <a:rPr lang="vi-VN" sz="1200" dirty="0">
                <a:solidFill>
                  <a:srgbClr val="FFFF00"/>
                </a:solidFill>
              </a:rPr>
              <a:t>,</a:t>
            </a:r>
            <a:r>
              <a:rPr lang="en-US" sz="1200" dirty="0">
                <a:solidFill>
                  <a:srgbClr val="FFFF00"/>
                </a:solidFill>
              </a:rPr>
              <a:t>200 TỶ</a:t>
            </a:r>
          </a:p>
        </p:txBody>
      </p:sp>
      <p:sp>
        <p:nvSpPr>
          <p:cNvPr id="9" name="Oval 8"/>
          <p:cNvSpPr/>
          <p:nvPr/>
        </p:nvSpPr>
        <p:spPr>
          <a:xfrm>
            <a:off x="1857302" y="4135677"/>
            <a:ext cx="910329" cy="825554"/>
          </a:xfrm>
          <a:prstGeom prst="ellipse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FFFF00"/>
                </a:solidFill>
              </a:rPr>
              <a:t>10</a:t>
            </a:r>
            <a:r>
              <a:rPr lang="vi-VN" sz="1400" dirty="0">
                <a:solidFill>
                  <a:srgbClr val="FFFF00"/>
                </a:solidFill>
              </a:rPr>
              <a:t>,</a:t>
            </a:r>
            <a:r>
              <a:rPr lang="en-US" sz="1400" dirty="0">
                <a:solidFill>
                  <a:srgbClr val="FFFF00"/>
                </a:solidFill>
              </a:rPr>
              <a:t>58</a:t>
            </a:r>
          </a:p>
          <a:p>
            <a:pPr algn="ctr"/>
            <a:r>
              <a:rPr lang="en-US" sz="1400" dirty="0">
                <a:solidFill>
                  <a:srgbClr val="FFFF00"/>
                </a:solidFill>
              </a:rPr>
              <a:t>TỶ</a:t>
            </a:r>
            <a:endParaRPr lang="vi-VN" sz="1400" dirty="0">
              <a:solidFill>
                <a:srgbClr val="FFFF00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2815261" y="3837156"/>
            <a:ext cx="909125" cy="902115"/>
          </a:xfrm>
          <a:prstGeom prst="ellipse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rgbClr val="FFFF00"/>
                </a:solidFill>
              </a:rPr>
              <a:t>12</a:t>
            </a:r>
            <a:r>
              <a:rPr lang="vi-VN" sz="1200" dirty="0">
                <a:solidFill>
                  <a:srgbClr val="FFFF00"/>
                </a:solidFill>
              </a:rPr>
              <a:t>,</a:t>
            </a:r>
            <a:r>
              <a:rPr lang="en-US" sz="1200" dirty="0">
                <a:solidFill>
                  <a:srgbClr val="FFFF00"/>
                </a:solidFill>
              </a:rPr>
              <a:t>167</a:t>
            </a:r>
          </a:p>
          <a:p>
            <a:pPr algn="ctr"/>
            <a:r>
              <a:rPr lang="en-US" sz="1200" dirty="0">
                <a:solidFill>
                  <a:srgbClr val="FFFF00"/>
                </a:solidFill>
              </a:rPr>
              <a:t>TỶ</a:t>
            </a:r>
            <a:endParaRPr lang="vi-VN" sz="1200" dirty="0">
              <a:solidFill>
                <a:srgbClr val="FFFF00"/>
              </a:solidFill>
            </a:endParaRPr>
          </a:p>
        </p:txBody>
      </p:sp>
      <p:sp>
        <p:nvSpPr>
          <p:cNvPr id="11" name="Oval 10"/>
          <p:cNvSpPr/>
          <p:nvPr/>
        </p:nvSpPr>
        <p:spPr>
          <a:xfrm>
            <a:off x="3819352" y="3442321"/>
            <a:ext cx="925257" cy="992372"/>
          </a:xfrm>
          <a:prstGeom prst="ellipse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rgbClr val="FFFF00"/>
                </a:solidFill>
              </a:rPr>
              <a:t>13</a:t>
            </a:r>
            <a:r>
              <a:rPr lang="vi-VN" sz="1200" dirty="0">
                <a:solidFill>
                  <a:srgbClr val="FFFF00"/>
                </a:solidFill>
              </a:rPr>
              <a:t>,</a:t>
            </a:r>
            <a:r>
              <a:rPr lang="en-US" sz="1200" dirty="0">
                <a:solidFill>
                  <a:srgbClr val="FFFF00"/>
                </a:solidFill>
              </a:rPr>
              <a:t>992</a:t>
            </a:r>
          </a:p>
          <a:p>
            <a:pPr algn="ctr"/>
            <a:r>
              <a:rPr lang="en-US" sz="1400" dirty="0">
                <a:solidFill>
                  <a:srgbClr val="FFFF00"/>
                </a:solidFill>
              </a:rPr>
              <a:t>TỶ</a:t>
            </a:r>
            <a:endParaRPr lang="vi-VN" sz="1400" dirty="0">
              <a:solidFill>
                <a:srgbClr val="FFFF00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4792239" y="3112798"/>
            <a:ext cx="914593" cy="992372"/>
          </a:xfrm>
          <a:prstGeom prst="ellipse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rgbClr val="FFFF00"/>
                </a:solidFill>
              </a:rPr>
              <a:t>16</a:t>
            </a:r>
            <a:r>
              <a:rPr lang="vi-VN" sz="1200" dirty="0">
                <a:solidFill>
                  <a:srgbClr val="FFFF00"/>
                </a:solidFill>
              </a:rPr>
              <a:t>,</a:t>
            </a:r>
            <a:r>
              <a:rPr lang="en-US" sz="1200" dirty="0">
                <a:solidFill>
                  <a:srgbClr val="FFFF00"/>
                </a:solidFill>
              </a:rPr>
              <a:t>090</a:t>
            </a:r>
          </a:p>
          <a:p>
            <a:pPr algn="ctr"/>
            <a:r>
              <a:rPr lang="en-US" sz="1400" dirty="0">
                <a:solidFill>
                  <a:srgbClr val="FFFF00"/>
                </a:solidFill>
              </a:rPr>
              <a:t>TỶ</a:t>
            </a:r>
            <a:endParaRPr lang="vi-VN" sz="1400" dirty="0">
              <a:solidFill>
                <a:srgbClr val="FFFF00"/>
              </a:solidFill>
            </a:endParaRPr>
          </a:p>
        </p:txBody>
      </p:sp>
      <p:sp>
        <p:nvSpPr>
          <p:cNvPr id="13" name="Oval 12"/>
          <p:cNvSpPr/>
          <p:nvPr/>
        </p:nvSpPr>
        <p:spPr>
          <a:xfrm>
            <a:off x="5754462" y="2799656"/>
            <a:ext cx="962790" cy="992372"/>
          </a:xfrm>
          <a:prstGeom prst="ellipse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FFFF00"/>
                </a:solidFill>
              </a:rPr>
              <a:t>18</a:t>
            </a:r>
            <a:r>
              <a:rPr lang="vi-VN" sz="1400" dirty="0">
                <a:solidFill>
                  <a:srgbClr val="FFFF00"/>
                </a:solidFill>
              </a:rPr>
              <a:t>,</a:t>
            </a:r>
            <a:r>
              <a:rPr lang="en-US" sz="1400" dirty="0">
                <a:solidFill>
                  <a:srgbClr val="FFFF00"/>
                </a:solidFill>
              </a:rPr>
              <a:t>503</a:t>
            </a:r>
          </a:p>
          <a:p>
            <a:pPr algn="ctr"/>
            <a:r>
              <a:rPr lang="en-US" sz="1400" dirty="0">
                <a:solidFill>
                  <a:srgbClr val="FFFF00"/>
                </a:solidFill>
              </a:rPr>
              <a:t>TỶ</a:t>
            </a:r>
            <a:endParaRPr lang="vi-VN" sz="1400" dirty="0">
              <a:solidFill>
                <a:srgbClr val="FFFF00"/>
              </a:solidFill>
            </a:endParaRPr>
          </a:p>
        </p:txBody>
      </p:sp>
      <p:sp>
        <p:nvSpPr>
          <p:cNvPr id="14" name="Oval 13"/>
          <p:cNvSpPr/>
          <p:nvPr/>
        </p:nvSpPr>
        <p:spPr>
          <a:xfrm>
            <a:off x="6766563" y="2479991"/>
            <a:ext cx="946368" cy="992372"/>
          </a:xfrm>
          <a:prstGeom prst="ellipse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rgbClr val="FFFF00"/>
                </a:solidFill>
              </a:rPr>
              <a:t>21</a:t>
            </a:r>
            <a:r>
              <a:rPr lang="vi-VN" sz="1200" dirty="0">
                <a:solidFill>
                  <a:srgbClr val="FFFF00"/>
                </a:solidFill>
              </a:rPr>
              <a:t>,</a:t>
            </a:r>
            <a:r>
              <a:rPr lang="en-US" sz="1200" dirty="0">
                <a:solidFill>
                  <a:srgbClr val="FFFF00"/>
                </a:solidFill>
              </a:rPr>
              <a:t>278</a:t>
            </a:r>
          </a:p>
          <a:p>
            <a:pPr algn="ctr"/>
            <a:r>
              <a:rPr lang="en-US" sz="1400" dirty="0">
                <a:solidFill>
                  <a:srgbClr val="FFFF00"/>
                </a:solidFill>
              </a:rPr>
              <a:t>TỶ</a:t>
            </a:r>
            <a:endParaRPr lang="vi-VN" sz="1400" dirty="0">
              <a:solidFill>
                <a:srgbClr val="FFFF00"/>
              </a:solidFill>
            </a:endParaRPr>
          </a:p>
        </p:txBody>
      </p:sp>
      <p:sp>
        <p:nvSpPr>
          <p:cNvPr id="15" name="Oval 14"/>
          <p:cNvSpPr/>
          <p:nvPr/>
        </p:nvSpPr>
        <p:spPr>
          <a:xfrm>
            <a:off x="7834393" y="2120426"/>
            <a:ext cx="916597" cy="992372"/>
          </a:xfrm>
          <a:prstGeom prst="ellipse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rgbClr val="FFFF00"/>
                </a:solidFill>
              </a:rPr>
              <a:t>24</a:t>
            </a:r>
            <a:r>
              <a:rPr lang="vi-VN" sz="1200" dirty="0">
                <a:solidFill>
                  <a:srgbClr val="FFFF00"/>
                </a:solidFill>
              </a:rPr>
              <a:t>,</a:t>
            </a:r>
            <a:r>
              <a:rPr lang="en-US" sz="1200" dirty="0">
                <a:solidFill>
                  <a:srgbClr val="FFFF00"/>
                </a:solidFill>
              </a:rPr>
              <a:t>469</a:t>
            </a:r>
          </a:p>
          <a:p>
            <a:pPr algn="ctr"/>
            <a:r>
              <a:rPr lang="en-US" sz="1400" dirty="0">
                <a:solidFill>
                  <a:srgbClr val="FFFF00"/>
                </a:solidFill>
              </a:rPr>
              <a:t>TỶ</a:t>
            </a:r>
            <a:endParaRPr lang="vi-VN" sz="1400" dirty="0">
              <a:solidFill>
                <a:srgbClr val="FFFF00"/>
              </a:solidFill>
            </a:endParaRPr>
          </a:p>
        </p:txBody>
      </p:sp>
      <p:sp>
        <p:nvSpPr>
          <p:cNvPr id="16" name="Oval 15"/>
          <p:cNvSpPr/>
          <p:nvPr/>
        </p:nvSpPr>
        <p:spPr>
          <a:xfrm>
            <a:off x="8785154" y="1799028"/>
            <a:ext cx="978848" cy="992372"/>
          </a:xfrm>
          <a:prstGeom prst="ellipse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FFFF00"/>
                </a:solidFill>
              </a:rPr>
              <a:t>28</a:t>
            </a:r>
            <a:r>
              <a:rPr lang="vi-VN" sz="1400" dirty="0">
                <a:solidFill>
                  <a:srgbClr val="FFFF00"/>
                </a:solidFill>
              </a:rPr>
              <a:t>,</a:t>
            </a:r>
            <a:r>
              <a:rPr lang="en-US" sz="1400" dirty="0">
                <a:solidFill>
                  <a:srgbClr val="FFFF00"/>
                </a:solidFill>
              </a:rPr>
              <a:t>139</a:t>
            </a:r>
          </a:p>
          <a:p>
            <a:pPr algn="ctr"/>
            <a:r>
              <a:rPr lang="en-US" sz="1400" dirty="0">
                <a:solidFill>
                  <a:srgbClr val="FFFF00"/>
                </a:solidFill>
              </a:rPr>
              <a:t>TỶ</a:t>
            </a:r>
            <a:endParaRPr lang="vi-VN" sz="1400" dirty="0">
              <a:solidFill>
                <a:srgbClr val="FFFF00"/>
              </a:solidFill>
            </a:endParaRPr>
          </a:p>
        </p:txBody>
      </p:sp>
      <p:sp>
        <p:nvSpPr>
          <p:cNvPr id="17" name="Oval 16"/>
          <p:cNvSpPr/>
          <p:nvPr/>
        </p:nvSpPr>
        <p:spPr>
          <a:xfrm>
            <a:off x="9815310" y="1487619"/>
            <a:ext cx="911734" cy="992372"/>
          </a:xfrm>
          <a:prstGeom prst="ellipse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rgbClr val="FFFF00"/>
                </a:solidFill>
              </a:rPr>
              <a:t>32</a:t>
            </a:r>
            <a:r>
              <a:rPr lang="vi-VN" sz="1200" dirty="0">
                <a:solidFill>
                  <a:srgbClr val="FFFF00"/>
                </a:solidFill>
              </a:rPr>
              <a:t>,</a:t>
            </a:r>
            <a:r>
              <a:rPr lang="en-US" sz="1200" dirty="0">
                <a:solidFill>
                  <a:srgbClr val="FFFF00"/>
                </a:solidFill>
              </a:rPr>
              <a:t>359</a:t>
            </a:r>
          </a:p>
          <a:p>
            <a:pPr algn="ctr"/>
            <a:r>
              <a:rPr lang="en-US" sz="1400" dirty="0">
                <a:solidFill>
                  <a:srgbClr val="FFFF00"/>
                </a:solidFill>
              </a:rPr>
              <a:t>TỶ</a:t>
            </a:r>
            <a:endParaRPr lang="vi-VN" sz="1400" dirty="0">
              <a:solidFill>
                <a:srgbClr val="FFFF00"/>
              </a:solidFill>
            </a:endParaRPr>
          </a:p>
        </p:txBody>
      </p:sp>
      <p:sp>
        <p:nvSpPr>
          <p:cNvPr id="18" name="Oval 17"/>
          <p:cNvSpPr/>
          <p:nvPr/>
        </p:nvSpPr>
        <p:spPr>
          <a:xfrm>
            <a:off x="10847986" y="998268"/>
            <a:ext cx="999886" cy="992372"/>
          </a:xfrm>
          <a:prstGeom prst="ellipse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FFFF00"/>
                </a:solidFill>
              </a:rPr>
              <a:t>37</a:t>
            </a:r>
            <a:r>
              <a:rPr lang="vi-VN" sz="1400" dirty="0">
                <a:solidFill>
                  <a:srgbClr val="FFFF00"/>
                </a:solidFill>
              </a:rPr>
              <a:t>,</a:t>
            </a:r>
            <a:r>
              <a:rPr lang="en-US" sz="1400" dirty="0">
                <a:solidFill>
                  <a:srgbClr val="FFFF00"/>
                </a:solidFill>
              </a:rPr>
              <a:t>212</a:t>
            </a:r>
          </a:p>
          <a:p>
            <a:pPr algn="ctr"/>
            <a:r>
              <a:rPr lang="en-US" sz="1600" dirty="0">
                <a:solidFill>
                  <a:srgbClr val="FFFF00"/>
                </a:solidFill>
              </a:rPr>
              <a:t>TỶ</a:t>
            </a:r>
            <a:endParaRPr lang="vi-VN" sz="1600" dirty="0">
              <a:solidFill>
                <a:srgbClr val="FFFF00"/>
              </a:solidFill>
            </a:endParaRPr>
          </a:p>
        </p:txBody>
      </p:sp>
      <p:pic>
        <p:nvPicPr>
          <p:cNvPr id="19" name="Graphic 4" descr="Arrow Clockwise curve">
            <a:extLst>
              <a:ext uri="{FF2B5EF4-FFF2-40B4-BE49-F238E27FC236}">
                <a16:creationId xmlns:a16="http://schemas.microsoft.com/office/drawing/2014/main" id="{CB5B2999-8D9D-834B-9E5A-7C0F7DCC835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4857925">
            <a:off x="1351135" y="3534624"/>
            <a:ext cx="610675" cy="781379"/>
          </a:xfrm>
          <a:prstGeom prst="rect">
            <a:avLst/>
          </a:prstGeom>
        </p:spPr>
      </p:pic>
      <p:pic>
        <p:nvPicPr>
          <p:cNvPr id="20" name="Graphic 4" descr="Arrow Clockwise curve">
            <a:extLst>
              <a:ext uri="{FF2B5EF4-FFF2-40B4-BE49-F238E27FC236}">
                <a16:creationId xmlns:a16="http://schemas.microsoft.com/office/drawing/2014/main" id="{CB5B2999-8D9D-834B-9E5A-7C0F7DCC835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4857925">
            <a:off x="337135" y="3985682"/>
            <a:ext cx="610675" cy="781379"/>
          </a:xfrm>
          <a:prstGeom prst="rect">
            <a:avLst/>
          </a:prstGeom>
        </p:spPr>
      </p:pic>
      <p:pic>
        <p:nvPicPr>
          <p:cNvPr id="21" name="Graphic 4" descr="Arrow Clockwise curve">
            <a:extLst>
              <a:ext uri="{FF2B5EF4-FFF2-40B4-BE49-F238E27FC236}">
                <a16:creationId xmlns:a16="http://schemas.microsoft.com/office/drawing/2014/main" id="{CB5B2999-8D9D-834B-9E5A-7C0F7DCC835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4857925">
            <a:off x="2278400" y="3281046"/>
            <a:ext cx="610675" cy="781379"/>
          </a:xfrm>
          <a:prstGeom prst="rect">
            <a:avLst/>
          </a:prstGeom>
        </p:spPr>
      </p:pic>
      <p:pic>
        <p:nvPicPr>
          <p:cNvPr id="22" name="Graphic 4" descr="Arrow Clockwise curve">
            <a:extLst>
              <a:ext uri="{FF2B5EF4-FFF2-40B4-BE49-F238E27FC236}">
                <a16:creationId xmlns:a16="http://schemas.microsoft.com/office/drawing/2014/main" id="{CB5B2999-8D9D-834B-9E5A-7C0F7DCC835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4857925">
            <a:off x="3240946" y="2958974"/>
            <a:ext cx="610675" cy="781379"/>
          </a:xfrm>
          <a:prstGeom prst="rect">
            <a:avLst/>
          </a:prstGeom>
        </p:spPr>
      </p:pic>
      <p:pic>
        <p:nvPicPr>
          <p:cNvPr id="23" name="Graphic 4" descr="Arrow Clockwise curve">
            <a:extLst>
              <a:ext uri="{FF2B5EF4-FFF2-40B4-BE49-F238E27FC236}">
                <a16:creationId xmlns:a16="http://schemas.microsoft.com/office/drawing/2014/main" id="{CB5B2999-8D9D-834B-9E5A-7C0F7DCC835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4857925">
            <a:off x="8221599" y="1137595"/>
            <a:ext cx="610675" cy="781379"/>
          </a:xfrm>
          <a:prstGeom prst="rect">
            <a:avLst/>
          </a:prstGeom>
        </p:spPr>
      </p:pic>
      <p:pic>
        <p:nvPicPr>
          <p:cNvPr id="24" name="Graphic 4" descr="Arrow Clockwise curve">
            <a:extLst>
              <a:ext uri="{FF2B5EF4-FFF2-40B4-BE49-F238E27FC236}">
                <a16:creationId xmlns:a16="http://schemas.microsoft.com/office/drawing/2014/main" id="{CB5B2999-8D9D-834B-9E5A-7C0F7DCC835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4857925">
            <a:off x="7233077" y="1466438"/>
            <a:ext cx="610675" cy="781379"/>
          </a:xfrm>
          <a:prstGeom prst="rect">
            <a:avLst/>
          </a:prstGeom>
        </p:spPr>
      </p:pic>
      <p:pic>
        <p:nvPicPr>
          <p:cNvPr id="25" name="Graphic 4" descr="Arrow Clockwise curve">
            <a:extLst>
              <a:ext uri="{FF2B5EF4-FFF2-40B4-BE49-F238E27FC236}">
                <a16:creationId xmlns:a16="http://schemas.microsoft.com/office/drawing/2014/main" id="{CB5B2999-8D9D-834B-9E5A-7C0F7DCC835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4857925">
            <a:off x="6244554" y="1820992"/>
            <a:ext cx="610675" cy="781379"/>
          </a:xfrm>
          <a:prstGeom prst="rect">
            <a:avLst/>
          </a:prstGeom>
        </p:spPr>
      </p:pic>
      <p:pic>
        <p:nvPicPr>
          <p:cNvPr id="26" name="Graphic 4" descr="Arrow Clockwise curve">
            <a:extLst>
              <a:ext uri="{FF2B5EF4-FFF2-40B4-BE49-F238E27FC236}">
                <a16:creationId xmlns:a16="http://schemas.microsoft.com/office/drawing/2014/main" id="{CB5B2999-8D9D-834B-9E5A-7C0F7DCC835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4857925">
            <a:off x="5327663" y="2180626"/>
            <a:ext cx="610675" cy="781379"/>
          </a:xfrm>
          <a:prstGeom prst="rect">
            <a:avLst/>
          </a:prstGeom>
        </p:spPr>
      </p:pic>
      <p:pic>
        <p:nvPicPr>
          <p:cNvPr id="27" name="Graphic 4" descr="Arrow Clockwise curve">
            <a:extLst>
              <a:ext uri="{FF2B5EF4-FFF2-40B4-BE49-F238E27FC236}">
                <a16:creationId xmlns:a16="http://schemas.microsoft.com/office/drawing/2014/main" id="{CB5B2999-8D9D-834B-9E5A-7C0F7DCC835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4857925">
            <a:off x="4205512" y="2608831"/>
            <a:ext cx="610675" cy="781379"/>
          </a:xfrm>
          <a:prstGeom prst="rect">
            <a:avLst/>
          </a:prstGeom>
        </p:spPr>
      </p:pic>
      <p:pic>
        <p:nvPicPr>
          <p:cNvPr id="28" name="Graphic 4" descr="Arrow Clockwise curve">
            <a:extLst>
              <a:ext uri="{FF2B5EF4-FFF2-40B4-BE49-F238E27FC236}">
                <a16:creationId xmlns:a16="http://schemas.microsoft.com/office/drawing/2014/main" id="{CB5B2999-8D9D-834B-9E5A-7C0F7DCC835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4857925">
            <a:off x="9187908" y="774695"/>
            <a:ext cx="610675" cy="781379"/>
          </a:xfrm>
          <a:prstGeom prst="rect">
            <a:avLst/>
          </a:prstGeom>
        </p:spPr>
      </p:pic>
      <p:pic>
        <p:nvPicPr>
          <p:cNvPr id="29" name="Graphic 4" descr="Arrow Clockwise curve">
            <a:extLst>
              <a:ext uri="{FF2B5EF4-FFF2-40B4-BE49-F238E27FC236}">
                <a16:creationId xmlns:a16="http://schemas.microsoft.com/office/drawing/2014/main" id="{CB5B2999-8D9D-834B-9E5A-7C0F7DCC835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4857925">
            <a:off x="10108859" y="564195"/>
            <a:ext cx="610675" cy="781379"/>
          </a:xfrm>
          <a:prstGeom prst="rect">
            <a:avLst/>
          </a:prstGeom>
        </p:spPr>
      </p:pic>
      <p:sp>
        <p:nvSpPr>
          <p:cNvPr id="31" name="Down Arrow 30"/>
          <p:cNvSpPr/>
          <p:nvPr/>
        </p:nvSpPr>
        <p:spPr>
          <a:xfrm>
            <a:off x="1305837" y="5291874"/>
            <a:ext cx="146279" cy="31314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32" name="Down Arrow 31"/>
          <p:cNvSpPr/>
          <p:nvPr/>
        </p:nvSpPr>
        <p:spPr>
          <a:xfrm>
            <a:off x="10183430" y="2521400"/>
            <a:ext cx="136800" cy="3089239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33" name="Down Arrow 32"/>
          <p:cNvSpPr/>
          <p:nvPr/>
        </p:nvSpPr>
        <p:spPr>
          <a:xfrm>
            <a:off x="9220010" y="2851802"/>
            <a:ext cx="146090" cy="2758839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34" name="Down Arrow 33"/>
          <p:cNvSpPr/>
          <p:nvPr/>
        </p:nvSpPr>
        <p:spPr>
          <a:xfrm>
            <a:off x="8226657" y="3159277"/>
            <a:ext cx="161246" cy="247137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35" name="Down Arrow 34"/>
          <p:cNvSpPr/>
          <p:nvPr/>
        </p:nvSpPr>
        <p:spPr>
          <a:xfrm>
            <a:off x="7145709" y="3525040"/>
            <a:ext cx="188075" cy="207236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36" name="Down Arrow 35"/>
          <p:cNvSpPr/>
          <p:nvPr/>
        </p:nvSpPr>
        <p:spPr>
          <a:xfrm>
            <a:off x="6159761" y="3812358"/>
            <a:ext cx="148325" cy="179828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37" name="Down Arrow 36"/>
          <p:cNvSpPr/>
          <p:nvPr/>
        </p:nvSpPr>
        <p:spPr>
          <a:xfrm>
            <a:off x="5204739" y="4125500"/>
            <a:ext cx="117400" cy="145042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38" name="Down Arrow 37"/>
          <p:cNvSpPr/>
          <p:nvPr/>
        </p:nvSpPr>
        <p:spPr>
          <a:xfrm>
            <a:off x="4217824" y="4459194"/>
            <a:ext cx="196028" cy="115144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39" name="Down Arrow 38"/>
          <p:cNvSpPr/>
          <p:nvPr/>
        </p:nvSpPr>
        <p:spPr>
          <a:xfrm>
            <a:off x="2221144" y="5051546"/>
            <a:ext cx="148431" cy="53459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40" name="Down Arrow 39"/>
          <p:cNvSpPr/>
          <p:nvPr/>
        </p:nvSpPr>
        <p:spPr>
          <a:xfrm>
            <a:off x="3210922" y="4763772"/>
            <a:ext cx="169279" cy="82654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41" name="Down Arrow 40"/>
          <p:cNvSpPr/>
          <p:nvPr/>
        </p:nvSpPr>
        <p:spPr>
          <a:xfrm>
            <a:off x="11146472" y="1990640"/>
            <a:ext cx="189774" cy="362246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42" name="Down Arrow 41"/>
          <p:cNvSpPr/>
          <p:nvPr/>
        </p:nvSpPr>
        <p:spPr>
          <a:xfrm>
            <a:off x="397518" y="5484177"/>
            <a:ext cx="139291" cy="116079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43" name="Rectangle 42"/>
          <p:cNvSpPr/>
          <p:nvPr/>
        </p:nvSpPr>
        <p:spPr>
          <a:xfrm>
            <a:off x="1" y="6277633"/>
            <a:ext cx="11529930" cy="523220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8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MỤC TIÊU DOANH SỐ TỪNG THÁNG TĂNG TRƯỞNG 15%</a:t>
            </a:r>
            <a:r>
              <a:rPr lang="en-US" sz="28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sym typeface="Wingdings" panose="05000000000000000000" pitchFamily="2" charset="2"/>
              </a:rPr>
              <a:t> </a:t>
            </a:r>
            <a:r>
              <a:rPr lang="en-US" sz="2800" b="1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sym typeface="Wingdings" panose="05000000000000000000" pitchFamily="2" charset="2"/>
              </a:rPr>
              <a:t>231923</a:t>
            </a:r>
            <a:r>
              <a:rPr lang="en-US" sz="2800" b="1" cap="none" spc="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sym typeface="Wingdings" panose="05000000000000000000" pitchFamily="2" charset="2"/>
              </a:rPr>
              <a:t> TỶ</a:t>
            </a:r>
            <a:endParaRPr lang="en-US" sz="2800" b="1" cap="none" spc="0" dirty="0">
              <a:ln w="0"/>
              <a:solidFill>
                <a:srgbClr val="FF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2177324" y="21478"/>
            <a:ext cx="6508932" cy="129266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32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MỤC TIÊU DOANH SỐ(</a:t>
            </a:r>
            <a:r>
              <a:rPr lang="en-US" sz="32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tỷ</a:t>
            </a:r>
            <a:r>
              <a:rPr lang="en-US" sz="32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)  NĂM 2024</a:t>
            </a:r>
          </a:p>
          <a:p>
            <a:r>
              <a:rPr lang="en-US" sz="32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                          </a:t>
            </a:r>
            <a:r>
              <a:rPr lang="en-US" sz="3200" b="1" dirty="0">
                <a:ln w="0"/>
                <a:solidFill>
                  <a:srgbClr val="F737E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GALAXY11</a:t>
            </a:r>
          </a:p>
          <a:p>
            <a:endParaRPr lang="vi-VN" sz="1400" b="1" dirty="0"/>
          </a:p>
        </p:txBody>
      </p:sp>
      <p:pic>
        <p:nvPicPr>
          <p:cNvPr id="45" name="Picture 4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664" y="36967"/>
            <a:ext cx="2135283" cy="11627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45078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35670841"/>
              </p:ext>
            </p:extLst>
          </p:nvPr>
        </p:nvGraphicFramePr>
        <p:xfrm>
          <a:off x="0" y="5610642"/>
          <a:ext cx="9687440" cy="640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68744">
                  <a:extLst>
                    <a:ext uri="{9D8B030D-6E8A-4147-A177-3AD203B41FA5}">
                      <a16:colId xmlns:a16="http://schemas.microsoft.com/office/drawing/2014/main" val="4006160213"/>
                    </a:ext>
                  </a:extLst>
                </a:gridCol>
                <a:gridCol w="968744">
                  <a:extLst>
                    <a:ext uri="{9D8B030D-6E8A-4147-A177-3AD203B41FA5}">
                      <a16:colId xmlns:a16="http://schemas.microsoft.com/office/drawing/2014/main" val="2677041268"/>
                    </a:ext>
                  </a:extLst>
                </a:gridCol>
                <a:gridCol w="968744">
                  <a:extLst>
                    <a:ext uri="{9D8B030D-6E8A-4147-A177-3AD203B41FA5}">
                      <a16:colId xmlns:a16="http://schemas.microsoft.com/office/drawing/2014/main" val="2357248465"/>
                    </a:ext>
                  </a:extLst>
                </a:gridCol>
                <a:gridCol w="968744">
                  <a:extLst>
                    <a:ext uri="{9D8B030D-6E8A-4147-A177-3AD203B41FA5}">
                      <a16:colId xmlns:a16="http://schemas.microsoft.com/office/drawing/2014/main" val="1746767139"/>
                    </a:ext>
                  </a:extLst>
                </a:gridCol>
                <a:gridCol w="968744">
                  <a:extLst>
                    <a:ext uri="{9D8B030D-6E8A-4147-A177-3AD203B41FA5}">
                      <a16:colId xmlns:a16="http://schemas.microsoft.com/office/drawing/2014/main" val="2862023778"/>
                    </a:ext>
                  </a:extLst>
                </a:gridCol>
                <a:gridCol w="968744">
                  <a:extLst>
                    <a:ext uri="{9D8B030D-6E8A-4147-A177-3AD203B41FA5}">
                      <a16:colId xmlns:a16="http://schemas.microsoft.com/office/drawing/2014/main" val="978682511"/>
                    </a:ext>
                  </a:extLst>
                </a:gridCol>
                <a:gridCol w="968744">
                  <a:extLst>
                    <a:ext uri="{9D8B030D-6E8A-4147-A177-3AD203B41FA5}">
                      <a16:colId xmlns:a16="http://schemas.microsoft.com/office/drawing/2014/main" val="3807610288"/>
                    </a:ext>
                  </a:extLst>
                </a:gridCol>
                <a:gridCol w="968744">
                  <a:extLst>
                    <a:ext uri="{9D8B030D-6E8A-4147-A177-3AD203B41FA5}">
                      <a16:colId xmlns:a16="http://schemas.microsoft.com/office/drawing/2014/main" val="4207930510"/>
                    </a:ext>
                  </a:extLst>
                </a:gridCol>
                <a:gridCol w="968744">
                  <a:extLst>
                    <a:ext uri="{9D8B030D-6E8A-4147-A177-3AD203B41FA5}">
                      <a16:colId xmlns:a16="http://schemas.microsoft.com/office/drawing/2014/main" val="3915636540"/>
                    </a:ext>
                  </a:extLst>
                </a:gridCol>
                <a:gridCol w="968744">
                  <a:extLst>
                    <a:ext uri="{9D8B030D-6E8A-4147-A177-3AD203B41FA5}">
                      <a16:colId xmlns:a16="http://schemas.microsoft.com/office/drawing/2014/main" val="335303710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800" dirty="0"/>
                        <a:t>THÁNG</a:t>
                      </a:r>
                      <a:r>
                        <a:rPr lang="en-US" sz="1600" baseline="0" dirty="0"/>
                        <a:t> </a:t>
                      </a:r>
                      <a:r>
                        <a:rPr lang="en-US" baseline="0" dirty="0"/>
                        <a:t>1</a:t>
                      </a:r>
                      <a:endParaRPr lang="vi-V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THÁNG</a:t>
                      </a:r>
                      <a:r>
                        <a:rPr lang="en-US" baseline="0" dirty="0"/>
                        <a:t> 2</a:t>
                      </a:r>
                      <a:endParaRPr lang="vi-V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THÁNG</a:t>
                      </a:r>
                      <a:r>
                        <a:rPr lang="en-US" baseline="0" dirty="0"/>
                        <a:t> 3</a:t>
                      </a:r>
                      <a:endParaRPr lang="vi-V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THANG4</a:t>
                      </a:r>
                      <a:endParaRPr lang="vi-V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THÁNG</a:t>
                      </a:r>
                      <a:r>
                        <a:rPr lang="en-US" baseline="0" dirty="0"/>
                        <a:t> 5</a:t>
                      </a:r>
                      <a:endParaRPr lang="vi-V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THÁNG</a:t>
                      </a:r>
                      <a:r>
                        <a:rPr lang="en-US" baseline="0" dirty="0"/>
                        <a:t> 6</a:t>
                      </a:r>
                      <a:endParaRPr lang="vi-V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THÁNG</a:t>
                      </a:r>
                      <a:r>
                        <a:rPr lang="en-US" baseline="0" dirty="0"/>
                        <a:t> 7</a:t>
                      </a:r>
                      <a:endParaRPr lang="vi-V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THÁNG</a:t>
                      </a:r>
                      <a:r>
                        <a:rPr lang="en-US" baseline="0" dirty="0"/>
                        <a:t> 8</a:t>
                      </a:r>
                      <a:endParaRPr lang="vi-V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THÁNG9</a:t>
                      </a:r>
                      <a:endParaRPr lang="vi-V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THÁNG</a:t>
                      </a:r>
                      <a:r>
                        <a:rPr lang="en-US" baseline="0" dirty="0"/>
                        <a:t> 10</a:t>
                      </a:r>
                      <a:endParaRPr lang="vi-V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24655572"/>
                  </a:ext>
                </a:extLst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58906659"/>
              </p:ext>
            </p:extLst>
          </p:nvPr>
        </p:nvGraphicFramePr>
        <p:xfrm>
          <a:off x="9687441" y="5610640"/>
          <a:ext cx="2022550" cy="64008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11275">
                  <a:extLst>
                    <a:ext uri="{9D8B030D-6E8A-4147-A177-3AD203B41FA5}">
                      <a16:colId xmlns:a16="http://schemas.microsoft.com/office/drawing/2014/main" val="3434230730"/>
                    </a:ext>
                  </a:extLst>
                </a:gridCol>
                <a:gridCol w="1011275">
                  <a:extLst>
                    <a:ext uri="{9D8B030D-6E8A-4147-A177-3AD203B41FA5}">
                      <a16:colId xmlns:a16="http://schemas.microsoft.com/office/drawing/2014/main" val="2780289321"/>
                    </a:ext>
                  </a:extLst>
                </a:gridCol>
              </a:tblGrid>
              <a:tr h="640081">
                <a:tc>
                  <a:txBody>
                    <a:bodyPr/>
                    <a:lstStyle/>
                    <a:p>
                      <a:r>
                        <a:rPr lang="en-US" dirty="0"/>
                        <a:t>THÁNG</a:t>
                      </a:r>
                      <a:r>
                        <a:rPr lang="en-US" baseline="0" dirty="0"/>
                        <a:t> 11</a:t>
                      </a:r>
                      <a:endParaRPr lang="vi-V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 THÁNG</a:t>
                      </a:r>
                      <a:r>
                        <a:rPr lang="en-US" baseline="0" dirty="0"/>
                        <a:t> 12</a:t>
                      </a:r>
                      <a:endParaRPr lang="vi-V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31931940"/>
                  </a:ext>
                </a:extLst>
              </a:tr>
            </a:tbl>
          </a:graphicData>
        </a:graphic>
      </p:graphicFrame>
      <p:sp>
        <p:nvSpPr>
          <p:cNvPr id="7" name="Oval 6"/>
          <p:cNvSpPr/>
          <p:nvPr/>
        </p:nvSpPr>
        <p:spPr>
          <a:xfrm>
            <a:off x="0" y="4663045"/>
            <a:ext cx="934065" cy="821133"/>
          </a:xfrm>
          <a:prstGeom prst="ellipse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rgbClr val="FFFF00"/>
                </a:solidFill>
              </a:rPr>
              <a:t>8 TỶ</a:t>
            </a:r>
          </a:p>
          <a:p>
            <a:pPr algn="ctr"/>
            <a:endParaRPr lang="vi-VN" sz="1200" dirty="0">
              <a:solidFill>
                <a:srgbClr val="FFFF00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982284" y="4444115"/>
            <a:ext cx="819432" cy="837226"/>
          </a:xfrm>
          <a:prstGeom prst="ellipse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rgbClr val="FFFF00"/>
                </a:solidFill>
              </a:rPr>
              <a:t>8, 800 TỶ</a:t>
            </a:r>
          </a:p>
        </p:txBody>
      </p:sp>
      <p:sp>
        <p:nvSpPr>
          <p:cNvPr id="9" name="Oval 8"/>
          <p:cNvSpPr/>
          <p:nvPr/>
        </p:nvSpPr>
        <p:spPr>
          <a:xfrm>
            <a:off x="1857302" y="4135677"/>
            <a:ext cx="910329" cy="825554"/>
          </a:xfrm>
          <a:prstGeom prst="ellipse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FFFF00"/>
                </a:solidFill>
              </a:rPr>
              <a:t>9,680</a:t>
            </a:r>
          </a:p>
          <a:p>
            <a:pPr algn="ctr"/>
            <a:r>
              <a:rPr lang="en-US" sz="1400" dirty="0">
                <a:solidFill>
                  <a:srgbClr val="FFFF00"/>
                </a:solidFill>
              </a:rPr>
              <a:t>TỶ</a:t>
            </a:r>
            <a:endParaRPr lang="vi-VN" sz="1400" dirty="0">
              <a:solidFill>
                <a:srgbClr val="FFFF00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2815261" y="3837156"/>
            <a:ext cx="909125" cy="902115"/>
          </a:xfrm>
          <a:prstGeom prst="ellipse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rgbClr val="FFFF00"/>
                </a:solidFill>
              </a:rPr>
              <a:t>10.648</a:t>
            </a:r>
          </a:p>
          <a:p>
            <a:pPr algn="ctr"/>
            <a:r>
              <a:rPr lang="en-US" sz="1200" dirty="0">
                <a:solidFill>
                  <a:srgbClr val="FFFF00"/>
                </a:solidFill>
              </a:rPr>
              <a:t>TỶ</a:t>
            </a:r>
            <a:endParaRPr lang="vi-VN" sz="1200" dirty="0">
              <a:solidFill>
                <a:srgbClr val="FFFF00"/>
              </a:solidFill>
            </a:endParaRPr>
          </a:p>
        </p:txBody>
      </p:sp>
      <p:sp>
        <p:nvSpPr>
          <p:cNvPr id="11" name="Oval 10"/>
          <p:cNvSpPr/>
          <p:nvPr/>
        </p:nvSpPr>
        <p:spPr>
          <a:xfrm>
            <a:off x="3819352" y="3442321"/>
            <a:ext cx="925257" cy="992372"/>
          </a:xfrm>
          <a:prstGeom prst="ellipse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rgbClr val="FFFF00"/>
                </a:solidFill>
              </a:rPr>
              <a:t>11.712</a:t>
            </a:r>
          </a:p>
          <a:p>
            <a:pPr algn="ctr"/>
            <a:r>
              <a:rPr lang="en-US" sz="1400" dirty="0">
                <a:solidFill>
                  <a:srgbClr val="FFFF00"/>
                </a:solidFill>
              </a:rPr>
              <a:t>TỶ</a:t>
            </a:r>
            <a:endParaRPr lang="vi-VN" sz="1400" dirty="0">
              <a:solidFill>
                <a:srgbClr val="FFFF00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4792239" y="3112798"/>
            <a:ext cx="914593" cy="992372"/>
          </a:xfrm>
          <a:prstGeom prst="ellipse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rgbClr val="FFFF00"/>
                </a:solidFill>
              </a:rPr>
              <a:t>12,883</a:t>
            </a:r>
          </a:p>
          <a:p>
            <a:pPr algn="ctr"/>
            <a:r>
              <a:rPr lang="en-US" sz="1400" dirty="0">
                <a:solidFill>
                  <a:srgbClr val="FFFF00"/>
                </a:solidFill>
              </a:rPr>
              <a:t>TỶ</a:t>
            </a:r>
            <a:endParaRPr lang="vi-VN" sz="1400" dirty="0">
              <a:solidFill>
                <a:srgbClr val="FFFF00"/>
              </a:solidFill>
            </a:endParaRPr>
          </a:p>
        </p:txBody>
      </p:sp>
      <p:sp>
        <p:nvSpPr>
          <p:cNvPr id="13" name="Oval 12"/>
          <p:cNvSpPr/>
          <p:nvPr/>
        </p:nvSpPr>
        <p:spPr>
          <a:xfrm>
            <a:off x="5754462" y="2799656"/>
            <a:ext cx="962790" cy="992372"/>
          </a:xfrm>
          <a:prstGeom prst="ellipse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FFFF00"/>
                </a:solidFill>
              </a:rPr>
              <a:t>14.171</a:t>
            </a:r>
          </a:p>
          <a:p>
            <a:pPr algn="ctr"/>
            <a:r>
              <a:rPr lang="en-US" sz="1400" dirty="0">
                <a:solidFill>
                  <a:srgbClr val="FFFF00"/>
                </a:solidFill>
              </a:rPr>
              <a:t>TỶ</a:t>
            </a:r>
            <a:endParaRPr lang="vi-VN" sz="1400" dirty="0">
              <a:solidFill>
                <a:srgbClr val="FFFF00"/>
              </a:solidFill>
            </a:endParaRPr>
          </a:p>
        </p:txBody>
      </p:sp>
      <p:sp>
        <p:nvSpPr>
          <p:cNvPr id="14" name="Oval 13"/>
          <p:cNvSpPr/>
          <p:nvPr/>
        </p:nvSpPr>
        <p:spPr>
          <a:xfrm>
            <a:off x="6766563" y="2479991"/>
            <a:ext cx="946368" cy="992372"/>
          </a:xfrm>
          <a:prstGeom prst="ellipse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rgbClr val="FFFF00"/>
                </a:solidFill>
              </a:rPr>
              <a:t>15.558</a:t>
            </a:r>
          </a:p>
          <a:p>
            <a:pPr algn="ctr"/>
            <a:r>
              <a:rPr lang="en-US" sz="1400" dirty="0">
                <a:solidFill>
                  <a:srgbClr val="FFFF00"/>
                </a:solidFill>
              </a:rPr>
              <a:t>TỶ</a:t>
            </a:r>
            <a:endParaRPr lang="vi-VN" sz="1400" dirty="0">
              <a:solidFill>
                <a:srgbClr val="FFFF00"/>
              </a:solidFill>
            </a:endParaRPr>
          </a:p>
        </p:txBody>
      </p:sp>
      <p:sp>
        <p:nvSpPr>
          <p:cNvPr id="15" name="Oval 14"/>
          <p:cNvSpPr/>
          <p:nvPr/>
        </p:nvSpPr>
        <p:spPr>
          <a:xfrm>
            <a:off x="7834393" y="2120426"/>
            <a:ext cx="916597" cy="992372"/>
          </a:xfrm>
          <a:prstGeom prst="ellipse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rgbClr val="FFFF00"/>
                </a:solidFill>
              </a:rPr>
              <a:t>17.113</a:t>
            </a:r>
          </a:p>
          <a:p>
            <a:pPr algn="ctr"/>
            <a:r>
              <a:rPr lang="en-US" sz="1400" dirty="0">
                <a:solidFill>
                  <a:srgbClr val="FFFF00"/>
                </a:solidFill>
              </a:rPr>
              <a:t>TỶ</a:t>
            </a:r>
            <a:endParaRPr lang="vi-VN" sz="1400" dirty="0">
              <a:solidFill>
                <a:srgbClr val="FFFF00"/>
              </a:solidFill>
            </a:endParaRPr>
          </a:p>
        </p:txBody>
      </p:sp>
      <p:sp>
        <p:nvSpPr>
          <p:cNvPr id="16" name="Oval 15"/>
          <p:cNvSpPr/>
          <p:nvPr/>
        </p:nvSpPr>
        <p:spPr>
          <a:xfrm>
            <a:off x="8785154" y="1799028"/>
            <a:ext cx="978848" cy="992372"/>
          </a:xfrm>
          <a:prstGeom prst="ellipse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FFFF00"/>
                </a:solidFill>
              </a:rPr>
              <a:t>18.824</a:t>
            </a:r>
          </a:p>
          <a:p>
            <a:pPr algn="ctr"/>
            <a:r>
              <a:rPr lang="en-US" sz="1400" dirty="0">
                <a:solidFill>
                  <a:srgbClr val="FFFF00"/>
                </a:solidFill>
              </a:rPr>
              <a:t>TỶ</a:t>
            </a:r>
            <a:endParaRPr lang="vi-VN" sz="1400" dirty="0">
              <a:solidFill>
                <a:srgbClr val="FFFF00"/>
              </a:solidFill>
            </a:endParaRPr>
          </a:p>
        </p:txBody>
      </p:sp>
      <p:sp>
        <p:nvSpPr>
          <p:cNvPr id="17" name="Oval 16"/>
          <p:cNvSpPr/>
          <p:nvPr/>
        </p:nvSpPr>
        <p:spPr>
          <a:xfrm>
            <a:off x="9815310" y="1487619"/>
            <a:ext cx="911734" cy="992372"/>
          </a:xfrm>
          <a:prstGeom prst="ellipse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rgbClr val="FFFF00"/>
                </a:solidFill>
              </a:rPr>
              <a:t>20.706</a:t>
            </a:r>
          </a:p>
          <a:p>
            <a:pPr algn="ctr"/>
            <a:r>
              <a:rPr lang="en-US" sz="1400" dirty="0">
                <a:solidFill>
                  <a:srgbClr val="FFFF00"/>
                </a:solidFill>
              </a:rPr>
              <a:t>TỶ</a:t>
            </a:r>
            <a:endParaRPr lang="vi-VN" sz="1400" dirty="0">
              <a:solidFill>
                <a:srgbClr val="FFFF00"/>
              </a:solidFill>
            </a:endParaRPr>
          </a:p>
        </p:txBody>
      </p:sp>
      <p:sp>
        <p:nvSpPr>
          <p:cNvPr id="18" name="Oval 17"/>
          <p:cNvSpPr/>
          <p:nvPr/>
        </p:nvSpPr>
        <p:spPr>
          <a:xfrm>
            <a:off x="10847986" y="998268"/>
            <a:ext cx="999886" cy="992372"/>
          </a:xfrm>
          <a:prstGeom prst="ellipse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FFFF00"/>
                </a:solidFill>
              </a:rPr>
              <a:t>22.776</a:t>
            </a:r>
          </a:p>
          <a:p>
            <a:pPr algn="ctr"/>
            <a:r>
              <a:rPr lang="en-US" sz="1600" dirty="0">
                <a:solidFill>
                  <a:srgbClr val="FFFF00"/>
                </a:solidFill>
              </a:rPr>
              <a:t>TỶ</a:t>
            </a:r>
            <a:endParaRPr lang="vi-VN" sz="1600" dirty="0">
              <a:solidFill>
                <a:srgbClr val="FFFF00"/>
              </a:solidFill>
            </a:endParaRPr>
          </a:p>
        </p:txBody>
      </p:sp>
      <p:pic>
        <p:nvPicPr>
          <p:cNvPr id="19" name="Graphic 4" descr="Arrow Clockwise curve">
            <a:extLst>
              <a:ext uri="{FF2B5EF4-FFF2-40B4-BE49-F238E27FC236}">
                <a16:creationId xmlns:a16="http://schemas.microsoft.com/office/drawing/2014/main" id="{CB5B2999-8D9D-834B-9E5A-7C0F7DCC835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4857925">
            <a:off x="1351135" y="3534624"/>
            <a:ext cx="610675" cy="781379"/>
          </a:xfrm>
          <a:prstGeom prst="rect">
            <a:avLst/>
          </a:prstGeom>
        </p:spPr>
      </p:pic>
      <p:pic>
        <p:nvPicPr>
          <p:cNvPr id="20" name="Graphic 4" descr="Arrow Clockwise curve">
            <a:extLst>
              <a:ext uri="{FF2B5EF4-FFF2-40B4-BE49-F238E27FC236}">
                <a16:creationId xmlns:a16="http://schemas.microsoft.com/office/drawing/2014/main" id="{CB5B2999-8D9D-834B-9E5A-7C0F7DCC835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4857925">
            <a:off x="337135" y="3985682"/>
            <a:ext cx="610675" cy="781379"/>
          </a:xfrm>
          <a:prstGeom prst="rect">
            <a:avLst/>
          </a:prstGeom>
        </p:spPr>
      </p:pic>
      <p:pic>
        <p:nvPicPr>
          <p:cNvPr id="21" name="Graphic 4" descr="Arrow Clockwise curve">
            <a:extLst>
              <a:ext uri="{FF2B5EF4-FFF2-40B4-BE49-F238E27FC236}">
                <a16:creationId xmlns:a16="http://schemas.microsoft.com/office/drawing/2014/main" id="{CB5B2999-8D9D-834B-9E5A-7C0F7DCC835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4857925">
            <a:off x="2278400" y="3281046"/>
            <a:ext cx="610675" cy="781379"/>
          </a:xfrm>
          <a:prstGeom prst="rect">
            <a:avLst/>
          </a:prstGeom>
        </p:spPr>
      </p:pic>
      <p:pic>
        <p:nvPicPr>
          <p:cNvPr id="22" name="Graphic 4" descr="Arrow Clockwise curve">
            <a:extLst>
              <a:ext uri="{FF2B5EF4-FFF2-40B4-BE49-F238E27FC236}">
                <a16:creationId xmlns:a16="http://schemas.microsoft.com/office/drawing/2014/main" id="{CB5B2999-8D9D-834B-9E5A-7C0F7DCC835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4857925">
            <a:off x="3240946" y="2958974"/>
            <a:ext cx="610675" cy="781379"/>
          </a:xfrm>
          <a:prstGeom prst="rect">
            <a:avLst/>
          </a:prstGeom>
        </p:spPr>
      </p:pic>
      <p:pic>
        <p:nvPicPr>
          <p:cNvPr id="23" name="Graphic 4" descr="Arrow Clockwise curve">
            <a:extLst>
              <a:ext uri="{FF2B5EF4-FFF2-40B4-BE49-F238E27FC236}">
                <a16:creationId xmlns:a16="http://schemas.microsoft.com/office/drawing/2014/main" id="{CB5B2999-8D9D-834B-9E5A-7C0F7DCC835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4857925">
            <a:off x="8221599" y="1137595"/>
            <a:ext cx="610675" cy="781379"/>
          </a:xfrm>
          <a:prstGeom prst="rect">
            <a:avLst/>
          </a:prstGeom>
        </p:spPr>
      </p:pic>
      <p:pic>
        <p:nvPicPr>
          <p:cNvPr id="24" name="Graphic 4" descr="Arrow Clockwise curve">
            <a:extLst>
              <a:ext uri="{FF2B5EF4-FFF2-40B4-BE49-F238E27FC236}">
                <a16:creationId xmlns:a16="http://schemas.microsoft.com/office/drawing/2014/main" id="{CB5B2999-8D9D-834B-9E5A-7C0F7DCC835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4857925">
            <a:off x="7233077" y="1466438"/>
            <a:ext cx="610675" cy="781379"/>
          </a:xfrm>
          <a:prstGeom prst="rect">
            <a:avLst/>
          </a:prstGeom>
        </p:spPr>
      </p:pic>
      <p:pic>
        <p:nvPicPr>
          <p:cNvPr id="25" name="Graphic 4" descr="Arrow Clockwise curve">
            <a:extLst>
              <a:ext uri="{FF2B5EF4-FFF2-40B4-BE49-F238E27FC236}">
                <a16:creationId xmlns:a16="http://schemas.microsoft.com/office/drawing/2014/main" id="{CB5B2999-8D9D-834B-9E5A-7C0F7DCC835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4857925">
            <a:off x="6244554" y="1820992"/>
            <a:ext cx="610675" cy="781379"/>
          </a:xfrm>
          <a:prstGeom prst="rect">
            <a:avLst/>
          </a:prstGeom>
        </p:spPr>
      </p:pic>
      <p:pic>
        <p:nvPicPr>
          <p:cNvPr id="26" name="Graphic 4" descr="Arrow Clockwise curve">
            <a:extLst>
              <a:ext uri="{FF2B5EF4-FFF2-40B4-BE49-F238E27FC236}">
                <a16:creationId xmlns:a16="http://schemas.microsoft.com/office/drawing/2014/main" id="{CB5B2999-8D9D-834B-9E5A-7C0F7DCC835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4857925">
            <a:off x="5327663" y="2180626"/>
            <a:ext cx="610675" cy="781379"/>
          </a:xfrm>
          <a:prstGeom prst="rect">
            <a:avLst/>
          </a:prstGeom>
        </p:spPr>
      </p:pic>
      <p:pic>
        <p:nvPicPr>
          <p:cNvPr id="27" name="Graphic 4" descr="Arrow Clockwise curve">
            <a:extLst>
              <a:ext uri="{FF2B5EF4-FFF2-40B4-BE49-F238E27FC236}">
                <a16:creationId xmlns:a16="http://schemas.microsoft.com/office/drawing/2014/main" id="{CB5B2999-8D9D-834B-9E5A-7C0F7DCC835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4857925">
            <a:off x="4205512" y="2608831"/>
            <a:ext cx="610675" cy="781379"/>
          </a:xfrm>
          <a:prstGeom prst="rect">
            <a:avLst/>
          </a:prstGeom>
        </p:spPr>
      </p:pic>
      <p:pic>
        <p:nvPicPr>
          <p:cNvPr id="28" name="Graphic 4" descr="Arrow Clockwise curve">
            <a:extLst>
              <a:ext uri="{FF2B5EF4-FFF2-40B4-BE49-F238E27FC236}">
                <a16:creationId xmlns:a16="http://schemas.microsoft.com/office/drawing/2014/main" id="{CB5B2999-8D9D-834B-9E5A-7C0F7DCC835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4857925">
            <a:off x="9187908" y="774695"/>
            <a:ext cx="610675" cy="781379"/>
          </a:xfrm>
          <a:prstGeom prst="rect">
            <a:avLst/>
          </a:prstGeom>
        </p:spPr>
      </p:pic>
      <p:pic>
        <p:nvPicPr>
          <p:cNvPr id="29" name="Graphic 4" descr="Arrow Clockwise curve">
            <a:extLst>
              <a:ext uri="{FF2B5EF4-FFF2-40B4-BE49-F238E27FC236}">
                <a16:creationId xmlns:a16="http://schemas.microsoft.com/office/drawing/2014/main" id="{CB5B2999-8D9D-834B-9E5A-7C0F7DCC835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4857925">
            <a:off x="10108859" y="564195"/>
            <a:ext cx="610675" cy="781379"/>
          </a:xfrm>
          <a:prstGeom prst="rect">
            <a:avLst/>
          </a:prstGeom>
        </p:spPr>
      </p:pic>
      <p:sp>
        <p:nvSpPr>
          <p:cNvPr id="31" name="Down Arrow 30"/>
          <p:cNvSpPr/>
          <p:nvPr/>
        </p:nvSpPr>
        <p:spPr>
          <a:xfrm>
            <a:off x="1305837" y="5291874"/>
            <a:ext cx="146279" cy="31314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32" name="Down Arrow 31"/>
          <p:cNvSpPr/>
          <p:nvPr/>
        </p:nvSpPr>
        <p:spPr>
          <a:xfrm>
            <a:off x="10183430" y="2521400"/>
            <a:ext cx="136800" cy="3089239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33" name="Down Arrow 32"/>
          <p:cNvSpPr/>
          <p:nvPr/>
        </p:nvSpPr>
        <p:spPr>
          <a:xfrm>
            <a:off x="9220010" y="2851802"/>
            <a:ext cx="146090" cy="2758839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34" name="Down Arrow 33"/>
          <p:cNvSpPr/>
          <p:nvPr/>
        </p:nvSpPr>
        <p:spPr>
          <a:xfrm>
            <a:off x="8226657" y="3159277"/>
            <a:ext cx="161246" cy="247137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35" name="Down Arrow 34"/>
          <p:cNvSpPr/>
          <p:nvPr/>
        </p:nvSpPr>
        <p:spPr>
          <a:xfrm>
            <a:off x="7145709" y="3525040"/>
            <a:ext cx="188075" cy="207236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36" name="Down Arrow 35"/>
          <p:cNvSpPr/>
          <p:nvPr/>
        </p:nvSpPr>
        <p:spPr>
          <a:xfrm>
            <a:off x="6159761" y="3812358"/>
            <a:ext cx="148325" cy="179828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37" name="Down Arrow 36"/>
          <p:cNvSpPr/>
          <p:nvPr/>
        </p:nvSpPr>
        <p:spPr>
          <a:xfrm>
            <a:off x="5204739" y="4125500"/>
            <a:ext cx="117400" cy="145042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38" name="Down Arrow 37"/>
          <p:cNvSpPr/>
          <p:nvPr/>
        </p:nvSpPr>
        <p:spPr>
          <a:xfrm>
            <a:off x="4217824" y="4459194"/>
            <a:ext cx="196028" cy="115144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39" name="Down Arrow 38"/>
          <p:cNvSpPr/>
          <p:nvPr/>
        </p:nvSpPr>
        <p:spPr>
          <a:xfrm>
            <a:off x="2221144" y="5051546"/>
            <a:ext cx="148431" cy="53459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40" name="Down Arrow 39"/>
          <p:cNvSpPr/>
          <p:nvPr/>
        </p:nvSpPr>
        <p:spPr>
          <a:xfrm>
            <a:off x="3210922" y="4763772"/>
            <a:ext cx="169279" cy="82654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41" name="Down Arrow 40"/>
          <p:cNvSpPr/>
          <p:nvPr/>
        </p:nvSpPr>
        <p:spPr>
          <a:xfrm>
            <a:off x="11146472" y="1990640"/>
            <a:ext cx="189774" cy="362246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42" name="Down Arrow 41"/>
          <p:cNvSpPr/>
          <p:nvPr/>
        </p:nvSpPr>
        <p:spPr>
          <a:xfrm>
            <a:off x="397518" y="5484177"/>
            <a:ext cx="139291" cy="116079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43" name="Rectangle 42"/>
          <p:cNvSpPr/>
          <p:nvPr/>
        </p:nvSpPr>
        <p:spPr>
          <a:xfrm>
            <a:off x="1" y="6277633"/>
            <a:ext cx="11529930" cy="523220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8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MỤC TIÊU DOANH SỐ TỪNG THÁNG TĂNG TRƯỞNG 10%</a:t>
            </a:r>
            <a:r>
              <a:rPr lang="en-US" sz="28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sym typeface="Wingdings" panose="05000000000000000000" pitchFamily="2" charset="2"/>
              </a:rPr>
              <a:t> </a:t>
            </a:r>
            <a:r>
              <a:rPr lang="en-US" sz="2800" b="1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sym typeface="Wingdings" panose="05000000000000000000" pitchFamily="2" charset="2"/>
              </a:rPr>
              <a:t>170.871</a:t>
            </a:r>
            <a:r>
              <a:rPr lang="en-US" sz="2800" b="1" cap="none" spc="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sym typeface="Wingdings" panose="05000000000000000000" pitchFamily="2" charset="2"/>
              </a:rPr>
              <a:t> TỶ</a:t>
            </a:r>
            <a:endParaRPr lang="en-US" sz="2800" b="1" cap="none" spc="0" dirty="0">
              <a:ln w="0"/>
              <a:solidFill>
                <a:srgbClr val="FF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2177324" y="21478"/>
            <a:ext cx="6508932" cy="129266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32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MỤC TIÊU DOANH SỐ(</a:t>
            </a:r>
            <a:r>
              <a:rPr lang="en-US" sz="32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tỷ</a:t>
            </a:r>
            <a:r>
              <a:rPr lang="en-US" sz="32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)  NĂM 2024</a:t>
            </a:r>
          </a:p>
          <a:p>
            <a:r>
              <a:rPr lang="en-US" sz="32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                          </a:t>
            </a:r>
            <a:r>
              <a:rPr lang="en-US" sz="3200" b="1" dirty="0">
                <a:ln w="0"/>
                <a:solidFill>
                  <a:srgbClr val="F737E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GALAXY11</a:t>
            </a:r>
          </a:p>
          <a:p>
            <a:endParaRPr lang="vi-VN" sz="1400" b="1" dirty="0"/>
          </a:p>
        </p:txBody>
      </p:sp>
      <p:pic>
        <p:nvPicPr>
          <p:cNvPr id="45" name="Picture 4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664" y="36967"/>
            <a:ext cx="2135283" cy="11627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72429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14344630"/>
              </p:ext>
            </p:extLst>
          </p:nvPr>
        </p:nvGraphicFramePr>
        <p:xfrm>
          <a:off x="0" y="988111"/>
          <a:ext cx="8888820" cy="3230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88882">
                  <a:extLst>
                    <a:ext uri="{9D8B030D-6E8A-4147-A177-3AD203B41FA5}">
                      <a16:colId xmlns:a16="http://schemas.microsoft.com/office/drawing/2014/main" val="422758878"/>
                    </a:ext>
                  </a:extLst>
                </a:gridCol>
                <a:gridCol w="888882">
                  <a:extLst>
                    <a:ext uri="{9D8B030D-6E8A-4147-A177-3AD203B41FA5}">
                      <a16:colId xmlns:a16="http://schemas.microsoft.com/office/drawing/2014/main" val="2605350281"/>
                    </a:ext>
                  </a:extLst>
                </a:gridCol>
                <a:gridCol w="888882">
                  <a:extLst>
                    <a:ext uri="{9D8B030D-6E8A-4147-A177-3AD203B41FA5}">
                      <a16:colId xmlns:a16="http://schemas.microsoft.com/office/drawing/2014/main" val="190408898"/>
                    </a:ext>
                  </a:extLst>
                </a:gridCol>
                <a:gridCol w="888882">
                  <a:extLst>
                    <a:ext uri="{9D8B030D-6E8A-4147-A177-3AD203B41FA5}">
                      <a16:colId xmlns:a16="http://schemas.microsoft.com/office/drawing/2014/main" val="4534050"/>
                    </a:ext>
                  </a:extLst>
                </a:gridCol>
                <a:gridCol w="825086">
                  <a:extLst>
                    <a:ext uri="{9D8B030D-6E8A-4147-A177-3AD203B41FA5}">
                      <a16:colId xmlns:a16="http://schemas.microsoft.com/office/drawing/2014/main" val="2711168821"/>
                    </a:ext>
                  </a:extLst>
                </a:gridCol>
                <a:gridCol w="952678">
                  <a:extLst>
                    <a:ext uri="{9D8B030D-6E8A-4147-A177-3AD203B41FA5}">
                      <a16:colId xmlns:a16="http://schemas.microsoft.com/office/drawing/2014/main" val="602226749"/>
                    </a:ext>
                  </a:extLst>
                </a:gridCol>
                <a:gridCol w="888882">
                  <a:extLst>
                    <a:ext uri="{9D8B030D-6E8A-4147-A177-3AD203B41FA5}">
                      <a16:colId xmlns:a16="http://schemas.microsoft.com/office/drawing/2014/main" val="2250104421"/>
                    </a:ext>
                  </a:extLst>
                </a:gridCol>
                <a:gridCol w="888882">
                  <a:extLst>
                    <a:ext uri="{9D8B030D-6E8A-4147-A177-3AD203B41FA5}">
                      <a16:colId xmlns:a16="http://schemas.microsoft.com/office/drawing/2014/main" val="986785714"/>
                    </a:ext>
                  </a:extLst>
                </a:gridCol>
                <a:gridCol w="888882">
                  <a:extLst>
                    <a:ext uri="{9D8B030D-6E8A-4147-A177-3AD203B41FA5}">
                      <a16:colId xmlns:a16="http://schemas.microsoft.com/office/drawing/2014/main" val="2248293649"/>
                    </a:ext>
                  </a:extLst>
                </a:gridCol>
                <a:gridCol w="888882">
                  <a:extLst>
                    <a:ext uri="{9D8B030D-6E8A-4147-A177-3AD203B41FA5}">
                      <a16:colId xmlns:a16="http://schemas.microsoft.com/office/drawing/2014/main" val="594577149"/>
                    </a:ext>
                  </a:extLst>
                </a:gridCol>
              </a:tblGrid>
              <a:tr h="339138">
                <a:tc>
                  <a:txBody>
                    <a:bodyPr/>
                    <a:lstStyle/>
                    <a:p>
                      <a:r>
                        <a:rPr lang="en-US" dirty="0"/>
                        <a:t>THÁNG</a:t>
                      </a:r>
                      <a:endParaRPr lang="vi-V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  <a:endParaRPr lang="vi-V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</a:t>
                      </a:r>
                      <a:endParaRPr lang="vi-V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</a:t>
                      </a:r>
                      <a:endParaRPr lang="vi-V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4</a:t>
                      </a:r>
                      <a:endParaRPr lang="vi-V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5</a:t>
                      </a:r>
                      <a:endParaRPr lang="vi-V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6</a:t>
                      </a:r>
                      <a:endParaRPr lang="vi-V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7</a:t>
                      </a:r>
                      <a:endParaRPr lang="vi-V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8</a:t>
                      </a:r>
                      <a:endParaRPr lang="vi-V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9</a:t>
                      </a:r>
                      <a:endParaRPr lang="vi-V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001292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FF0000"/>
                          </a:solidFill>
                        </a:rPr>
                        <a:t>DS</a:t>
                      </a:r>
                      <a:endParaRPr lang="vi-VN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6500L</a:t>
                      </a:r>
                      <a:endParaRPr lang="vi-V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6938L</a:t>
                      </a:r>
                      <a:endParaRPr lang="vi-V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7424L</a:t>
                      </a:r>
                      <a:endParaRPr lang="vi-V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FF0000"/>
                          </a:solidFill>
                        </a:rPr>
                        <a:t>7943L</a:t>
                      </a:r>
                      <a:endParaRPr lang="vi-VN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8500L</a:t>
                      </a:r>
                      <a:endParaRPr lang="vi-V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9094L</a:t>
                      </a:r>
                      <a:endParaRPr lang="vi-V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9731L</a:t>
                      </a:r>
                      <a:endParaRPr lang="vi-V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FF0000"/>
                          </a:solidFill>
                        </a:rPr>
                        <a:t>1041</a:t>
                      </a:r>
                      <a:r>
                        <a:rPr lang="vi-VN" dirty="0">
                          <a:solidFill>
                            <a:srgbClr val="FF0000"/>
                          </a:solidFill>
                        </a:rPr>
                        <a:t>2LOn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11181</a:t>
                      </a:r>
                      <a:r>
                        <a:rPr lang="vi-VN" dirty="0" err="1"/>
                        <a:t>LOn</a:t>
                      </a:r>
                      <a:endParaRPr lang="vi-V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7375325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FF0000"/>
                          </a:solidFill>
                        </a:rPr>
                        <a:t>DH</a:t>
                      </a:r>
                      <a:endParaRPr lang="vi-VN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5SV</a:t>
                      </a:r>
                      <a:endParaRPr lang="vi-V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5SV</a:t>
                      </a:r>
                      <a:endParaRPr lang="vi-V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5SV</a:t>
                      </a:r>
                      <a:endParaRPr lang="vi-V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FF0000"/>
                          </a:solidFill>
                        </a:rPr>
                        <a:t>5SV</a:t>
                      </a:r>
                      <a:endParaRPr lang="vi-VN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5SV</a:t>
                      </a:r>
                      <a:endParaRPr lang="vi-V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5SV</a:t>
                      </a:r>
                      <a:endParaRPr lang="vi-V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5SV</a:t>
                      </a:r>
                      <a:endParaRPr lang="vi-V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FF0000"/>
                          </a:solidFill>
                        </a:rPr>
                        <a:t>5SV</a:t>
                      </a:r>
                      <a:endParaRPr lang="vi-VN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5SV</a:t>
                      </a:r>
                      <a:endParaRPr lang="vi-V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358961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0070C0"/>
                          </a:solidFill>
                        </a:rPr>
                        <a:t>NKD</a:t>
                      </a:r>
                      <a:endParaRPr lang="vi-VN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vi-V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vi-V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vi-V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vi-VN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vi-V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vi-V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vi-V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vi-VN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vi-V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1100363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FF0000"/>
                          </a:solidFill>
                        </a:rPr>
                        <a:t>TT</a:t>
                      </a:r>
                      <a:endParaRPr lang="vi-VN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6</a:t>
                      </a:r>
                      <a:endParaRPr lang="vi-V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6</a:t>
                      </a:r>
                      <a:endParaRPr lang="vi-V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6</a:t>
                      </a:r>
                      <a:endParaRPr lang="vi-V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>
                          <a:solidFill>
                            <a:srgbClr val="FF0000"/>
                          </a:solidFill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6</a:t>
                      </a:r>
                      <a:endParaRPr lang="vi-V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6</a:t>
                      </a:r>
                      <a:endParaRPr lang="vi-V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6</a:t>
                      </a:r>
                      <a:endParaRPr lang="vi-V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FF0000"/>
                          </a:solidFill>
                        </a:rPr>
                        <a:t>6</a:t>
                      </a:r>
                      <a:endParaRPr lang="vi-VN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6</a:t>
                      </a:r>
                      <a:endParaRPr lang="vi-V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6473898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rgbClr val="FF0000"/>
                          </a:solidFill>
                        </a:rPr>
                        <a:t>TN </a:t>
                      </a:r>
                      <a:r>
                        <a:rPr lang="en-US" sz="1100" dirty="0">
                          <a:solidFill>
                            <a:srgbClr val="FF0000"/>
                          </a:solidFill>
                        </a:rPr>
                        <a:t>THÁNG</a:t>
                      </a:r>
                      <a:endParaRPr lang="vi-VN" sz="11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160</a:t>
                      </a:r>
                      <a:endParaRPr lang="vi-VN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160</a:t>
                      </a:r>
                      <a:endParaRPr lang="vi-VN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170TR</a:t>
                      </a:r>
                      <a:endParaRPr lang="vi-V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FF0000"/>
                          </a:solidFill>
                        </a:rPr>
                        <a:t>170TR</a:t>
                      </a:r>
                      <a:endParaRPr lang="vi-VN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170TR</a:t>
                      </a:r>
                      <a:endParaRPr lang="vi-V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170TR</a:t>
                      </a:r>
                      <a:endParaRPr lang="vi-V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180TR</a:t>
                      </a:r>
                      <a:endParaRPr lang="vi-V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FF0000"/>
                          </a:solidFill>
                        </a:rPr>
                        <a:t>180TR</a:t>
                      </a:r>
                      <a:endParaRPr lang="vi-VN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190TR</a:t>
                      </a:r>
                      <a:endParaRPr lang="vi-V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088208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FF0000"/>
                          </a:solidFill>
                        </a:rPr>
                        <a:t>TN Q</a:t>
                      </a:r>
                      <a:endParaRPr lang="vi-VN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130TR</a:t>
                      </a:r>
                      <a:endParaRPr lang="vi-V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130TR</a:t>
                      </a:r>
                      <a:endParaRPr lang="vi-V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130TR</a:t>
                      </a:r>
                      <a:endParaRPr lang="vi-V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FF0000"/>
                          </a:solidFill>
                        </a:rPr>
                        <a:t>130TR</a:t>
                      </a:r>
                      <a:endParaRPr lang="vi-VN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130TR</a:t>
                      </a:r>
                      <a:endParaRPr lang="vi-V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130TR</a:t>
                      </a:r>
                      <a:endParaRPr lang="vi-V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140TR</a:t>
                      </a:r>
                      <a:endParaRPr lang="vi-V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solidFill>
                            <a:srgbClr val="FF0000"/>
                          </a:solidFill>
                        </a:rPr>
                        <a:t>140TR</a:t>
                      </a:r>
                      <a:endParaRPr lang="vi-VN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150TR</a:t>
                      </a:r>
                      <a:endParaRPr lang="vi-V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0377618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FF0000"/>
                          </a:solidFill>
                        </a:rPr>
                        <a:t>TỔNG</a:t>
                      </a:r>
                      <a:endParaRPr lang="vi-VN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290</a:t>
                      </a:r>
                      <a:endParaRPr lang="vi-V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290</a:t>
                      </a:r>
                      <a:endParaRPr lang="vi-V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300</a:t>
                      </a:r>
                      <a:endParaRPr lang="vi-V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FF0000"/>
                          </a:solidFill>
                        </a:rPr>
                        <a:t>300</a:t>
                      </a:r>
                      <a:endParaRPr lang="vi-VN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300</a:t>
                      </a:r>
                      <a:endParaRPr lang="vi-V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300</a:t>
                      </a:r>
                      <a:endParaRPr lang="vi-V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320</a:t>
                      </a:r>
                      <a:endParaRPr lang="vi-V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>
                          <a:solidFill>
                            <a:srgbClr val="FF0000"/>
                          </a:solidFill>
                        </a:rPr>
                        <a:t>320</a:t>
                      </a:r>
                      <a:endParaRPr lang="vi-VN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340</a:t>
                      </a:r>
                      <a:endParaRPr lang="vi-V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12597626"/>
                  </a:ext>
                </a:extLst>
              </a:tr>
            </a:tbl>
          </a:graphicData>
        </a:graphic>
      </p:graphicFrame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59400624"/>
              </p:ext>
            </p:extLst>
          </p:nvPr>
        </p:nvGraphicFramePr>
        <p:xfrm>
          <a:off x="8888821" y="988112"/>
          <a:ext cx="3303180" cy="323188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01060">
                  <a:extLst>
                    <a:ext uri="{9D8B030D-6E8A-4147-A177-3AD203B41FA5}">
                      <a16:colId xmlns:a16="http://schemas.microsoft.com/office/drawing/2014/main" val="2707990769"/>
                    </a:ext>
                  </a:extLst>
                </a:gridCol>
                <a:gridCol w="1101060">
                  <a:extLst>
                    <a:ext uri="{9D8B030D-6E8A-4147-A177-3AD203B41FA5}">
                      <a16:colId xmlns:a16="http://schemas.microsoft.com/office/drawing/2014/main" val="3308549278"/>
                    </a:ext>
                  </a:extLst>
                </a:gridCol>
                <a:gridCol w="1101060">
                  <a:extLst>
                    <a:ext uri="{9D8B030D-6E8A-4147-A177-3AD203B41FA5}">
                      <a16:colId xmlns:a16="http://schemas.microsoft.com/office/drawing/2014/main" val="2585480122"/>
                    </a:ext>
                  </a:extLst>
                </a:gridCol>
              </a:tblGrid>
              <a:tr h="370258">
                <a:tc>
                  <a:txBody>
                    <a:bodyPr/>
                    <a:lstStyle/>
                    <a:p>
                      <a:r>
                        <a:rPr lang="en-US" dirty="0"/>
                        <a:t>10</a:t>
                      </a:r>
                      <a:endParaRPr lang="vi-V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11</a:t>
                      </a:r>
                      <a:endParaRPr lang="vi-V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12</a:t>
                      </a:r>
                      <a:endParaRPr lang="vi-V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92331759"/>
                  </a:ext>
                </a:extLst>
              </a:tr>
              <a:tr h="639074">
                <a:tc>
                  <a:txBody>
                    <a:bodyPr/>
                    <a:lstStyle/>
                    <a:p>
                      <a:r>
                        <a:rPr lang="en-US" dirty="0"/>
                        <a:t>11961</a:t>
                      </a:r>
                      <a:endParaRPr lang="vi-VN" dirty="0"/>
                    </a:p>
                    <a:p>
                      <a:r>
                        <a:rPr lang="vi-VN" dirty="0"/>
                        <a:t>Lon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12798</a:t>
                      </a:r>
                      <a:endParaRPr lang="vi-VN" dirty="0"/>
                    </a:p>
                    <a:p>
                      <a:r>
                        <a:rPr lang="vi-VN" dirty="0"/>
                        <a:t>Lon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FF0000"/>
                          </a:solidFill>
                        </a:rPr>
                        <a:t>13693</a:t>
                      </a:r>
                      <a:endParaRPr lang="vi-VN" dirty="0">
                        <a:solidFill>
                          <a:srgbClr val="FF0000"/>
                        </a:solidFill>
                      </a:endParaRPr>
                    </a:p>
                    <a:p>
                      <a:r>
                        <a:rPr lang="vi-VN" dirty="0">
                          <a:solidFill>
                            <a:srgbClr val="FF0000"/>
                          </a:solidFill>
                        </a:rPr>
                        <a:t>Lon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80550783"/>
                  </a:ext>
                </a:extLst>
              </a:tr>
              <a:tr h="370258">
                <a:tc>
                  <a:txBody>
                    <a:bodyPr/>
                    <a:lstStyle/>
                    <a:p>
                      <a:r>
                        <a:rPr lang="en-US" dirty="0"/>
                        <a:t>5SV</a:t>
                      </a:r>
                      <a:endParaRPr lang="vi-V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5SV</a:t>
                      </a:r>
                      <a:endParaRPr lang="vi-V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FF0000"/>
                          </a:solidFill>
                        </a:rPr>
                        <a:t>5SV</a:t>
                      </a:r>
                      <a:endParaRPr lang="vi-VN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15991994"/>
                  </a:ext>
                </a:extLst>
              </a:tr>
              <a:tr h="370258">
                <a:tc>
                  <a:txBody>
                    <a:bodyPr/>
                    <a:lstStyle/>
                    <a:p>
                      <a:endParaRPr lang="vi-V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vi-V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vi-VN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22433068"/>
                  </a:ext>
                </a:extLst>
              </a:tr>
              <a:tr h="370258">
                <a:tc>
                  <a:txBody>
                    <a:bodyPr/>
                    <a:lstStyle/>
                    <a:p>
                      <a:r>
                        <a:rPr lang="en-US" dirty="0"/>
                        <a:t>6</a:t>
                      </a:r>
                      <a:endParaRPr lang="vi-V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6</a:t>
                      </a:r>
                      <a:endParaRPr lang="vi-V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FF0000"/>
                          </a:solidFill>
                        </a:rPr>
                        <a:t>6</a:t>
                      </a:r>
                      <a:endParaRPr lang="vi-VN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48650541"/>
                  </a:ext>
                </a:extLst>
              </a:tr>
              <a:tr h="370258">
                <a:tc>
                  <a:txBody>
                    <a:bodyPr/>
                    <a:lstStyle/>
                    <a:p>
                      <a:r>
                        <a:rPr lang="en-US" dirty="0"/>
                        <a:t>190TR</a:t>
                      </a:r>
                      <a:endParaRPr lang="vi-V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200TR</a:t>
                      </a:r>
                      <a:endParaRPr lang="vi-V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FF0000"/>
                          </a:solidFill>
                        </a:rPr>
                        <a:t>200TR</a:t>
                      </a:r>
                      <a:endParaRPr lang="vi-VN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06058288"/>
                  </a:ext>
                </a:extLst>
              </a:tr>
              <a:tr h="370258">
                <a:tc>
                  <a:txBody>
                    <a:bodyPr/>
                    <a:lstStyle/>
                    <a:p>
                      <a:r>
                        <a:rPr lang="en-US" dirty="0"/>
                        <a:t>150TR</a:t>
                      </a:r>
                      <a:endParaRPr lang="vi-V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150TR</a:t>
                      </a:r>
                      <a:endParaRPr lang="vi-V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FF0000"/>
                          </a:solidFill>
                        </a:rPr>
                        <a:t>150TR</a:t>
                      </a:r>
                      <a:endParaRPr lang="vi-VN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73843697"/>
                  </a:ext>
                </a:extLst>
              </a:tr>
              <a:tr h="370258">
                <a:tc>
                  <a:txBody>
                    <a:bodyPr/>
                    <a:lstStyle/>
                    <a:p>
                      <a:r>
                        <a:rPr lang="en-US" dirty="0"/>
                        <a:t>340</a:t>
                      </a:r>
                      <a:endParaRPr lang="vi-V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350</a:t>
                      </a:r>
                      <a:endParaRPr lang="vi-V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FF0000"/>
                          </a:solidFill>
                        </a:rPr>
                        <a:t>350</a:t>
                      </a:r>
                      <a:endParaRPr lang="vi-VN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46439718"/>
                  </a:ext>
                </a:extLst>
              </a:tr>
            </a:tbl>
          </a:graphicData>
        </a:graphic>
      </p:graphicFrame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07373791"/>
              </p:ext>
            </p:extLst>
          </p:nvPr>
        </p:nvGraphicFramePr>
        <p:xfrm>
          <a:off x="-48899" y="4994662"/>
          <a:ext cx="4075815" cy="72230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75815">
                  <a:extLst>
                    <a:ext uri="{9D8B030D-6E8A-4147-A177-3AD203B41FA5}">
                      <a16:colId xmlns:a16="http://schemas.microsoft.com/office/drawing/2014/main" val="2005682469"/>
                    </a:ext>
                  </a:extLst>
                </a:gridCol>
              </a:tblGrid>
              <a:tr h="722306"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FFFF00"/>
                          </a:solidFill>
                        </a:rPr>
                        <a:t>TỔNG</a:t>
                      </a:r>
                      <a:r>
                        <a:rPr lang="en-US" baseline="0" dirty="0">
                          <a:solidFill>
                            <a:srgbClr val="FFFF00"/>
                          </a:solidFill>
                        </a:rPr>
                        <a:t> QUÝ 1 THU NHẬP</a:t>
                      </a:r>
                      <a:r>
                        <a:rPr lang="en-US" baseline="0" dirty="0">
                          <a:solidFill>
                            <a:srgbClr val="FFFF00"/>
                          </a:solidFill>
                          <a:sym typeface="Wingdings" panose="05000000000000000000" pitchFamily="2" charset="2"/>
                        </a:rPr>
                        <a:t>1 TỶ 180 TR</a:t>
                      </a:r>
                      <a:r>
                        <a:rPr lang="en-US" baseline="0" dirty="0">
                          <a:solidFill>
                            <a:srgbClr val="FFFF00"/>
                          </a:solidFill>
                        </a:rPr>
                        <a:t> </a:t>
                      </a:r>
                      <a:endParaRPr lang="vi-VN" dirty="0">
                        <a:solidFill>
                          <a:srgbClr val="FFFF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13053329"/>
                  </a:ext>
                </a:extLst>
              </a:tr>
            </a:tbl>
          </a:graphicData>
        </a:graphic>
      </p:graphicFrame>
      <p:graphicFrame>
        <p:nvGraphicFramePr>
          <p:cNvPr id="15" name="Table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44406344"/>
              </p:ext>
            </p:extLst>
          </p:nvPr>
        </p:nvGraphicFramePr>
        <p:xfrm>
          <a:off x="4075814" y="4994663"/>
          <a:ext cx="4089989" cy="68296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89989">
                  <a:extLst>
                    <a:ext uri="{9D8B030D-6E8A-4147-A177-3AD203B41FA5}">
                      <a16:colId xmlns:a16="http://schemas.microsoft.com/office/drawing/2014/main" val="2005682469"/>
                    </a:ext>
                  </a:extLst>
                </a:gridCol>
              </a:tblGrid>
              <a:tr h="682966"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accent4"/>
                          </a:solidFill>
                        </a:rPr>
                        <a:t>TỔNG</a:t>
                      </a:r>
                      <a:r>
                        <a:rPr lang="en-US" baseline="0" dirty="0">
                          <a:solidFill>
                            <a:schemeClr val="accent4"/>
                          </a:solidFill>
                        </a:rPr>
                        <a:t> THU NHẬP QUÝ</a:t>
                      </a:r>
                      <a:r>
                        <a:rPr lang="en-US" baseline="0" dirty="0">
                          <a:solidFill>
                            <a:schemeClr val="accent4"/>
                          </a:solidFill>
                          <a:sym typeface="Wingdings" panose="05000000000000000000" pitchFamily="2" charset="2"/>
                        </a:rPr>
                        <a:t> 21TY 240TR</a:t>
                      </a:r>
                      <a:endParaRPr lang="vi-VN" sz="500" dirty="0">
                        <a:solidFill>
                          <a:schemeClr val="accent4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13053329"/>
                  </a:ext>
                </a:extLst>
              </a:tr>
            </a:tbl>
          </a:graphicData>
        </a:graphic>
      </p:graphicFrame>
      <p:graphicFrame>
        <p:nvGraphicFramePr>
          <p:cNvPr id="16" name="Table 1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69184593"/>
              </p:ext>
            </p:extLst>
          </p:nvPr>
        </p:nvGraphicFramePr>
        <p:xfrm>
          <a:off x="8151629" y="5036444"/>
          <a:ext cx="4040371" cy="64118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40371">
                  <a:extLst>
                    <a:ext uri="{9D8B030D-6E8A-4147-A177-3AD203B41FA5}">
                      <a16:colId xmlns:a16="http://schemas.microsoft.com/office/drawing/2014/main" val="2005682469"/>
                    </a:ext>
                  </a:extLst>
                </a:gridCol>
              </a:tblGrid>
              <a:tr h="641185"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7030A0"/>
                          </a:solidFill>
                        </a:rPr>
                        <a:t>TỔNG</a:t>
                      </a:r>
                      <a:r>
                        <a:rPr lang="en-US" baseline="0" dirty="0">
                          <a:solidFill>
                            <a:srgbClr val="7030A0"/>
                          </a:solidFill>
                        </a:rPr>
                        <a:t> THU NHẬP QUÝ 3</a:t>
                      </a:r>
                      <a:r>
                        <a:rPr lang="en-US" baseline="0" dirty="0">
                          <a:solidFill>
                            <a:srgbClr val="7030A0"/>
                          </a:solidFill>
                          <a:sym typeface="Wingdings" panose="05000000000000000000" pitchFamily="2" charset="2"/>
                        </a:rPr>
                        <a:t>1 TỶ 380TR</a:t>
                      </a:r>
                      <a:endParaRPr lang="vi-VN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13053329"/>
                  </a:ext>
                </a:extLst>
              </a:tr>
            </a:tbl>
          </a:graphicData>
        </a:graphic>
      </p:graphicFrame>
      <p:sp>
        <p:nvSpPr>
          <p:cNvPr id="9" name="Rectangle 8"/>
          <p:cNvSpPr/>
          <p:nvPr/>
        </p:nvSpPr>
        <p:spPr>
          <a:xfrm>
            <a:off x="944844" y="283535"/>
            <a:ext cx="10444078" cy="58477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MỤC TIÊU NĂM 2024 DOANH SỐ TĂNG THEO 7% MỖI THÁNG</a:t>
            </a:r>
            <a:endParaRPr lang="en-US" sz="3200" b="0" cap="none" spc="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27175778"/>
              </p:ext>
            </p:extLst>
          </p:nvPr>
        </p:nvGraphicFramePr>
        <p:xfrm>
          <a:off x="-48899" y="4272357"/>
          <a:ext cx="12192003" cy="72230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4001">
                  <a:extLst>
                    <a:ext uri="{9D8B030D-6E8A-4147-A177-3AD203B41FA5}">
                      <a16:colId xmlns:a16="http://schemas.microsoft.com/office/drawing/2014/main" val="1688857107"/>
                    </a:ext>
                  </a:extLst>
                </a:gridCol>
                <a:gridCol w="4064001">
                  <a:extLst>
                    <a:ext uri="{9D8B030D-6E8A-4147-A177-3AD203B41FA5}">
                      <a16:colId xmlns:a16="http://schemas.microsoft.com/office/drawing/2014/main" val="3112962019"/>
                    </a:ext>
                  </a:extLst>
                </a:gridCol>
                <a:gridCol w="4064001">
                  <a:extLst>
                    <a:ext uri="{9D8B030D-6E8A-4147-A177-3AD203B41FA5}">
                      <a16:colId xmlns:a16="http://schemas.microsoft.com/office/drawing/2014/main" val="4011004473"/>
                    </a:ext>
                  </a:extLst>
                </a:gridCol>
              </a:tblGrid>
              <a:tr h="722306">
                <a:tc>
                  <a:txBody>
                    <a:bodyPr/>
                    <a:lstStyle/>
                    <a:p>
                      <a:r>
                        <a:rPr lang="en-US" dirty="0"/>
                        <a:t>TỔNG</a:t>
                      </a:r>
                      <a:r>
                        <a:rPr lang="en-US" baseline="0" dirty="0"/>
                        <a:t> DOANH SỐ QUÝ 1=28.805 LON</a:t>
                      </a:r>
                    </a:p>
                    <a:p>
                      <a:r>
                        <a:rPr lang="en-US" baseline="0" dirty="0"/>
                        <a:t>=37.331  TỶ</a:t>
                      </a:r>
                      <a:endParaRPr lang="vi-V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TỔNG</a:t>
                      </a:r>
                      <a:r>
                        <a:rPr lang="en-US" baseline="0" dirty="0"/>
                        <a:t> DOANH SỐ QUÝ 2=37.737 LON</a:t>
                      </a:r>
                    </a:p>
                    <a:p>
                      <a:r>
                        <a:rPr lang="en-US" baseline="0" dirty="0"/>
                        <a:t>=48.907.152</a:t>
                      </a:r>
                      <a:endParaRPr lang="vi-V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TỔNG</a:t>
                      </a:r>
                      <a:r>
                        <a:rPr lang="en-US" baseline="0" dirty="0"/>
                        <a:t> DOANH SỐ QUÝ 3=49.633LON</a:t>
                      </a:r>
                    </a:p>
                    <a:p>
                      <a:r>
                        <a:rPr lang="en-US" baseline="0" dirty="0"/>
                        <a:t>=64.324.368</a:t>
                      </a:r>
                      <a:endParaRPr lang="vi-V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72725701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3DDB592B-998F-FDC3-7878-8FC7CD540098}"/>
              </a:ext>
            </a:extLst>
          </p:cNvPr>
          <p:cNvSpPr txBox="1"/>
          <p:nvPr/>
        </p:nvSpPr>
        <p:spPr>
          <a:xfrm>
            <a:off x="-133814" y="5750004"/>
            <a:ext cx="1267893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VN" sz="6000" b="1" dirty="0">
                <a:solidFill>
                  <a:srgbClr val="FF0000"/>
                </a:solidFill>
                <a:highlight>
                  <a:srgbClr val="FFFF00"/>
                </a:highlight>
              </a:rPr>
              <a:t>TỔNG THU NHẬP NĂM 2024: 4,42TỶ</a:t>
            </a:r>
          </a:p>
        </p:txBody>
      </p:sp>
    </p:spTree>
    <p:extLst>
      <p:ext uri="{BB962C8B-B14F-4D97-AF65-F5344CB8AC3E}">
        <p14:creationId xmlns:p14="http://schemas.microsoft.com/office/powerpoint/2010/main" val="28225529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/>
          <p:cNvCxnSpPr/>
          <p:nvPr/>
        </p:nvCxnSpPr>
        <p:spPr>
          <a:xfrm>
            <a:off x="399143" y="856343"/>
            <a:ext cx="11444514" cy="725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angle 6"/>
          <p:cNvSpPr/>
          <p:nvPr/>
        </p:nvSpPr>
        <p:spPr>
          <a:xfrm>
            <a:off x="3662919" y="0"/>
            <a:ext cx="480811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NĂM TÀI CHÍNH 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99143" y="923330"/>
            <a:ext cx="7257143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+THÁNG 1 </a:t>
            </a:r>
            <a:r>
              <a:rPr lang="en-US" sz="2800" dirty="0">
                <a:sym typeface="Wingdings" panose="05000000000000000000" pitchFamily="2" charset="2"/>
              </a:rPr>
              <a:t>ĐHTQ</a:t>
            </a:r>
            <a:r>
              <a:rPr lang="en-US" sz="2800" dirty="0">
                <a:solidFill>
                  <a:srgbClr val="C00000"/>
                </a:solidFill>
                <a:sym typeface="Wingdings" panose="05000000000000000000" pitchFamily="2" charset="2"/>
              </a:rPr>
              <a:t>NHẬN VALI</a:t>
            </a:r>
          </a:p>
          <a:p>
            <a:r>
              <a:rPr lang="en-US" sz="2800" dirty="0">
                <a:sym typeface="Wingdings" panose="05000000000000000000" pitchFamily="2" charset="2"/>
              </a:rPr>
              <a:t>+THÁNG 2 ĐĐ 5S 3 SAO TRỞ LÊN</a:t>
            </a:r>
          </a:p>
          <a:p>
            <a:r>
              <a:rPr lang="en-US" sz="2800" dirty="0">
                <a:sym typeface="Wingdings" panose="05000000000000000000" pitchFamily="2" charset="2"/>
              </a:rPr>
              <a:t>+THÁNG 3</a:t>
            </a:r>
            <a:r>
              <a:rPr lang="en-US" sz="2800" dirty="0">
                <a:solidFill>
                  <a:srgbClr val="FF00FF"/>
                </a:solidFill>
                <a:sym typeface="Wingdings" panose="05000000000000000000" pitchFamily="2" charset="2"/>
              </a:rPr>
              <a:t>ĐĐ 3S  1SAO-2SAO-2SV</a:t>
            </a:r>
          </a:p>
          <a:p>
            <a:r>
              <a:rPr lang="en-US" sz="2800" dirty="0">
                <a:sym typeface="Wingdings" panose="05000000000000000000" pitchFamily="2" charset="2"/>
              </a:rPr>
              <a:t>+THÁNG 4</a:t>
            </a:r>
            <a:r>
              <a:rPr lang="en-US" sz="2800" dirty="0">
                <a:solidFill>
                  <a:schemeClr val="accent5"/>
                </a:solidFill>
                <a:sym typeface="Wingdings" panose="05000000000000000000" pitchFamily="2" charset="2"/>
              </a:rPr>
              <a:t>TEAMBUDING (G11)</a:t>
            </a:r>
          </a:p>
          <a:p>
            <a:r>
              <a:rPr lang="en-US" sz="2800" dirty="0">
                <a:sym typeface="Wingdings" panose="05000000000000000000" pitchFamily="2" charset="2"/>
              </a:rPr>
              <a:t>+THÁNG 5</a:t>
            </a:r>
            <a:r>
              <a:rPr lang="en-US" sz="2800" dirty="0">
                <a:solidFill>
                  <a:schemeClr val="accent2"/>
                </a:solidFill>
                <a:sym typeface="Wingdings" panose="05000000000000000000" pitchFamily="2" charset="2"/>
              </a:rPr>
              <a:t>LEADERSHIP</a:t>
            </a:r>
          </a:p>
          <a:p>
            <a:r>
              <a:rPr lang="en-US" sz="2800" dirty="0">
                <a:sym typeface="Wingdings" panose="05000000000000000000" pitchFamily="2" charset="2"/>
              </a:rPr>
              <a:t>+THÁNG 6ĐHTQ LẦN 33 </a:t>
            </a:r>
            <a:r>
              <a:rPr lang="en-US" sz="2800" dirty="0">
                <a:solidFill>
                  <a:srgbClr val="C00000"/>
                </a:solidFill>
                <a:sym typeface="Wingdings" panose="05000000000000000000" pitchFamily="2" charset="2"/>
              </a:rPr>
              <a:t>NHẬN VALI</a:t>
            </a:r>
          </a:p>
          <a:p>
            <a:r>
              <a:rPr lang="en-US" sz="2800" dirty="0">
                <a:sym typeface="Wingdings" panose="05000000000000000000" pitchFamily="2" charset="2"/>
              </a:rPr>
              <a:t>+THÁNG 7 ĐĐ 5S3 SAO TRỞ LÊN </a:t>
            </a:r>
          </a:p>
          <a:p>
            <a:r>
              <a:rPr lang="en-US" sz="2800" dirty="0">
                <a:sym typeface="Wingdings" panose="05000000000000000000" pitchFamily="2" charset="2"/>
              </a:rPr>
              <a:t>+THÁNG 8</a:t>
            </a:r>
            <a:r>
              <a:rPr lang="en-US" sz="2800" dirty="0">
                <a:solidFill>
                  <a:schemeClr val="accent5"/>
                </a:solidFill>
                <a:sym typeface="Wingdings" panose="05000000000000000000" pitchFamily="2" charset="2"/>
              </a:rPr>
              <a:t>TEAMBUDING (G11)</a:t>
            </a:r>
          </a:p>
          <a:p>
            <a:r>
              <a:rPr lang="en-US" sz="2800" dirty="0">
                <a:sym typeface="Wingdings" panose="05000000000000000000" pitchFamily="2" charset="2"/>
              </a:rPr>
              <a:t>+THÁNG 9 </a:t>
            </a:r>
            <a:r>
              <a:rPr lang="en-US" sz="2800" dirty="0">
                <a:solidFill>
                  <a:srgbClr val="FF00FF"/>
                </a:solidFill>
                <a:sym typeface="Wingdings" panose="05000000000000000000" pitchFamily="2" charset="2"/>
              </a:rPr>
              <a:t>ĐĐ 3S1 SAO-2SAO-2SV</a:t>
            </a:r>
          </a:p>
          <a:p>
            <a:r>
              <a:rPr lang="en-US" sz="2800" dirty="0">
                <a:sym typeface="Wingdings" panose="05000000000000000000" pitchFamily="2" charset="2"/>
              </a:rPr>
              <a:t>+THÁNG 10ĐHTQ LẦN 34 </a:t>
            </a:r>
            <a:r>
              <a:rPr lang="en-US" sz="2800" dirty="0">
                <a:solidFill>
                  <a:srgbClr val="C00000"/>
                </a:solidFill>
                <a:sym typeface="Wingdings" panose="05000000000000000000" pitchFamily="2" charset="2"/>
              </a:rPr>
              <a:t>NHẬN VALI</a:t>
            </a:r>
          </a:p>
          <a:p>
            <a:r>
              <a:rPr lang="en-US" sz="2800" dirty="0">
                <a:sym typeface="Wingdings" panose="05000000000000000000" pitchFamily="2" charset="2"/>
              </a:rPr>
              <a:t>+THÁNG 11</a:t>
            </a:r>
            <a:r>
              <a:rPr lang="en-US" sz="2800" dirty="0">
                <a:solidFill>
                  <a:schemeClr val="accent2"/>
                </a:solidFill>
                <a:sym typeface="Wingdings" panose="05000000000000000000" pitchFamily="2" charset="2"/>
              </a:rPr>
              <a:t>LEADERSHIP</a:t>
            </a:r>
          </a:p>
          <a:p>
            <a:r>
              <a:rPr lang="en-US" sz="2800" dirty="0">
                <a:sym typeface="Wingdings" panose="05000000000000000000" pitchFamily="2" charset="2"/>
              </a:rPr>
              <a:t>+THÁNG 12==&gt; ĐI NHẬT 3SAO TRỞ LÊN</a:t>
            </a:r>
            <a:endParaRPr lang="vi-VN" sz="2800" dirty="0"/>
          </a:p>
        </p:txBody>
      </p:sp>
    </p:spTree>
    <p:extLst>
      <p:ext uri="{BB962C8B-B14F-4D97-AF65-F5344CB8AC3E}">
        <p14:creationId xmlns:p14="http://schemas.microsoft.com/office/powerpoint/2010/main" val="2313717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8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8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ộp Văn bản 1"/>
          <p:cNvSpPr txBox="1"/>
          <p:nvPr/>
        </p:nvSpPr>
        <p:spPr>
          <a:xfrm>
            <a:off x="762000" y="278322"/>
            <a:ext cx="10358118" cy="461665"/>
          </a:xfrm>
          <a:prstGeom prst="rect">
            <a:avLst/>
          </a:prstGeom>
          <a:solidFill>
            <a:schemeClr val="bg1"/>
          </a:solidFill>
          <a:ln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                                                  </a:t>
            </a:r>
            <a:r>
              <a:rPr lang="en-US" sz="2400" b="1" dirty="0"/>
              <a:t>MỤC TIÊU 3  THỊ TRƯỜNG QUÝ  1  NĂM  2024 </a:t>
            </a:r>
            <a:endParaRPr lang="en-US" b="1" dirty="0"/>
          </a:p>
        </p:txBody>
      </p:sp>
      <p:sp>
        <p:nvSpPr>
          <p:cNvPr id="6" name="Hình chữ nhật 5"/>
          <p:cNvSpPr/>
          <p:nvPr/>
        </p:nvSpPr>
        <p:spPr>
          <a:xfrm>
            <a:off x="4643120" y="1032933"/>
            <a:ext cx="2905760" cy="9144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/>
              <a:t>THỊ TRƯỜNG TRỌNG TÂM </a:t>
            </a:r>
          </a:p>
        </p:txBody>
      </p:sp>
      <p:sp>
        <p:nvSpPr>
          <p:cNvPr id="7" name="Hình chữ nhật 6"/>
          <p:cNvSpPr/>
          <p:nvPr/>
        </p:nvSpPr>
        <p:spPr>
          <a:xfrm>
            <a:off x="7934960" y="3154680"/>
            <a:ext cx="2905760" cy="914400"/>
          </a:xfrm>
          <a:prstGeom prst="rect">
            <a:avLst/>
          </a:prstGeom>
          <a:gradFill>
            <a:gsLst>
              <a:gs pos="0">
                <a:srgbClr val="FBFB11"/>
              </a:gs>
              <a:gs pos="100000">
                <a:srgbClr val="838309"/>
              </a:gs>
            </a:gsLst>
            <a:lin ang="5400000" scaled="0"/>
          </a:gra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rgbClr val="FF0000"/>
                </a:solidFill>
              </a:rPr>
              <a:t>TT : LONG AN </a:t>
            </a:r>
          </a:p>
        </p:txBody>
      </p:sp>
      <p:sp>
        <p:nvSpPr>
          <p:cNvPr id="8" name="Hình chữ nhật 7"/>
          <p:cNvSpPr/>
          <p:nvPr/>
        </p:nvSpPr>
        <p:spPr>
          <a:xfrm>
            <a:off x="4663440" y="3154680"/>
            <a:ext cx="2905760" cy="91440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TT : HỒ CHÍ MINH  </a:t>
            </a:r>
          </a:p>
        </p:txBody>
      </p:sp>
      <p:sp>
        <p:nvSpPr>
          <p:cNvPr id="9" name="Hình chữ nhật 8"/>
          <p:cNvSpPr/>
          <p:nvPr/>
        </p:nvSpPr>
        <p:spPr>
          <a:xfrm>
            <a:off x="1351280" y="3154680"/>
            <a:ext cx="2905760" cy="91440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/>
              <a:t>TIỀN GIANG </a:t>
            </a:r>
          </a:p>
        </p:txBody>
      </p:sp>
      <p:cxnSp>
        <p:nvCxnSpPr>
          <p:cNvPr id="11" name="Đường kết nối Mũi tên Thẳng 10"/>
          <p:cNvCxnSpPr>
            <a:stCxn id="6" idx="2"/>
            <a:endCxn id="9" idx="0"/>
          </p:cNvCxnSpPr>
          <p:nvPr/>
        </p:nvCxnSpPr>
        <p:spPr>
          <a:xfrm flipH="1">
            <a:off x="2804160" y="1947333"/>
            <a:ext cx="3291840" cy="120734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Đường kết nối Mũi tên Thẳng 12"/>
          <p:cNvCxnSpPr>
            <a:stCxn id="6" idx="2"/>
            <a:endCxn id="8" idx="0"/>
          </p:cNvCxnSpPr>
          <p:nvPr/>
        </p:nvCxnSpPr>
        <p:spPr>
          <a:xfrm>
            <a:off x="6096000" y="1947333"/>
            <a:ext cx="20320" cy="120734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Đường kết nối Mũi tên Thẳng 14"/>
          <p:cNvCxnSpPr>
            <a:stCxn id="6" idx="2"/>
            <a:endCxn id="7" idx="0"/>
          </p:cNvCxnSpPr>
          <p:nvPr/>
        </p:nvCxnSpPr>
        <p:spPr>
          <a:xfrm>
            <a:off x="6096000" y="1947333"/>
            <a:ext cx="3291840" cy="120734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Hình chữ nhật 8"/>
          <p:cNvSpPr/>
          <p:nvPr/>
        </p:nvSpPr>
        <p:spPr>
          <a:xfrm>
            <a:off x="1351280" y="4614545"/>
            <a:ext cx="2905760" cy="914400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ĐỒNG NAI</a:t>
            </a:r>
          </a:p>
        </p:txBody>
      </p:sp>
      <p:sp>
        <p:nvSpPr>
          <p:cNvPr id="4" name="Hình chữ nhật 8"/>
          <p:cNvSpPr/>
          <p:nvPr/>
        </p:nvSpPr>
        <p:spPr>
          <a:xfrm>
            <a:off x="8214360" y="4614545"/>
            <a:ext cx="2905760" cy="9144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/>
              <a:t>TÂY NINH</a:t>
            </a:r>
          </a:p>
        </p:txBody>
      </p:sp>
      <p:sp>
        <p:nvSpPr>
          <p:cNvPr id="5" name="Hình chữ nhật 8"/>
          <p:cNvSpPr/>
          <p:nvPr/>
        </p:nvSpPr>
        <p:spPr>
          <a:xfrm>
            <a:off x="4663440" y="4614545"/>
            <a:ext cx="2905760" cy="914400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/>
              <a:t>BẾN TRE</a:t>
            </a:r>
          </a:p>
        </p:txBody>
      </p:sp>
      <p:sp>
        <p:nvSpPr>
          <p:cNvPr id="10" name="Hình chữ nhật 8"/>
          <p:cNvSpPr/>
          <p:nvPr/>
        </p:nvSpPr>
        <p:spPr>
          <a:xfrm>
            <a:off x="1411605" y="5870575"/>
            <a:ext cx="2905760" cy="9144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/>
              <a:t>BÌNH DƯƠNG</a:t>
            </a:r>
          </a:p>
        </p:txBody>
      </p:sp>
      <p:sp>
        <p:nvSpPr>
          <p:cNvPr id="19" name="Text Box 18"/>
          <p:cNvSpPr txBox="1"/>
          <p:nvPr/>
        </p:nvSpPr>
        <p:spPr>
          <a:xfrm>
            <a:off x="5732780" y="6264275"/>
            <a:ext cx="112268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>
                <a:highlight>
                  <a:srgbClr val="FFFF00"/>
                </a:highlight>
              </a:rPr>
              <a:t>500 LON</a:t>
            </a:r>
          </a:p>
        </p:txBody>
      </p:sp>
      <p:sp>
        <p:nvSpPr>
          <p:cNvPr id="22" name="Hình chữ nhật 7"/>
          <p:cNvSpPr/>
          <p:nvPr/>
        </p:nvSpPr>
        <p:spPr>
          <a:xfrm>
            <a:off x="4643120" y="5718175"/>
            <a:ext cx="2905760" cy="91440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/>
              <a:t>ĐỒNG THÁP  </a:t>
            </a:r>
          </a:p>
        </p:txBody>
      </p:sp>
    </p:spTree>
    <p:extLst>
      <p:ext uri="{BB962C8B-B14F-4D97-AF65-F5344CB8AC3E}">
        <p14:creationId xmlns:p14="http://schemas.microsoft.com/office/powerpoint/2010/main" val="16029356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ộp Văn bản 1"/>
          <p:cNvSpPr txBox="1"/>
          <p:nvPr/>
        </p:nvSpPr>
        <p:spPr>
          <a:xfrm>
            <a:off x="762000" y="278322"/>
            <a:ext cx="10358118" cy="461665"/>
          </a:xfrm>
          <a:prstGeom prst="rect">
            <a:avLst/>
          </a:prstGeom>
          <a:solidFill>
            <a:schemeClr val="bg1"/>
          </a:solidFill>
          <a:ln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                                                  </a:t>
            </a:r>
            <a:r>
              <a:rPr lang="en-US" sz="2400" b="1" dirty="0"/>
              <a:t>MỤC TIÊU  3 NHÂN TỐ QUÝ   1  NĂM  2024 </a:t>
            </a:r>
            <a:endParaRPr lang="en-US" b="1" dirty="0"/>
          </a:p>
        </p:txBody>
      </p:sp>
      <p:sp>
        <p:nvSpPr>
          <p:cNvPr id="3" name="Hình chữ nhật 2"/>
          <p:cNvSpPr/>
          <p:nvPr/>
        </p:nvSpPr>
        <p:spPr>
          <a:xfrm>
            <a:off x="4643120" y="1032933"/>
            <a:ext cx="2905760" cy="914400"/>
          </a:xfrm>
          <a:prstGeom prst="rect">
            <a:avLst/>
          </a:prstGeom>
          <a:solidFill>
            <a:srgbClr val="FF66FF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/>
              <a:t>RÀNG RU </a:t>
            </a:r>
          </a:p>
        </p:txBody>
      </p:sp>
      <p:sp>
        <p:nvSpPr>
          <p:cNvPr id="4" name="Hình chữ nhật 3"/>
          <p:cNvSpPr/>
          <p:nvPr/>
        </p:nvSpPr>
        <p:spPr>
          <a:xfrm>
            <a:off x="7975600" y="3154680"/>
            <a:ext cx="2905760" cy="914400"/>
          </a:xfrm>
          <a:prstGeom prst="rect">
            <a:avLst/>
          </a:prstGeom>
          <a:solidFill>
            <a:srgbClr val="FF66FF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/>
              <a:t>nhánh</a:t>
            </a:r>
            <a:r>
              <a:rPr lang="en-US" dirty="0"/>
              <a:t> 3-ĐỂ  </a:t>
            </a:r>
          </a:p>
        </p:txBody>
      </p:sp>
      <p:sp>
        <p:nvSpPr>
          <p:cNvPr id="5" name="Hình chữ nhật 4"/>
          <p:cNvSpPr/>
          <p:nvPr/>
        </p:nvSpPr>
        <p:spPr>
          <a:xfrm>
            <a:off x="4663440" y="3154679"/>
            <a:ext cx="2905760" cy="91440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/>
              <a:t>nhánh</a:t>
            </a:r>
            <a:r>
              <a:rPr lang="en-US" dirty="0"/>
              <a:t> 2-KIỀU  </a:t>
            </a:r>
          </a:p>
        </p:txBody>
      </p:sp>
      <p:sp>
        <p:nvSpPr>
          <p:cNvPr id="6" name="Hình chữ nhật 5"/>
          <p:cNvSpPr/>
          <p:nvPr/>
        </p:nvSpPr>
        <p:spPr>
          <a:xfrm>
            <a:off x="1351280" y="3154680"/>
            <a:ext cx="2905760" cy="914400"/>
          </a:xfrm>
          <a:prstGeom prst="rect">
            <a:avLst/>
          </a:prstGeom>
          <a:solidFill>
            <a:srgbClr val="FF66FF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/>
              <a:t>nhánh</a:t>
            </a:r>
            <a:r>
              <a:rPr lang="en-US" dirty="0"/>
              <a:t> 1-XUYÊN  </a:t>
            </a:r>
          </a:p>
        </p:txBody>
      </p:sp>
      <p:cxnSp>
        <p:nvCxnSpPr>
          <p:cNvPr id="7" name="Đường kết nối Mũi tên Thẳng 6"/>
          <p:cNvCxnSpPr>
            <a:stCxn id="3" idx="2"/>
            <a:endCxn id="6" idx="0"/>
          </p:cNvCxnSpPr>
          <p:nvPr/>
        </p:nvCxnSpPr>
        <p:spPr>
          <a:xfrm flipH="1">
            <a:off x="2804160" y="1947333"/>
            <a:ext cx="3291840" cy="120734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Đường kết nối Mũi tên Thẳng 7"/>
          <p:cNvCxnSpPr>
            <a:stCxn id="3" idx="2"/>
            <a:endCxn id="5" idx="0"/>
          </p:cNvCxnSpPr>
          <p:nvPr/>
        </p:nvCxnSpPr>
        <p:spPr>
          <a:xfrm>
            <a:off x="6096000" y="1947333"/>
            <a:ext cx="20320" cy="120734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Đường kết nối Mũi tên Thẳng 8"/>
          <p:cNvCxnSpPr>
            <a:stCxn id="3" idx="2"/>
            <a:endCxn id="4" idx="0"/>
          </p:cNvCxnSpPr>
          <p:nvPr/>
        </p:nvCxnSpPr>
        <p:spPr>
          <a:xfrm>
            <a:off x="6096000" y="1947333"/>
            <a:ext cx="3332480" cy="120734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231248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253</TotalTime>
  <Words>576</Words>
  <Application>Microsoft Macintosh PowerPoint</Application>
  <PresentationFormat>Widescreen</PresentationFormat>
  <Paragraphs>252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Arial</vt:lpstr>
      <vt:lpstr>Calibri</vt:lpstr>
      <vt:lpstr>Calibri Light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Rang</dc:creator>
  <cp:lastModifiedBy>Toàn Trung</cp:lastModifiedBy>
  <cp:revision>28</cp:revision>
  <dcterms:created xsi:type="dcterms:W3CDTF">2023-01-22T03:35:31Z</dcterms:created>
  <dcterms:modified xsi:type="dcterms:W3CDTF">2023-12-13T00:40:03Z</dcterms:modified>
</cp:coreProperties>
</file>