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50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3CF484A-3AA6-4C4B-82D0-F6A363CFA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C0A2490-AA2E-4BB3-93B9-CA6F0DA43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A032182-09A6-4343-8010-E35D7C686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7D59-291C-4C5F-863C-7248FB56CACE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B2A9BA0-560A-4F5A-B295-75C913169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55D7B25-481E-4116-BB9D-FC5049FF6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EC4F-E625-464D-89B1-B9FE6A50A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19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53D2CE0-20DC-4E8B-BC3B-FFB20E560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1E65EF2-B125-433C-A6E9-65DC0AF9D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FBF1704-F3B5-4DA4-92E7-B0735E98C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7D59-291C-4C5F-863C-7248FB56CACE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ABCAEB4-592E-4459-AE98-7E9E491AD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A580CAB-8576-484E-8084-6D8C4EEDA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EC4F-E625-464D-89B1-B9FE6A50A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22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B3E18C85-8AD2-4362-BC87-8C164E9A4A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80C4844-911E-4B95-B9D9-51556D69E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0DF46A4-1A04-4B10-849F-6E1A35467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7D59-291C-4C5F-863C-7248FB56CACE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B127BDE-5D0D-445E-A9B9-B3A7FFB82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0A357C4-4318-49F9-8DBB-B7EBE7B33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EC4F-E625-464D-89B1-B9FE6A50A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9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6727EF4-0FF2-460D-AD35-861FC1328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04FF855-D46F-483B-AA43-FFC243018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833C6C1-5331-4D08-B780-607483C5E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7D59-291C-4C5F-863C-7248FB56CACE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874BE16-3BB3-415E-B52F-1BE29F113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B8A283B-A077-463D-9AF2-3B4B52194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EC4F-E625-464D-89B1-B9FE6A50A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10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327C677-4161-402C-9F5F-D7CCC1481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2565472-6DD1-4AD8-991E-787CC181F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07BCB20-F374-4631-93AF-306A4E4BF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7D59-291C-4C5F-863C-7248FB56CACE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D87E9F5-5848-4472-BC8C-BEF796ACB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086B5DA-D3EF-4890-8867-FE059EB2F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EC4F-E625-464D-89B1-B9FE6A50A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44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7C48307-FD64-4AA5-90F3-E9AD26432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373ED97-7EA5-40E1-BD7B-E33D8DDF7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B5212DD-6CDB-42FA-8109-2BC8D20DE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3633245-04A8-496E-830B-673C05486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7D59-291C-4C5F-863C-7248FB56CACE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5198E80-68FD-4366-925D-ABCB82CDE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EE385B6-9F13-4A3E-BD11-5B54313E6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EC4F-E625-464D-89B1-B9FE6A50A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46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76032FD-022F-433F-A57A-1FD0E9314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D8C32A6-7B3A-4BF5-96D6-305EBB319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C106F12-FDBE-46D8-B321-7CF1B8409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D72865E5-52B0-4F78-A7B8-BD3B0F4F2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A16AD82-CF4E-4FD6-A2C9-5A59B38EB5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7488960-2F9E-4EAA-95D9-EFE6D8D04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7D59-291C-4C5F-863C-7248FB56CACE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660B0E61-E813-428D-B688-6327417C5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924B48F2-2EF6-43C9-8191-CCB734450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EC4F-E625-464D-89B1-B9FE6A50A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9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ED0EEFB-2EF1-4434-9414-6AF285927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CEF82E9-3D61-4510-8BE6-6D156EF87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7D59-291C-4C5F-863C-7248FB56CACE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F6059370-0639-436B-BBA1-5D31A5AAB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218D01D-EF90-4397-92C7-11F675082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EC4F-E625-464D-89B1-B9FE6A50A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06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99D45B50-116A-4B51-9529-B03DCC8FC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7D59-291C-4C5F-863C-7248FB56CACE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303DD507-D132-4688-9401-CD070FEF5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2389DAA6-F45A-4E44-BA2D-0DBFDF526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EC4F-E625-464D-89B1-B9FE6A50A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20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660D042-3214-47A8-BD0A-E2DF8B356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825953F-A449-4A6E-BA21-3CADFF127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DFC1EEE-8923-42A1-92FD-4472622D7A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7C7AB14-D8E2-4DBA-94E1-FD9F9EF31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7D59-291C-4C5F-863C-7248FB56CACE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8B7A07F-B5CE-490F-8334-70EB0485F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41056D8-7D3E-4D69-B9C5-E377F3DA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EC4F-E625-464D-89B1-B9FE6A50A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1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EBA5138-C5E1-406F-982F-D8DFDF55C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34755B24-DA7E-4B8F-A206-D34C293913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68D37DE-15DF-4F74-ADB6-D8DF2D048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3A564FB-01CD-4D51-9D26-71AC60C02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7D59-291C-4C5F-863C-7248FB56CACE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E346E2F-E433-41DD-9CD6-930071C83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C233710-2064-4F52-AE92-039D9B0AE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EC4F-E625-464D-89B1-B9FE6A50A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55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BA13D1F1-B9C7-4CAE-900C-EB65307ED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79CFED2-9B2E-4FE0-B7E9-47B0218FA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70985B4-4B20-4999-9ACE-AF575B392B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17D59-291C-4C5F-863C-7248FB56CACE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AA6930E-7F33-4CC7-9F7D-68325BC44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F371F5B-D24E-4D81-BC63-DBE30F255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BEC4F-E625-464D-89B1-B9FE6A50A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2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224568F-79E5-41D7-84EA-C0C22D722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67" y="2391870"/>
            <a:ext cx="11026065" cy="2387600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 TƯỞNG , MỤC TIÊU ,</a:t>
            </a:r>
            <a:b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 HOẠCH CHO NPP MỚI</a:t>
            </a:r>
          </a:p>
        </p:txBody>
      </p:sp>
    </p:spTree>
    <p:extLst>
      <p:ext uri="{BB962C8B-B14F-4D97-AF65-F5344CB8AC3E}">
        <p14:creationId xmlns:p14="http://schemas.microsoft.com/office/powerpoint/2010/main" val="1293256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E4C21BA-93C4-440A-B8F9-5C4AB760F5B3}"/>
              </a:ext>
            </a:extLst>
          </p:cNvPr>
          <p:cNvSpPr txBox="1"/>
          <p:nvPr/>
        </p:nvSpPr>
        <p:spPr>
          <a:xfrm>
            <a:off x="506028" y="918750"/>
            <a:ext cx="8842160" cy="5741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I- TRẢ LỜI CÂU HỎI </a:t>
            </a:r>
            <a:r>
              <a:rPr lang="en-US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 </a:t>
            </a:r>
            <a:r>
              <a:rPr lang="en-US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ghi</a:t>
            </a:r>
            <a:r>
              <a:rPr lang="en-US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 </a:t>
            </a:r>
            <a:r>
              <a:rPr lang="en-US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sổ</a:t>
            </a:r>
            <a:r>
              <a:rPr lang="en-US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)</a:t>
            </a: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Lý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tại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KD New Image ? </a:t>
            </a: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Mong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muốn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?</a:t>
            </a: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tục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5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nữa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cũ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?</a:t>
            </a: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3-5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New Image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phấn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đấu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5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-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khỏe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&gt; 4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.000 KH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khỏe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Doanh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&gt; 4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.000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lon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/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-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150 -&gt; 200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/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tháng</a:t>
            </a:r>
            <a:endParaRPr lang="en-US" sz="1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- Du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lịch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2- 3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chuyến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/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( </a:t>
            </a:r>
            <a:r>
              <a:rPr lang="en-US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rong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ngoài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miễn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phí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)</a:t>
            </a:r>
            <a:endParaRPr lang="en-US" sz="1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-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đỡ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đoàn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nhập</a:t>
            </a:r>
            <a:endParaRPr lang="en-US" sz="1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indent="535305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Lựa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nỗ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</a:t>
            </a:r>
            <a:endParaRPr lang="en-US" sz="40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tưởng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cực</a:t>
            </a:r>
            <a:endParaRPr lang="en-US" sz="1800" b="1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cực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vội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tế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36E8F65-2F1F-4E28-94B9-79AF12510483}"/>
              </a:ext>
            </a:extLst>
          </p:cNvPr>
          <p:cNvSpPr txBox="1"/>
          <p:nvPr/>
        </p:nvSpPr>
        <p:spPr>
          <a:xfrm>
            <a:off x="2763173" y="94998"/>
            <a:ext cx="6094520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 - XÁC ĐỊNH TƯ TƯỞNG </a:t>
            </a:r>
            <a:endParaRPr lang="en-US" sz="36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33A95C32-2073-460A-B8CD-F0D32A203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653" y="94997"/>
            <a:ext cx="4518734" cy="3651379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5F85E8A1-D7CD-43DE-83BC-A04E4121E392}"/>
              </a:ext>
            </a:extLst>
          </p:cNvPr>
          <p:cNvSpPr txBox="1"/>
          <p:nvPr/>
        </p:nvSpPr>
        <p:spPr>
          <a:xfrm flipH="1">
            <a:off x="9505876" y="1557278"/>
            <a:ext cx="652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M</a:t>
            </a:r>
            <a:r>
              <a:rPr lang="vi-V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182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E0266D0-1241-4ADC-A689-528AED3FA274}"/>
              </a:ext>
            </a:extLst>
          </p:cNvPr>
          <p:cNvSpPr txBox="1"/>
          <p:nvPr/>
        </p:nvSpPr>
        <p:spPr>
          <a:xfrm>
            <a:off x="1014274" y="918750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II- SỰ CHUẨN BỊ </a:t>
            </a:r>
          </a:p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Chuần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i="1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2F8F762-F74F-4365-B198-C980C7B17FF1}"/>
              </a:ext>
            </a:extLst>
          </p:cNvPr>
          <p:cNvSpPr txBox="1"/>
          <p:nvPr/>
        </p:nvSpPr>
        <p:spPr>
          <a:xfrm>
            <a:off x="2763173" y="94998"/>
            <a:ext cx="6094520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 - XÁC ĐỊNH TƯ TƯỞNG </a:t>
            </a:r>
            <a:endParaRPr lang="en-US" sz="36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Bảng 7">
            <a:extLst>
              <a:ext uri="{FF2B5EF4-FFF2-40B4-BE49-F238E27FC236}">
                <a16:creationId xmlns:a16="http://schemas.microsoft.com/office/drawing/2014/main" id="{A3F26E86-84C6-4189-8773-A65EC4CDFE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121689"/>
              </p:ext>
            </p:extLst>
          </p:nvPr>
        </p:nvGraphicFramePr>
        <p:xfrm>
          <a:off x="798990" y="1742504"/>
          <a:ext cx="10963923" cy="5115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656873227"/>
                    </a:ext>
                  </a:extLst>
                </a:gridCol>
                <a:gridCol w="2965142">
                  <a:extLst>
                    <a:ext uri="{9D8B030D-6E8A-4147-A177-3AD203B41FA5}">
                      <a16:colId xmlns:a16="http://schemas.microsoft.com/office/drawing/2014/main" val="1437601722"/>
                    </a:ext>
                  </a:extLst>
                </a:gridCol>
                <a:gridCol w="3293616">
                  <a:extLst>
                    <a:ext uri="{9D8B030D-6E8A-4147-A177-3AD203B41FA5}">
                      <a16:colId xmlns:a16="http://schemas.microsoft.com/office/drawing/2014/main" val="3742121651"/>
                    </a:ext>
                  </a:extLst>
                </a:gridCol>
                <a:gridCol w="2876365">
                  <a:extLst>
                    <a:ext uri="{9D8B030D-6E8A-4147-A177-3AD203B41FA5}">
                      <a16:colId xmlns:a16="http://schemas.microsoft.com/office/drawing/2014/main" val="1932022776"/>
                    </a:ext>
                  </a:extLst>
                </a:gridCol>
              </a:tblGrid>
              <a:tr h="4489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LÀM THUÊ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KD NEW IMAGE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KD TRUYỀN THỐNG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518727"/>
                  </a:ext>
                </a:extLst>
              </a:tr>
              <a:tr h="1493309">
                <a:tc>
                  <a:txBody>
                    <a:bodyPr/>
                    <a:lstStyle/>
                    <a:p>
                      <a:r>
                        <a:rPr lang="en-US" dirty="0" err="1"/>
                        <a:t>Thời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gian</a:t>
                      </a:r>
                      <a:endParaRPr lang="en-US" dirty="0"/>
                    </a:p>
                    <a:p>
                      <a:r>
                        <a:rPr lang="en-US" dirty="0" err="1"/>
                        <a:t>Chuẩn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bị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Học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nghề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trung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cấp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cao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đẳng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đại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học</a:t>
                      </a:r>
                      <a:r>
                        <a:rPr lang="en-US" dirty="0"/>
                        <a:t> …</a:t>
                      </a:r>
                    </a:p>
                    <a:p>
                      <a:r>
                        <a:rPr lang="en-US" dirty="0" err="1"/>
                        <a:t>Hồ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sơ,MQH</a:t>
                      </a:r>
                      <a:r>
                        <a:rPr lang="en-US" dirty="0"/>
                        <a:t> , </a:t>
                      </a:r>
                      <a:r>
                        <a:rPr lang="en-US" dirty="0" err="1"/>
                        <a:t>tiền</a:t>
                      </a:r>
                      <a:r>
                        <a:rPr lang="en-US" dirty="0"/>
                        <a:t> =&gt; </a:t>
                      </a:r>
                      <a:r>
                        <a:rPr lang="en-US" b="1" dirty="0" err="1"/>
                        <a:t>Có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việc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làm</a:t>
                      </a:r>
                      <a:r>
                        <a:rPr lang="en-US" b="1" dirty="0"/>
                        <a:t> </a:t>
                      </a:r>
                    </a:p>
                    <a:p>
                      <a:r>
                        <a:rPr lang="en-US" b="1" i="1" dirty="0"/>
                        <a:t>(3 </a:t>
                      </a:r>
                      <a:r>
                        <a:rPr lang="en-US" b="1" i="1" dirty="0" err="1"/>
                        <a:t>tháng</a:t>
                      </a:r>
                      <a:r>
                        <a:rPr lang="en-US" b="1" i="1" dirty="0"/>
                        <a:t> – 5 </a:t>
                      </a:r>
                      <a:r>
                        <a:rPr lang="en-US" b="1" i="1" dirty="0" err="1"/>
                        <a:t>năm</a:t>
                      </a:r>
                      <a:r>
                        <a:rPr lang="en-US" b="1" i="1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/>
                        <a:t>-</a:t>
                      </a:r>
                      <a:r>
                        <a:rPr lang="en-US" dirty="0" err="1"/>
                        <a:t>Niềm</a:t>
                      </a:r>
                      <a:r>
                        <a:rPr lang="en-US" dirty="0"/>
                        <a:t> tin: </a:t>
                      </a:r>
                      <a:r>
                        <a:rPr lang="en-US" dirty="0" err="1"/>
                        <a:t>Đi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giao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lưu</a:t>
                      </a:r>
                      <a:r>
                        <a:rPr lang="en-US" dirty="0"/>
                        <a:t> , </a:t>
                      </a:r>
                      <a:r>
                        <a:rPr lang="en-US" dirty="0" err="1"/>
                        <a:t>tìm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hiểu</a:t>
                      </a:r>
                      <a:endParaRPr lang="en-US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dirty="0"/>
                        <a:t>-</a:t>
                      </a:r>
                      <a:r>
                        <a:rPr lang="en-US" dirty="0" err="1"/>
                        <a:t>Học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kiến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thức</a:t>
                      </a:r>
                      <a:r>
                        <a:rPr lang="en-US" dirty="0"/>
                        <a:t>: </a:t>
                      </a:r>
                      <a:r>
                        <a:rPr lang="en-US" dirty="0" err="1"/>
                        <a:t>Vừa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học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vừa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làm</a:t>
                      </a:r>
                      <a:endParaRPr lang="en-US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dirty="0"/>
                        <a:t>-</a:t>
                      </a:r>
                      <a:r>
                        <a:rPr lang="en-US" dirty="0" err="1"/>
                        <a:t>Dụng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cụ</a:t>
                      </a:r>
                      <a:r>
                        <a:rPr lang="en-US" dirty="0"/>
                        <a:t> lv : </a:t>
                      </a:r>
                      <a:r>
                        <a:rPr lang="en-US" dirty="0" err="1"/>
                        <a:t>Thẻ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tài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liệu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cty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sp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hóa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đơn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sp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mẫu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sp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bán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lypha</a:t>
                      </a:r>
                      <a:r>
                        <a:rPr lang="en-US" dirty="0"/>
                        <a:t>…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b="1" i="1" dirty="0"/>
                        <a:t>( 1 </a:t>
                      </a:r>
                      <a:r>
                        <a:rPr lang="en-US" b="1" i="1" dirty="0" err="1"/>
                        <a:t>tháng</a:t>
                      </a:r>
                      <a:r>
                        <a:rPr lang="en-US" b="1" i="1" dirty="0"/>
                        <a:t> 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Học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nghề</a:t>
                      </a:r>
                      <a:r>
                        <a:rPr lang="en-US" dirty="0"/>
                        <a:t>, lo </a:t>
                      </a:r>
                      <a:r>
                        <a:rPr lang="en-US" dirty="0" err="1"/>
                        <a:t>vốn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tìm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thuê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mặt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bằng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tìm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nguồn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hàng</a:t>
                      </a:r>
                      <a:r>
                        <a:rPr lang="en-US" dirty="0"/>
                        <a:t>,</a:t>
                      </a:r>
                    </a:p>
                    <a:p>
                      <a:r>
                        <a:rPr lang="en-US" dirty="0"/>
                        <a:t>Trang </a:t>
                      </a:r>
                      <a:r>
                        <a:rPr lang="en-US" dirty="0" err="1"/>
                        <a:t>trí</a:t>
                      </a:r>
                      <a:r>
                        <a:rPr lang="en-US" dirty="0"/>
                        <a:t> CH, </a:t>
                      </a:r>
                      <a:r>
                        <a:rPr lang="en-US" dirty="0" err="1"/>
                        <a:t>quảng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cáo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khai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trương</a:t>
                      </a:r>
                      <a:r>
                        <a:rPr lang="en-US" dirty="0"/>
                        <a:t> =&gt; </a:t>
                      </a:r>
                      <a:r>
                        <a:rPr lang="en-US" b="1" dirty="0" err="1"/>
                        <a:t>Có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cửa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hàng</a:t>
                      </a:r>
                      <a:r>
                        <a:rPr lang="en-US" b="1" dirty="0"/>
                        <a:t>  </a:t>
                      </a:r>
                    </a:p>
                    <a:p>
                      <a:r>
                        <a:rPr lang="en-US" b="1" i="1" dirty="0"/>
                        <a:t>( 6 </a:t>
                      </a:r>
                      <a:r>
                        <a:rPr lang="en-US" b="1" i="1" dirty="0" err="1"/>
                        <a:t>tháng</a:t>
                      </a:r>
                      <a:r>
                        <a:rPr lang="en-US" b="1" i="1" dirty="0"/>
                        <a:t>  - 1 </a:t>
                      </a:r>
                      <a:r>
                        <a:rPr lang="en-US" b="1" i="1" dirty="0" err="1"/>
                        <a:t>năm</a:t>
                      </a:r>
                      <a:r>
                        <a:rPr lang="en-US" b="1" i="1" dirty="0"/>
                        <a:t> 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73905"/>
                  </a:ext>
                </a:extLst>
              </a:tr>
              <a:tr h="597080">
                <a:tc>
                  <a:txBody>
                    <a:bodyPr/>
                    <a:lstStyle/>
                    <a:p>
                      <a:r>
                        <a:rPr lang="en-US" dirty="0" err="1"/>
                        <a:t>Năm</a:t>
                      </a:r>
                      <a:r>
                        <a:rPr lang="en-US" dirty="0"/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10 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GĐ            8 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r>
                        <a:rPr lang="en-US" b="1" dirty="0"/>
                        <a:t>6 thang – 1 </a:t>
                      </a:r>
                      <a:r>
                        <a:rPr lang="en-US" b="1" dirty="0" err="1"/>
                        <a:t>năm</a:t>
                      </a:r>
                      <a:r>
                        <a:rPr lang="en-US" b="1" dirty="0"/>
                        <a:t> : </a:t>
                      </a:r>
                      <a:r>
                        <a:rPr lang="en-US" b="1" dirty="0" err="1"/>
                        <a:t>chiêu</a:t>
                      </a:r>
                      <a:r>
                        <a:rPr lang="en-US" b="1" dirty="0"/>
                        <a:t> KH </a:t>
                      </a:r>
                    </a:p>
                    <a:p>
                      <a:endParaRPr lang="en-US" b="1" dirty="0"/>
                    </a:p>
                    <a:p>
                      <a:r>
                        <a:rPr lang="en-US" b="1" i="1" dirty="0"/>
                        <a:t>Khi </a:t>
                      </a:r>
                      <a:r>
                        <a:rPr lang="en-US" b="1" i="1" dirty="0" err="1"/>
                        <a:t>nào</a:t>
                      </a:r>
                      <a:r>
                        <a:rPr lang="en-US" b="1" i="1" dirty="0"/>
                        <a:t> </a:t>
                      </a:r>
                      <a:r>
                        <a:rPr lang="en-US" b="1" i="1" dirty="0" err="1"/>
                        <a:t>thu</a:t>
                      </a:r>
                      <a:r>
                        <a:rPr lang="en-US" b="1" i="1" dirty="0"/>
                        <a:t> </a:t>
                      </a:r>
                      <a:r>
                        <a:rPr lang="en-US" b="1" i="1" dirty="0" err="1"/>
                        <a:t>hồi</a:t>
                      </a:r>
                      <a:r>
                        <a:rPr lang="en-US" b="1" i="1" dirty="0"/>
                        <a:t> </a:t>
                      </a:r>
                      <a:r>
                        <a:rPr lang="en-US" b="1" i="1" dirty="0" err="1"/>
                        <a:t>vốn</a:t>
                      </a:r>
                      <a:r>
                        <a:rPr lang="en-US" b="1" i="1" dirty="0"/>
                        <a:t> </a:t>
                      </a:r>
                      <a:r>
                        <a:rPr lang="en-US" b="1" i="1" dirty="0" err="1"/>
                        <a:t>mới</a:t>
                      </a:r>
                      <a:r>
                        <a:rPr lang="en-US" b="1" i="1" dirty="0"/>
                        <a:t> </a:t>
                      </a:r>
                      <a:r>
                        <a:rPr lang="en-US" b="1" i="1" dirty="0" err="1"/>
                        <a:t>tính</a:t>
                      </a:r>
                      <a:r>
                        <a:rPr lang="en-US" b="1" i="1" dirty="0"/>
                        <a:t> </a:t>
                      </a:r>
                      <a:r>
                        <a:rPr lang="en-US" b="1" i="1" dirty="0" err="1"/>
                        <a:t>lãi</a:t>
                      </a:r>
                      <a:r>
                        <a:rPr lang="en-US" b="1" i="1" dirty="0"/>
                        <a:t> </a:t>
                      </a:r>
                      <a:r>
                        <a:rPr lang="en-US" b="1" i="1" dirty="0" err="1"/>
                        <a:t>và</a:t>
                      </a:r>
                      <a:r>
                        <a:rPr lang="en-US" b="1" i="1" dirty="0"/>
                        <a:t> </a:t>
                      </a:r>
                      <a:r>
                        <a:rPr lang="en-US" b="1" i="1" dirty="0" err="1"/>
                        <a:t>tích</a:t>
                      </a:r>
                      <a:r>
                        <a:rPr lang="en-US" b="1" i="1" dirty="0"/>
                        <a:t> </a:t>
                      </a:r>
                      <a:r>
                        <a:rPr lang="en-US" b="1" i="1" dirty="0" err="1"/>
                        <a:t>lũy</a:t>
                      </a:r>
                      <a:r>
                        <a:rPr lang="en-US" b="1" i="1" dirty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       </a:t>
                      </a:r>
                      <a:r>
                        <a:rPr lang="en-US" b="1" dirty="0" err="1"/>
                        <a:t>Lãi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giả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lỗ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thật</a:t>
                      </a:r>
                      <a:r>
                        <a:rPr lang="en-US" b="1" dirty="0"/>
                        <a:t> </a:t>
                      </a:r>
                    </a:p>
                    <a:p>
                      <a:endParaRPr lang="en-US" b="1" i="1" dirty="0"/>
                    </a:p>
                    <a:p>
                      <a:endParaRPr lang="en-US" b="1" i="1" dirty="0"/>
                    </a:p>
                    <a:p>
                      <a:r>
                        <a:rPr lang="en-US" b="1" i="1" dirty="0">
                          <a:solidFill>
                            <a:srgbClr val="FF0000"/>
                          </a:solidFill>
                        </a:rPr>
                        <a:t>       RỦI DO : CAO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724675"/>
                  </a:ext>
                </a:extLst>
              </a:tr>
              <a:tr h="597080">
                <a:tc>
                  <a:txBody>
                    <a:bodyPr/>
                    <a:lstStyle/>
                    <a:p>
                      <a:r>
                        <a:rPr lang="en-US" dirty="0" err="1"/>
                        <a:t>Năm</a:t>
                      </a:r>
                      <a:r>
                        <a:rPr lang="en-US" dirty="0"/>
                        <a:t> 2: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12 tr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2sao          20 tr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096713"/>
                  </a:ext>
                </a:extLst>
              </a:tr>
              <a:tr h="597080">
                <a:tc>
                  <a:txBody>
                    <a:bodyPr/>
                    <a:lstStyle/>
                    <a:p>
                      <a:r>
                        <a:rPr lang="en-US" dirty="0" err="1"/>
                        <a:t>Năm</a:t>
                      </a:r>
                      <a:r>
                        <a:rPr lang="en-US" dirty="0"/>
                        <a:t>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14tr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3 </a:t>
                      </a:r>
                      <a:r>
                        <a:rPr lang="en-US" dirty="0" err="1"/>
                        <a:t>sao</a:t>
                      </a:r>
                      <a:r>
                        <a:rPr lang="en-US" dirty="0"/>
                        <a:t>         40 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192077"/>
                  </a:ext>
                </a:extLst>
              </a:tr>
              <a:tr h="597080">
                <a:tc>
                  <a:txBody>
                    <a:bodyPr/>
                    <a:lstStyle/>
                    <a:p>
                      <a:r>
                        <a:rPr lang="en-US" dirty="0" err="1"/>
                        <a:t>Năm</a:t>
                      </a:r>
                      <a:r>
                        <a:rPr lang="en-US" dirty="0"/>
                        <a:t>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16tr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4 </a:t>
                      </a:r>
                      <a:r>
                        <a:rPr lang="en-US" dirty="0" err="1"/>
                        <a:t>sao</a:t>
                      </a:r>
                      <a:r>
                        <a:rPr lang="en-US" dirty="0"/>
                        <a:t>          80 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249170"/>
                  </a:ext>
                </a:extLst>
              </a:tr>
              <a:tr h="784958">
                <a:tc>
                  <a:txBody>
                    <a:bodyPr/>
                    <a:lstStyle/>
                    <a:p>
                      <a:r>
                        <a:rPr lang="en-US" dirty="0" err="1"/>
                        <a:t>Năm</a:t>
                      </a:r>
                      <a:r>
                        <a:rPr lang="en-US" dirty="0"/>
                        <a:t> 5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18 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5 </a:t>
                      </a:r>
                      <a:r>
                        <a:rPr lang="en-US" dirty="0" err="1"/>
                        <a:t>sao</a:t>
                      </a:r>
                      <a:r>
                        <a:rPr lang="en-US" dirty="0"/>
                        <a:t>          150 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965601"/>
                  </a:ext>
                </a:extLst>
              </a:tr>
            </a:tbl>
          </a:graphicData>
        </a:graphic>
      </p:graphicFrame>
      <p:sp>
        <p:nvSpPr>
          <p:cNvPr id="8" name="Mũi tên: Phải 7">
            <a:extLst>
              <a:ext uri="{FF2B5EF4-FFF2-40B4-BE49-F238E27FC236}">
                <a16:creationId xmlns:a16="http://schemas.microsoft.com/office/drawing/2014/main" id="{4717C8D8-DF20-4863-9746-23390EA3A137}"/>
              </a:ext>
            </a:extLst>
          </p:cNvPr>
          <p:cNvSpPr/>
          <p:nvPr/>
        </p:nvSpPr>
        <p:spPr>
          <a:xfrm>
            <a:off x="6846900" y="6207025"/>
            <a:ext cx="301841" cy="10041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̃i tên: Phải 8">
            <a:extLst>
              <a:ext uri="{FF2B5EF4-FFF2-40B4-BE49-F238E27FC236}">
                <a16:creationId xmlns:a16="http://schemas.microsoft.com/office/drawing/2014/main" id="{96707D3A-21A1-43F8-9B7D-C3FD06AF4B3B}"/>
              </a:ext>
            </a:extLst>
          </p:cNvPr>
          <p:cNvSpPr/>
          <p:nvPr/>
        </p:nvSpPr>
        <p:spPr>
          <a:xfrm>
            <a:off x="6846900" y="5614402"/>
            <a:ext cx="301841" cy="10041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̃i tên: Phải 9">
            <a:extLst>
              <a:ext uri="{FF2B5EF4-FFF2-40B4-BE49-F238E27FC236}">
                <a16:creationId xmlns:a16="http://schemas.microsoft.com/office/drawing/2014/main" id="{8963F337-7EC3-48F1-AE02-354714144F08}"/>
              </a:ext>
            </a:extLst>
          </p:cNvPr>
          <p:cNvSpPr/>
          <p:nvPr/>
        </p:nvSpPr>
        <p:spPr>
          <a:xfrm>
            <a:off x="6846900" y="5003445"/>
            <a:ext cx="301841" cy="10041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̃i tên: Phải 10">
            <a:extLst>
              <a:ext uri="{FF2B5EF4-FFF2-40B4-BE49-F238E27FC236}">
                <a16:creationId xmlns:a16="http://schemas.microsoft.com/office/drawing/2014/main" id="{23EA3535-FDFF-4522-8E1E-66645E96FDB7}"/>
              </a:ext>
            </a:extLst>
          </p:cNvPr>
          <p:cNvSpPr/>
          <p:nvPr/>
        </p:nvSpPr>
        <p:spPr>
          <a:xfrm>
            <a:off x="6851338" y="4392488"/>
            <a:ext cx="301841" cy="10041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̃i tên: Phải 11">
            <a:extLst>
              <a:ext uri="{FF2B5EF4-FFF2-40B4-BE49-F238E27FC236}">
                <a16:creationId xmlns:a16="http://schemas.microsoft.com/office/drawing/2014/main" id="{F7105274-443F-4280-A2B7-F8CADA933877}"/>
              </a:ext>
            </a:extLst>
          </p:cNvPr>
          <p:cNvSpPr/>
          <p:nvPr/>
        </p:nvSpPr>
        <p:spPr>
          <a:xfrm>
            <a:off x="6846901" y="3816919"/>
            <a:ext cx="301841" cy="10041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99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6867F8E-0DBA-4F2A-9F2E-D16992C971ED}"/>
              </a:ext>
            </a:extLst>
          </p:cNvPr>
          <p:cNvSpPr txBox="1"/>
          <p:nvPr/>
        </p:nvSpPr>
        <p:spPr>
          <a:xfrm>
            <a:off x="3508898" y="102092"/>
            <a:ext cx="46763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 - MỤC TIÊU </a:t>
            </a:r>
            <a:endParaRPr lang="en-US" sz="4000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1DCBC22B-394D-485D-8E06-25D86583B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607" y="1013442"/>
            <a:ext cx="759913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1.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Mục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tiêu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là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gì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?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Mục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tiêu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là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kết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quả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của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một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sự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lựa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chọn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,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là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cái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vi-VN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đích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của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một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con </a:t>
            </a:r>
            <a:r>
              <a:rPr kumimoji="0" lang="vi-VN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đường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mà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chúng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ta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phải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vi-VN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đ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i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vi-VN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đến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.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28986004-BDC2-4848-8BFF-CD8199032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27" y="3041477"/>
            <a:ext cx="57343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Cái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vi-V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đích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vi-V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đó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là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gì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?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Đó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là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những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vi-V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ướ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c m</a:t>
            </a:r>
            <a:r>
              <a:rPr kumimoji="0" lang="vi-V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ơ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, khao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khao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,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là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những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vi-V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đ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iều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,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những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việc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mà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mình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muốn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v</a:t>
            </a:r>
            <a:r>
              <a:rPr kumimoji="0" lang="vi-V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ươ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n </a:t>
            </a:r>
            <a:r>
              <a:rPr kumimoji="0" lang="vi-V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đến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và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vi-VN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đạt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vi-VN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được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anose="02020603050405020304" pitchFamily="18" charset="0"/>
              <a:ea typeface="Angsana New" pitchFamily="18" charset="-12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49388D-12BE-4FDA-8BE5-1CAE9D0EF447}"/>
              </a:ext>
            </a:extLst>
          </p:cNvPr>
          <p:cNvSpPr txBox="1">
            <a:spLocks/>
          </p:cNvSpPr>
          <p:nvPr/>
        </p:nvSpPr>
        <p:spPr bwMode="auto">
          <a:xfrm>
            <a:off x="577304" y="5456922"/>
            <a:ext cx="10173553" cy="122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Không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có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con </a:t>
            </a:r>
            <a:r>
              <a:rPr kumimoji="0" lang="vi-VN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đường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nào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dẫn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vi-VN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đến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vinh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quang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lại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trải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vi-VN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đầy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hoa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hồng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   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Có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mục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tiêu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, con </a:t>
            </a:r>
            <a:r>
              <a:rPr kumimoji="0" lang="vi-VN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đường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ngắn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lại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,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khó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kh</a:t>
            </a:r>
            <a:r>
              <a:rPr kumimoji="0" lang="vi-VN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ă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n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bị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vi-VN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đẩy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lùi</a:t>
            </a:r>
            <a:r>
              <a:rPr lang="en-US" altLang="en-US" b="1" i="1" kern="0" dirty="0">
                <a:solidFill>
                  <a:srgbClr val="FF0000"/>
                </a:solidFill>
                <a:latin typeface="Arial"/>
              </a:rPr>
              <a:t>.</a:t>
            </a:r>
            <a:endParaRPr kumimoji="0" lang="en-US" altLang="en-US" sz="32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ngsana New" pitchFamily="18" charset="-120"/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A8B295F5-1068-4649-8332-6372B9098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53" b="22611"/>
          <a:stretch/>
        </p:blipFill>
        <p:spPr>
          <a:xfrm>
            <a:off x="7812350" y="409926"/>
            <a:ext cx="4042043" cy="491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99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B15702DF-4451-4929-8191-660899E79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35" y="708935"/>
            <a:ext cx="591700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3400" indent="-5334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533400" marR="0" lvl="0" indent="-5334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S (sizable) :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quan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trọng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,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thách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thức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ngsana New" pitchFamily="18" charset="-120"/>
            </a:endParaRPr>
          </a:p>
          <a:p>
            <a:pPr marL="533400" marR="0" lvl="0" indent="-5334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M (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mesurable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) :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đo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lường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được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ngsana New" pitchFamily="18" charset="-120"/>
            </a:endParaRPr>
          </a:p>
          <a:p>
            <a:pPr marL="533400" marR="0" lvl="0" indent="-5334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A (achievable) :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thực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hiện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được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ngsana New" pitchFamily="18" charset="-120"/>
            </a:endParaRPr>
          </a:p>
          <a:p>
            <a:pPr marL="533400" marR="0" lvl="0" indent="-5334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R (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reasonalbe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) :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hợp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lý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,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vừa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phải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ngsana New" pitchFamily="18" charset="-120"/>
            </a:endParaRPr>
          </a:p>
          <a:p>
            <a:pPr marL="533400" marR="0" lvl="0" indent="-5334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T (time) :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thời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gian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xác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định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ngsana New" pitchFamily="18" charset="-120"/>
            </a:endParaRPr>
          </a:p>
          <a:p>
            <a:pPr marL="533400" marR="0" lvl="0" indent="-5334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PHẢI LÀ MỤC TIÊU CỦA CHÍNH MÌNH</a:t>
            </a:r>
            <a:endParaRPr kumimoji="0" lang="th-TH" alt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ngsana New" pitchFamily="18" charset="-12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F498EFC-23D4-44E0-ADB2-740110C1894B}"/>
              </a:ext>
            </a:extLst>
          </p:cNvPr>
          <p:cNvSpPr txBox="1"/>
          <p:nvPr/>
        </p:nvSpPr>
        <p:spPr>
          <a:xfrm>
            <a:off x="2470210" y="94981"/>
            <a:ext cx="58304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000" b="1" kern="0" noProof="0" dirty="0">
                <a:solidFill>
                  <a:srgbClr val="FF0000"/>
                </a:solidFill>
                <a:latin typeface="Arial"/>
              </a:rPr>
              <a:t>2. </a:t>
            </a:r>
            <a:r>
              <a:rPr lang="en-US" altLang="en-US" sz="4000" b="1" kern="0" dirty="0" err="1">
                <a:solidFill>
                  <a:srgbClr val="FF0000"/>
                </a:solidFill>
                <a:latin typeface="Arial"/>
              </a:rPr>
              <a:t>Cách</a:t>
            </a:r>
            <a:r>
              <a:rPr lang="en-US" altLang="en-US" sz="4000" b="1" kern="0" dirty="0">
                <a:solidFill>
                  <a:srgbClr val="FF0000"/>
                </a:solidFill>
                <a:latin typeface="Arial"/>
              </a:rPr>
              <a:t> đ</a:t>
            </a:r>
            <a:r>
              <a:rPr lang="en-US" altLang="en-US" sz="4000" b="1" kern="0" noProof="0" dirty="0" err="1">
                <a:solidFill>
                  <a:srgbClr val="FF0000"/>
                </a:solidFill>
                <a:latin typeface="Arial"/>
              </a:rPr>
              <a:t>ặt</a:t>
            </a:r>
            <a:r>
              <a:rPr lang="en-US" altLang="en-US" sz="4000" b="1" kern="0" noProof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4000" b="1" kern="0" noProof="0" dirty="0" err="1">
                <a:solidFill>
                  <a:srgbClr val="FF0000"/>
                </a:solidFill>
                <a:latin typeface="Arial"/>
              </a:rPr>
              <a:t>mục</a:t>
            </a:r>
            <a:r>
              <a:rPr lang="en-US" altLang="en-US" sz="4000" b="1" kern="0" noProof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4000" b="1" kern="0" noProof="0" dirty="0" err="1">
                <a:solidFill>
                  <a:srgbClr val="FF0000"/>
                </a:solidFill>
                <a:latin typeface="Arial"/>
              </a:rPr>
              <a:t>tiêu</a:t>
            </a:r>
            <a:r>
              <a:rPr lang="en-US" altLang="en-US" sz="4000" b="1" kern="0" noProof="0" dirty="0">
                <a:solidFill>
                  <a:srgbClr val="FF0000"/>
                </a:solidFill>
                <a:latin typeface="Arial"/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72ACFE8-92CF-44FD-941D-B94554BD5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652" y="2856181"/>
            <a:ext cx="800411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3400" indent="-5334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b="1" kern="0" dirty="0">
                <a:solidFill>
                  <a:schemeClr val="accent2"/>
                </a:solidFill>
              </a:rPr>
              <a:t>ĐẶT MỤC TIÊU :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  - </a:t>
            </a:r>
            <a:r>
              <a:rPr kumimoji="0" lang="en-US" altLang="en-US" i="0" u="none" strike="noStrike" kern="0" cap="none" spc="0" normalizeH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Dài</a:t>
            </a:r>
            <a:r>
              <a:rPr kumimoji="0" lang="en-US" altLang="en-US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 </a:t>
            </a:r>
            <a:r>
              <a:rPr kumimoji="0" lang="en-US" altLang="en-US" i="0" u="none" strike="noStrike" kern="0" cap="none" spc="0" normalizeH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hạn</a:t>
            </a:r>
            <a:r>
              <a:rPr kumimoji="0" lang="en-US" altLang="en-US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 : 5 </a:t>
            </a:r>
            <a:r>
              <a:rPr kumimoji="0" lang="en-US" altLang="en-US" i="0" u="none" strike="noStrike" kern="0" cap="none" spc="0" normalizeH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năm</a:t>
            </a:r>
            <a:r>
              <a:rPr kumimoji="0" lang="en-US" altLang="en-US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  =&gt; 5sao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kern="0" dirty="0">
                <a:solidFill>
                  <a:schemeClr val="accent2"/>
                </a:solidFill>
              </a:rPr>
              <a:t>  - </a:t>
            </a:r>
            <a:r>
              <a:rPr lang="en-US" altLang="en-US" kern="0" dirty="0" err="1">
                <a:solidFill>
                  <a:schemeClr val="accent2"/>
                </a:solidFill>
              </a:rPr>
              <a:t>Trung</a:t>
            </a:r>
            <a:r>
              <a:rPr lang="en-US" altLang="en-US" kern="0" dirty="0">
                <a:solidFill>
                  <a:schemeClr val="accent2"/>
                </a:solidFill>
              </a:rPr>
              <a:t> </a:t>
            </a:r>
            <a:r>
              <a:rPr lang="en-US" altLang="en-US" kern="0" dirty="0" err="1">
                <a:solidFill>
                  <a:schemeClr val="accent2"/>
                </a:solidFill>
              </a:rPr>
              <a:t>hạn</a:t>
            </a:r>
            <a:r>
              <a:rPr lang="en-US" altLang="en-US" kern="0" dirty="0">
                <a:solidFill>
                  <a:schemeClr val="accent2"/>
                </a:solidFill>
              </a:rPr>
              <a:t> : 3 </a:t>
            </a:r>
            <a:r>
              <a:rPr lang="en-US" altLang="en-US" kern="0" dirty="0" err="1">
                <a:solidFill>
                  <a:schemeClr val="accent2"/>
                </a:solidFill>
              </a:rPr>
              <a:t>năm</a:t>
            </a:r>
            <a:r>
              <a:rPr lang="en-US" altLang="en-US" kern="0" dirty="0">
                <a:solidFill>
                  <a:schemeClr val="accent2"/>
                </a:solidFill>
              </a:rPr>
              <a:t> =&gt; 3sao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 </a:t>
            </a:r>
            <a:r>
              <a:rPr lang="en-US" altLang="en-US" kern="0" dirty="0">
                <a:solidFill>
                  <a:schemeClr val="accent2"/>
                </a:solidFill>
              </a:rPr>
              <a:t> - </a:t>
            </a:r>
            <a:r>
              <a:rPr lang="en-US" altLang="en-US" kern="0" dirty="0" err="1">
                <a:solidFill>
                  <a:schemeClr val="accent2"/>
                </a:solidFill>
              </a:rPr>
              <a:t>Ngắn</a:t>
            </a:r>
            <a:r>
              <a:rPr lang="en-US" altLang="en-US" kern="0" dirty="0">
                <a:solidFill>
                  <a:schemeClr val="accent2"/>
                </a:solidFill>
              </a:rPr>
              <a:t> </a:t>
            </a:r>
            <a:r>
              <a:rPr lang="en-US" altLang="en-US" kern="0" dirty="0" err="1">
                <a:solidFill>
                  <a:schemeClr val="accent2"/>
                </a:solidFill>
              </a:rPr>
              <a:t>hạn</a:t>
            </a:r>
            <a:r>
              <a:rPr lang="en-US" altLang="en-US" kern="0" dirty="0">
                <a:solidFill>
                  <a:schemeClr val="accent2"/>
                </a:solidFill>
              </a:rPr>
              <a:t> : 1 </a:t>
            </a:r>
            <a:r>
              <a:rPr lang="en-US" altLang="en-US" kern="0" dirty="0" err="1">
                <a:solidFill>
                  <a:schemeClr val="accent2"/>
                </a:solidFill>
              </a:rPr>
              <a:t>năm</a:t>
            </a:r>
            <a:r>
              <a:rPr lang="en-US" altLang="en-US" kern="0" dirty="0">
                <a:solidFill>
                  <a:schemeClr val="accent2"/>
                </a:solidFill>
              </a:rPr>
              <a:t> =&gt; 1 </a:t>
            </a:r>
            <a:r>
              <a:rPr lang="en-US" altLang="en-US" kern="0" dirty="0" err="1">
                <a:solidFill>
                  <a:schemeClr val="accent2"/>
                </a:solidFill>
              </a:rPr>
              <a:t>sao</a:t>
            </a:r>
            <a:r>
              <a:rPr lang="en-US" altLang="en-US" kern="0" dirty="0">
                <a:solidFill>
                  <a:schemeClr val="accent2"/>
                </a:solidFill>
              </a:rPr>
              <a:t>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Qua</a:t>
            </a:r>
            <a:r>
              <a:rPr kumimoji="0" lang="en-US" altLang="en-US" b="1" i="1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b="1" i="1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trọng</a:t>
            </a:r>
            <a:r>
              <a:rPr kumimoji="0" lang="en-US" altLang="en-US" b="1" i="1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b="1" i="1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là</a:t>
            </a:r>
            <a:r>
              <a:rPr kumimoji="0" lang="en-US" altLang="en-US" b="1" i="1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b="1" i="1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mục</a:t>
            </a:r>
            <a:r>
              <a:rPr kumimoji="0" lang="en-US" altLang="en-US" b="1" i="1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b="1" i="1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tiêu</a:t>
            </a:r>
            <a:r>
              <a:rPr kumimoji="0" lang="en-US" altLang="en-US" b="1" i="1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b="1" i="1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trước</a:t>
            </a:r>
            <a:r>
              <a:rPr kumimoji="0" lang="en-US" altLang="en-US" b="1" i="1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b="1" i="1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mắt</a:t>
            </a:r>
            <a:r>
              <a:rPr kumimoji="0" lang="en-US" altLang="en-US" b="1" i="1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: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b="1" i="1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b="1" i="1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Tháng</a:t>
            </a:r>
            <a:r>
              <a:rPr kumimoji="0" lang="en-US" altLang="en-US" b="1" i="1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b="1" i="1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này</a:t>
            </a:r>
            <a:r>
              <a:rPr kumimoji="0" lang="en-US" altLang="en-US" b="1" i="1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, </a:t>
            </a:r>
            <a:r>
              <a:rPr kumimoji="0" lang="en-US" altLang="en-US" b="1" i="1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ngay</a:t>
            </a:r>
            <a:r>
              <a:rPr kumimoji="0" lang="en-US" altLang="en-US" b="1" i="1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b="1" i="1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bây</a:t>
            </a:r>
            <a:r>
              <a:rPr kumimoji="0" lang="en-US" altLang="en-US" b="1" i="1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b="1" i="1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giờ</a:t>
            </a:r>
            <a:r>
              <a:rPr kumimoji="0" lang="en-US" altLang="en-US" b="1" i="1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b="1" i="1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mình</a:t>
            </a:r>
            <a:r>
              <a:rPr kumimoji="0" lang="en-US" altLang="en-US" b="1" i="1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b="1" i="1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phải</a:t>
            </a:r>
            <a:r>
              <a:rPr kumimoji="0" lang="en-US" altLang="en-US" b="1" i="1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b="1" i="1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làm</a:t>
            </a:r>
            <a:r>
              <a:rPr kumimoji="0" lang="en-US" altLang="en-US" b="1" i="1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b="1" i="1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gì</a:t>
            </a:r>
            <a:r>
              <a:rPr kumimoji="0" lang="en-US" altLang="en-US" b="1" i="1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? </a:t>
            </a:r>
            <a:endParaRPr kumimoji="0" lang="th-TH" altLang="en-US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7346B8D-B8B9-4908-8D31-05736633D1E8}"/>
              </a:ext>
            </a:extLst>
          </p:cNvPr>
          <p:cNvSpPr txBox="1"/>
          <p:nvPr/>
        </p:nvSpPr>
        <p:spPr>
          <a:xfrm>
            <a:off x="1366927" y="5839984"/>
            <a:ext cx="77768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800" b="1" i="1" kern="0" dirty="0"/>
              <a:t>MỤC TIÊU NGAY BÂY GIỜ VỚI NPP MỚI  :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800" b="1" i="1" kern="0" dirty="0"/>
              <a:t> CHUẨN BỊ THẬT TỐT </a:t>
            </a:r>
            <a:r>
              <a:rPr lang="en-US" altLang="en-US" sz="2800" b="1" i="1" kern="0" dirty="0" err="1"/>
              <a:t>và</a:t>
            </a:r>
            <a:r>
              <a:rPr lang="en-US" altLang="en-US" sz="2800" b="1" i="1" kern="0" dirty="0"/>
              <a:t> TẠO RA 30 KH </a:t>
            </a:r>
            <a:r>
              <a:rPr kumimoji="0" lang="en-US" altLang="en-US" sz="2800" b="1" i="1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UỐNG SP </a:t>
            </a:r>
            <a:endParaRPr kumimoji="0" lang="th-TH" altLang="en-US" sz="28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8" name="Picture 4" descr="Kết quả hình ảnh cho mục tiêu và kế hoạch">
            <a:extLst>
              <a:ext uri="{FF2B5EF4-FFF2-40B4-BE49-F238E27FC236}">
                <a16:creationId xmlns:a16="http://schemas.microsoft.com/office/drawing/2014/main" id="{69687CD0-D913-4BC9-AB94-FBE667F4F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2" t="4811" r="3295" b="9678"/>
          <a:stretch/>
        </p:blipFill>
        <p:spPr bwMode="auto">
          <a:xfrm>
            <a:off x="7056656" y="870012"/>
            <a:ext cx="5070241" cy="401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15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A563F0D-077C-44A9-909B-84EE8C708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504" y="299867"/>
            <a:ext cx="7213847" cy="762339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C- KẾ HOẠCH CHO NPP MỚI</a:t>
            </a:r>
            <a:endParaRPr lang="en-US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7BF7E949-3019-4D38-A953-1AF0F2C61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179" y="889843"/>
            <a:ext cx="6279471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000" b="1" kern="0" dirty="0"/>
              <a:t>I . CHUẨN BỊ ( 1 </a:t>
            </a:r>
            <a:r>
              <a:rPr lang="en-US" altLang="en-US" sz="2000" b="1" kern="0" dirty="0" err="1"/>
              <a:t>tuần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đầu</a:t>
            </a:r>
            <a:r>
              <a:rPr lang="en-US" altLang="en-US" sz="2000" b="1" kern="0" dirty="0"/>
              <a:t> ):</a:t>
            </a: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  <a:defRPr/>
            </a:pPr>
            <a:r>
              <a:rPr lang="en-US" altLang="en-US" sz="2000" b="1" i="1" kern="0" dirty="0" err="1">
                <a:solidFill>
                  <a:schemeClr val="accent2"/>
                </a:solidFill>
              </a:rPr>
              <a:t>Niềm</a:t>
            </a:r>
            <a:r>
              <a:rPr lang="en-US" altLang="en-US" sz="2000" b="1" i="1" kern="0" dirty="0">
                <a:solidFill>
                  <a:schemeClr val="accent2"/>
                </a:solidFill>
              </a:rPr>
              <a:t> tin</a:t>
            </a:r>
            <a:r>
              <a:rPr lang="en-US" altLang="en-US" sz="2000" b="1" kern="0" dirty="0">
                <a:solidFill>
                  <a:schemeClr val="accent2"/>
                </a:solidFill>
              </a:rPr>
              <a:t>: </a:t>
            </a:r>
            <a:r>
              <a:rPr lang="en-US" altLang="en-US" sz="2000" kern="0" dirty="0">
                <a:solidFill>
                  <a:schemeClr val="tx1"/>
                </a:solidFill>
              </a:rPr>
              <a:t>- </a:t>
            </a:r>
            <a:r>
              <a:rPr lang="en-US" altLang="en-US" sz="2000" kern="0" dirty="0" err="1">
                <a:solidFill>
                  <a:schemeClr val="tx1"/>
                </a:solidFill>
              </a:rPr>
              <a:t>Mua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sp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cho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mình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trải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nghiệm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và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gia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đình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trải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nghiệm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000" kern="0" dirty="0">
                <a:solidFill>
                  <a:schemeClr val="tx1"/>
                </a:solidFill>
              </a:rPr>
              <a:t>                      - </a:t>
            </a:r>
            <a:r>
              <a:rPr lang="en-US" altLang="en-US" sz="2000" kern="0" dirty="0" err="1">
                <a:solidFill>
                  <a:schemeClr val="tx1"/>
                </a:solidFill>
              </a:rPr>
              <a:t>Đi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đến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công</a:t>
            </a:r>
            <a:r>
              <a:rPr lang="en-US" altLang="en-US" sz="2000" kern="0" dirty="0">
                <a:solidFill>
                  <a:schemeClr val="tx1"/>
                </a:solidFill>
              </a:rPr>
              <a:t> ty, </a:t>
            </a:r>
            <a:r>
              <a:rPr lang="en-US" altLang="en-US" sz="2000" kern="0" dirty="0" err="1">
                <a:solidFill>
                  <a:schemeClr val="tx1"/>
                </a:solidFill>
              </a:rPr>
              <a:t>các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điểm</a:t>
            </a:r>
            <a:r>
              <a:rPr lang="en-US" altLang="en-US" sz="2000" kern="0" dirty="0">
                <a:solidFill>
                  <a:schemeClr val="tx1"/>
                </a:solidFill>
              </a:rPr>
              <a:t> GMP </a:t>
            </a:r>
            <a:r>
              <a:rPr lang="en-US" altLang="en-US" sz="2000" kern="0" dirty="0" err="1">
                <a:solidFill>
                  <a:schemeClr val="tx1"/>
                </a:solidFill>
              </a:rPr>
              <a:t>gần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mình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để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giao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lưu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tìm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hiểu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nhân</a:t>
            </a:r>
            <a:endParaRPr lang="en-US" altLang="en-US" sz="2000" kern="0" dirty="0">
              <a:solidFill>
                <a:schemeClr val="tx1"/>
              </a:solidFill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chứng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dùng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sản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phẩm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và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kinh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doanh</a:t>
            </a:r>
            <a:r>
              <a:rPr lang="en-US" altLang="en-US" sz="2000" kern="0" dirty="0">
                <a:solidFill>
                  <a:schemeClr val="tx1"/>
                </a:solidFill>
              </a:rPr>
              <a:t>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000" b="1" i="1" kern="0" dirty="0">
                <a:solidFill>
                  <a:schemeClr val="accent2"/>
                </a:solidFill>
              </a:rPr>
              <a:t>2. </a:t>
            </a:r>
            <a:r>
              <a:rPr lang="en-US" altLang="en-US" sz="2000" b="1" i="1" kern="0" dirty="0" err="1">
                <a:solidFill>
                  <a:schemeClr val="accent2"/>
                </a:solidFill>
              </a:rPr>
              <a:t>Học</a:t>
            </a:r>
            <a:r>
              <a:rPr lang="en-US" altLang="en-US" sz="2000" b="1" i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b="1" i="1" kern="0" dirty="0" err="1">
                <a:solidFill>
                  <a:schemeClr val="accent2"/>
                </a:solidFill>
              </a:rPr>
              <a:t>tập</a:t>
            </a:r>
            <a:r>
              <a:rPr lang="en-US" altLang="en-US" sz="2000" b="1" i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b="1" i="1" kern="0" dirty="0" err="1">
                <a:solidFill>
                  <a:schemeClr val="accent2"/>
                </a:solidFill>
              </a:rPr>
              <a:t>và</a:t>
            </a:r>
            <a:r>
              <a:rPr lang="en-US" altLang="en-US" sz="2000" b="1" i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b="1" i="1" kern="0" dirty="0" err="1">
                <a:solidFill>
                  <a:schemeClr val="accent2"/>
                </a:solidFill>
              </a:rPr>
              <a:t>luyện</a:t>
            </a:r>
            <a:r>
              <a:rPr lang="en-US" altLang="en-US" sz="2000" b="1" i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b="1" i="1" kern="0" dirty="0" err="1">
                <a:solidFill>
                  <a:schemeClr val="accent2"/>
                </a:solidFill>
              </a:rPr>
              <a:t>tập</a:t>
            </a:r>
            <a:r>
              <a:rPr lang="en-US" altLang="en-US" sz="2000" b="1" i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b="1" i="1" kern="0" dirty="0" err="1">
                <a:solidFill>
                  <a:schemeClr val="accent2"/>
                </a:solidFill>
              </a:rPr>
              <a:t>kiến</a:t>
            </a:r>
            <a:r>
              <a:rPr lang="en-US" altLang="en-US" sz="2000" b="1" i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b="1" i="1" kern="0" dirty="0" err="1">
                <a:solidFill>
                  <a:schemeClr val="accent2"/>
                </a:solidFill>
              </a:rPr>
              <a:t>thức</a:t>
            </a:r>
            <a:r>
              <a:rPr lang="en-US" altLang="en-US" sz="2000" b="1" i="1" kern="0" dirty="0">
                <a:solidFill>
                  <a:schemeClr val="accent2"/>
                </a:solidFill>
              </a:rPr>
              <a:t> HP1 </a:t>
            </a:r>
            <a:r>
              <a:rPr lang="en-US" altLang="en-US" sz="2000" kern="0" dirty="0">
                <a:solidFill>
                  <a:schemeClr val="accent2"/>
                </a:solidFill>
              </a:rPr>
              <a:t>: </a:t>
            </a:r>
            <a:r>
              <a:rPr lang="en-US" altLang="en-US" sz="2000" b="1" kern="0" dirty="0">
                <a:solidFill>
                  <a:schemeClr val="tx1"/>
                </a:solidFill>
              </a:rPr>
              <a:t>7 </a:t>
            </a:r>
            <a:r>
              <a:rPr lang="en-US" altLang="en-US" sz="2000" b="1" kern="0" dirty="0" err="1">
                <a:solidFill>
                  <a:schemeClr val="tx1"/>
                </a:solidFill>
              </a:rPr>
              <a:t>bài</a:t>
            </a:r>
            <a:r>
              <a:rPr lang="en-US" altLang="en-US" sz="2000" b="1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cho</a:t>
            </a:r>
            <a:r>
              <a:rPr lang="en-US" altLang="en-US" sz="2000" kern="0" dirty="0">
                <a:solidFill>
                  <a:schemeClr val="tx1"/>
                </a:solidFill>
              </a:rPr>
              <a:t> NPP </a:t>
            </a:r>
            <a:r>
              <a:rPr lang="en-US" altLang="en-US" sz="2000" kern="0" dirty="0" err="1">
                <a:solidFill>
                  <a:schemeClr val="tx1"/>
                </a:solidFill>
              </a:rPr>
              <a:t>mới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000" b="1" i="1" kern="0" dirty="0">
                <a:solidFill>
                  <a:schemeClr val="accent2"/>
                </a:solidFill>
              </a:rPr>
              <a:t>3. </a:t>
            </a:r>
            <a:r>
              <a:rPr lang="en-US" altLang="en-US" sz="2000" b="1" i="1" kern="0" dirty="0" err="1">
                <a:solidFill>
                  <a:schemeClr val="accent2"/>
                </a:solidFill>
              </a:rPr>
              <a:t>Dụng</a:t>
            </a:r>
            <a:r>
              <a:rPr lang="en-US" altLang="en-US" sz="2000" b="1" i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b="1" i="1" kern="0" dirty="0" err="1">
                <a:solidFill>
                  <a:schemeClr val="accent2"/>
                </a:solidFill>
              </a:rPr>
              <a:t>cụ</a:t>
            </a:r>
            <a:r>
              <a:rPr lang="en-US" altLang="en-US" sz="2000" b="1" i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kern="0" dirty="0">
                <a:solidFill>
                  <a:schemeClr val="tx1"/>
                </a:solidFill>
              </a:rPr>
              <a:t>: - </a:t>
            </a:r>
            <a:r>
              <a:rPr lang="en-US" altLang="en-US" sz="2000" kern="0" dirty="0" err="1">
                <a:solidFill>
                  <a:schemeClr val="tx1"/>
                </a:solidFill>
              </a:rPr>
              <a:t>Balo</a:t>
            </a:r>
            <a:r>
              <a:rPr lang="en-US" altLang="en-US" sz="2000" kern="0" dirty="0">
                <a:solidFill>
                  <a:schemeClr val="tx1"/>
                </a:solidFill>
              </a:rPr>
              <a:t>( </a:t>
            </a:r>
            <a:r>
              <a:rPr lang="en-US" altLang="en-US" sz="2000" kern="0" dirty="0" err="1">
                <a:solidFill>
                  <a:schemeClr val="tx1"/>
                </a:solidFill>
              </a:rPr>
              <a:t>cặp</a:t>
            </a:r>
            <a:r>
              <a:rPr lang="en-US" altLang="en-US" sz="2000" kern="0" dirty="0">
                <a:solidFill>
                  <a:schemeClr val="tx1"/>
                </a:solidFill>
              </a:rPr>
              <a:t> ): </a:t>
            </a:r>
            <a:r>
              <a:rPr lang="en-US" altLang="en-US" sz="2000" kern="0" dirty="0" err="1">
                <a:solidFill>
                  <a:schemeClr val="tx1"/>
                </a:solidFill>
              </a:rPr>
              <a:t>Thẻ</a:t>
            </a:r>
            <a:r>
              <a:rPr lang="en-US" altLang="en-US" sz="2000" kern="0" dirty="0">
                <a:solidFill>
                  <a:schemeClr val="tx1"/>
                </a:solidFill>
              </a:rPr>
              <a:t>, </a:t>
            </a:r>
            <a:r>
              <a:rPr lang="en-US" altLang="en-US" sz="2000" kern="0" dirty="0" err="1">
                <a:solidFill>
                  <a:schemeClr val="tx1"/>
                </a:solidFill>
              </a:rPr>
              <a:t>tài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liệu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công</a:t>
            </a:r>
            <a:r>
              <a:rPr lang="en-US" altLang="en-US" sz="2000" kern="0" dirty="0">
                <a:solidFill>
                  <a:schemeClr val="tx1"/>
                </a:solidFill>
              </a:rPr>
              <a:t> ty, </a:t>
            </a:r>
            <a:r>
              <a:rPr lang="en-US" altLang="en-US" sz="2000" kern="0" dirty="0" err="1">
                <a:solidFill>
                  <a:schemeClr val="tx1"/>
                </a:solidFill>
              </a:rPr>
              <a:t>tờ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rơi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sản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phẩm</a:t>
            </a:r>
            <a:r>
              <a:rPr lang="en-US" altLang="en-US" sz="2000" kern="0" dirty="0">
                <a:solidFill>
                  <a:schemeClr val="tx1"/>
                </a:solidFill>
              </a:rPr>
              <a:t>, </a:t>
            </a:r>
            <a:r>
              <a:rPr lang="en-US" altLang="en-US" sz="2000" kern="0" dirty="0" err="1">
                <a:solidFill>
                  <a:schemeClr val="tx1"/>
                </a:solidFill>
              </a:rPr>
              <a:t>sp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mẫu</a:t>
            </a:r>
            <a:r>
              <a:rPr lang="en-US" altLang="en-US" sz="2000" kern="0" dirty="0">
                <a:solidFill>
                  <a:schemeClr val="tx1"/>
                </a:solidFill>
              </a:rPr>
              <a:t> , </a:t>
            </a:r>
            <a:r>
              <a:rPr lang="en-US" altLang="en-US" sz="2000" kern="0" dirty="0" err="1">
                <a:solidFill>
                  <a:schemeClr val="tx1"/>
                </a:solidFill>
              </a:rPr>
              <a:t>sp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bán</a:t>
            </a:r>
            <a:r>
              <a:rPr lang="en-US" altLang="en-US" sz="2000" kern="0" dirty="0">
                <a:solidFill>
                  <a:schemeClr val="tx1"/>
                </a:solidFill>
              </a:rPr>
              <a:t>,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000" kern="0" dirty="0">
                <a:solidFill>
                  <a:schemeClr val="tx1"/>
                </a:solidFill>
              </a:rPr>
              <a:t>Ly </a:t>
            </a:r>
            <a:r>
              <a:rPr lang="en-US" altLang="en-US" sz="2000" kern="0" dirty="0" err="1">
                <a:solidFill>
                  <a:schemeClr val="tx1"/>
                </a:solidFill>
              </a:rPr>
              <a:t>pha</a:t>
            </a:r>
            <a:r>
              <a:rPr lang="en-US" altLang="en-US" sz="2000" kern="0" dirty="0">
                <a:solidFill>
                  <a:schemeClr val="tx1"/>
                </a:solidFill>
              </a:rPr>
              <a:t>… </a:t>
            </a:r>
            <a:r>
              <a:rPr lang="en-US" altLang="en-US" sz="2000" b="1" kern="0" dirty="0">
                <a:solidFill>
                  <a:schemeClr val="tx1"/>
                </a:solidFill>
              </a:rPr>
              <a:t>( </a:t>
            </a:r>
            <a:r>
              <a:rPr lang="en-US" altLang="en-US" sz="2000" b="1" kern="0" dirty="0" err="1">
                <a:solidFill>
                  <a:schemeClr val="tx1"/>
                </a:solidFill>
              </a:rPr>
              <a:t>Mua</a:t>
            </a:r>
            <a:r>
              <a:rPr lang="en-US" altLang="en-US" sz="2000" b="1" kern="0" dirty="0">
                <a:solidFill>
                  <a:schemeClr val="tx1"/>
                </a:solidFill>
              </a:rPr>
              <a:t> 6lon  </a:t>
            </a:r>
            <a:r>
              <a:rPr lang="en-US" altLang="en-US" sz="2000" b="1" kern="0" dirty="0" err="1">
                <a:solidFill>
                  <a:schemeClr val="tx1"/>
                </a:solidFill>
              </a:rPr>
              <a:t>vừa</a:t>
            </a:r>
            <a:r>
              <a:rPr lang="en-US" altLang="en-US" sz="2000" b="1" kern="0" dirty="0">
                <a:solidFill>
                  <a:schemeClr val="tx1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tx1"/>
                </a:solidFill>
              </a:rPr>
              <a:t>uống</a:t>
            </a:r>
            <a:r>
              <a:rPr lang="en-US" altLang="en-US" sz="2000" b="1" kern="0" dirty="0">
                <a:solidFill>
                  <a:schemeClr val="tx1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tx1"/>
                </a:solidFill>
              </a:rPr>
              <a:t>vừa</a:t>
            </a:r>
            <a:r>
              <a:rPr lang="en-US" altLang="en-US" sz="2000" b="1" kern="0" dirty="0">
                <a:solidFill>
                  <a:schemeClr val="tx1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tx1"/>
                </a:solidFill>
              </a:rPr>
              <a:t>giới</a:t>
            </a:r>
            <a:r>
              <a:rPr lang="en-US" altLang="en-US" sz="2000" b="1" kern="0" dirty="0">
                <a:solidFill>
                  <a:schemeClr val="tx1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tx1"/>
                </a:solidFill>
              </a:rPr>
              <a:t>thiệu</a:t>
            </a:r>
            <a:r>
              <a:rPr lang="en-US" altLang="en-US" sz="2000" b="1" kern="0" dirty="0">
                <a:solidFill>
                  <a:schemeClr val="tx1"/>
                </a:solidFill>
              </a:rPr>
              <a:t> 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000" kern="0" dirty="0">
                <a:solidFill>
                  <a:schemeClr val="tx1"/>
                </a:solidFill>
              </a:rPr>
              <a:t>     - </a:t>
            </a:r>
            <a:r>
              <a:rPr lang="en-US" altLang="en-US" sz="2000" kern="0" dirty="0" err="1">
                <a:solidFill>
                  <a:schemeClr val="tx1"/>
                </a:solidFill>
              </a:rPr>
              <a:t>Danh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sách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mối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quan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hệ</a:t>
            </a:r>
            <a:r>
              <a:rPr lang="en-US" altLang="en-US" sz="2000" kern="0" dirty="0">
                <a:solidFill>
                  <a:schemeClr val="tx1"/>
                </a:solidFill>
              </a:rPr>
              <a:t> : 100 </a:t>
            </a:r>
            <a:r>
              <a:rPr lang="en-US" altLang="en-US" sz="2000" kern="0" dirty="0" err="1">
                <a:solidFill>
                  <a:schemeClr val="tx1"/>
                </a:solidFill>
              </a:rPr>
              <a:t>người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b="1" kern="0" dirty="0">
                <a:solidFill>
                  <a:schemeClr val="tx1"/>
                </a:solidFill>
              </a:rPr>
              <a:t>( </a:t>
            </a:r>
            <a:r>
              <a:rPr lang="en-US" altLang="en-US" sz="2000" b="1" kern="0" dirty="0" err="1">
                <a:solidFill>
                  <a:schemeClr val="tx1"/>
                </a:solidFill>
              </a:rPr>
              <a:t>mỗi</a:t>
            </a:r>
            <a:r>
              <a:rPr lang="en-US" altLang="en-US" sz="2000" b="1" kern="0" dirty="0">
                <a:solidFill>
                  <a:schemeClr val="tx1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tx1"/>
                </a:solidFill>
              </a:rPr>
              <a:t>ngày</a:t>
            </a:r>
            <a:r>
              <a:rPr lang="en-US" altLang="en-US" sz="2000" b="1" kern="0" dirty="0">
                <a:solidFill>
                  <a:schemeClr val="tx1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tx1"/>
                </a:solidFill>
              </a:rPr>
              <a:t>ghi</a:t>
            </a:r>
            <a:r>
              <a:rPr lang="en-US" altLang="en-US" sz="2000" b="1" kern="0" dirty="0">
                <a:solidFill>
                  <a:schemeClr val="tx1"/>
                </a:solidFill>
              </a:rPr>
              <a:t> 20 </a:t>
            </a:r>
            <a:r>
              <a:rPr lang="en-US" altLang="en-US" sz="2000" b="1" kern="0" dirty="0" err="1">
                <a:solidFill>
                  <a:schemeClr val="tx1"/>
                </a:solidFill>
              </a:rPr>
              <a:t>người</a:t>
            </a:r>
            <a:r>
              <a:rPr lang="en-US" altLang="en-US" sz="2000" b="1" kern="0" dirty="0">
                <a:solidFill>
                  <a:schemeClr val="tx1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tx1"/>
                </a:solidFill>
              </a:rPr>
              <a:t>quen</a:t>
            </a:r>
            <a:r>
              <a:rPr lang="en-US" altLang="en-US" sz="2000" b="1" kern="0" dirty="0">
                <a:solidFill>
                  <a:schemeClr val="tx1"/>
                </a:solidFill>
              </a:rPr>
              <a:t> ra </a:t>
            </a:r>
            <a:r>
              <a:rPr lang="en-US" altLang="en-US" sz="2000" b="1" kern="0" dirty="0" err="1">
                <a:solidFill>
                  <a:schemeClr val="tx1"/>
                </a:solidFill>
              </a:rPr>
              <a:t>sổ</a:t>
            </a:r>
            <a:r>
              <a:rPr lang="en-US" altLang="en-US" sz="2000" b="1" kern="0" dirty="0">
                <a:solidFill>
                  <a:schemeClr val="tx1"/>
                </a:solidFill>
              </a:rPr>
              <a:t> 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000" kern="0" dirty="0">
                <a:solidFill>
                  <a:schemeClr val="tx1"/>
                </a:solidFill>
              </a:rPr>
              <a:t>     - </a:t>
            </a:r>
            <a:r>
              <a:rPr lang="en-US" altLang="en-US" sz="2000" kern="0" dirty="0" err="1">
                <a:solidFill>
                  <a:schemeClr val="tx1"/>
                </a:solidFill>
              </a:rPr>
              <a:t>Gọi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đt</a:t>
            </a:r>
            <a:r>
              <a:rPr lang="en-US" altLang="en-US" sz="2000" kern="0" dirty="0">
                <a:solidFill>
                  <a:schemeClr val="tx1"/>
                </a:solidFill>
              </a:rPr>
              <a:t>, </a:t>
            </a:r>
            <a:r>
              <a:rPr lang="en-US" altLang="en-US" sz="2000" kern="0" dirty="0" err="1">
                <a:solidFill>
                  <a:schemeClr val="tx1"/>
                </a:solidFill>
              </a:rPr>
              <a:t>nhắn</a:t>
            </a:r>
            <a:r>
              <a:rPr lang="en-US" altLang="en-US" sz="2000" kern="0" dirty="0">
                <a:solidFill>
                  <a:schemeClr val="tx1"/>
                </a:solidFill>
              </a:rPr>
              <a:t> tin </a:t>
            </a:r>
            <a:r>
              <a:rPr lang="en-US" altLang="en-US" sz="2000" kern="0" dirty="0" err="1">
                <a:solidFill>
                  <a:schemeClr val="tx1"/>
                </a:solidFill>
              </a:rPr>
              <a:t>hỏi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thăm</a:t>
            </a:r>
            <a:r>
              <a:rPr lang="en-US" altLang="en-US" sz="2000" kern="0" dirty="0">
                <a:solidFill>
                  <a:schemeClr val="tx1"/>
                </a:solidFill>
              </a:rPr>
              <a:t> , </a:t>
            </a:r>
            <a:r>
              <a:rPr lang="en-US" altLang="en-US" sz="2000" kern="0" dirty="0" err="1">
                <a:solidFill>
                  <a:schemeClr val="tx1"/>
                </a:solidFill>
              </a:rPr>
              <a:t>chuyện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trò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hâm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nóng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mối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quan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hệ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và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tx1"/>
                </a:solidFill>
              </a:rPr>
              <a:t>tìm</a:t>
            </a:r>
            <a:r>
              <a:rPr lang="en-US" altLang="en-US" sz="2000" b="1" kern="0" dirty="0">
                <a:solidFill>
                  <a:schemeClr val="tx1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tx1"/>
                </a:solidFill>
              </a:rPr>
              <a:t>hiểu</a:t>
            </a:r>
            <a:r>
              <a:rPr lang="en-US" altLang="en-US" sz="2000" b="1" kern="0" dirty="0">
                <a:solidFill>
                  <a:schemeClr val="tx1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tx1"/>
                </a:solidFill>
              </a:rPr>
              <a:t>nhu</a:t>
            </a:r>
            <a:r>
              <a:rPr lang="en-US" altLang="en-US" sz="2000" b="1" kern="0" dirty="0">
                <a:solidFill>
                  <a:schemeClr val="tx1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tx1"/>
                </a:solidFill>
              </a:rPr>
              <a:t>cầu</a:t>
            </a:r>
            <a:r>
              <a:rPr lang="en-US" altLang="en-US" sz="2000" b="1" kern="0" dirty="0">
                <a:solidFill>
                  <a:schemeClr val="tx1"/>
                </a:solidFill>
              </a:rPr>
              <a:t> , </a:t>
            </a:r>
            <a:r>
              <a:rPr lang="en-US" altLang="en-US" sz="2000" b="1" kern="0" dirty="0" err="1">
                <a:solidFill>
                  <a:schemeClr val="tx1"/>
                </a:solidFill>
              </a:rPr>
              <a:t>vấn</a:t>
            </a:r>
            <a:r>
              <a:rPr lang="en-US" altLang="en-US" sz="2000" b="1" kern="0" dirty="0">
                <a:solidFill>
                  <a:schemeClr val="tx1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tx1"/>
                </a:solidFill>
              </a:rPr>
              <a:t>đề</a:t>
            </a:r>
            <a:r>
              <a:rPr lang="en-US" altLang="en-US" sz="2000" b="1" kern="0" dirty="0">
                <a:solidFill>
                  <a:schemeClr val="tx1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tx1"/>
                </a:solidFill>
              </a:rPr>
              <a:t>khó</a:t>
            </a:r>
            <a:r>
              <a:rPr lang="en-US" altLang="en-US" sz="2000" b="1" kern="0" dirty="0">
                <a:solidFill>
                  <a:schemeClr val="tx1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tx1"/>
                </a:solidFill>
              </a:rPr>
              <a:t>khăn</a:t>
            </a:r>
            <a:r>
              <a:rPr lang="en-US" altLang="en-US" sz="2000" b="1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của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người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quen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/>
              <a:t>=&gt; </a:t>
            </a:r>
            <a:r>
              <a:rPr lang="en-US" altLang="en-US" sz="2000" b="1" kern="0" dirty="0" err="1"/>
              <a:t>ghi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thông</a:t>
            </a:r>
            <a:r>
              <a:rPr lang="en-US" altLang="en-US" sz="2000" b="1" kern="0" dirty="0"/>
              <a:t> tin </a:t>
            </a:r>
            <a:r>
              <a:rPr lang="en-US" altLang="en-US" sz="2000" b="1" kern="0" dirty="0" err="1"/>
              <a:t>đầy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đủ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vào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sổ</a:t>
            </a:r>
            <a:r>
              <a:rPr lang="en-US" altLang="en-US" sz="2000" b="1" kern="0" dirty="0"/>
              <a:t> </a:t>
            </a:r>
            <a:r>
              <a:rPr lang="en-US" altLang="en-US" sz="2400" b="1" kern="0" dirty="0">
                <a:solidFill>
                  <a:schemeClr val="tx1"/>
                </a:solidFill>
              </a:rPr>
              <a:t>                         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754D5192-1931-42CF-8A16-F6A1132F1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104" y="1062207"/>
            <a:ext cx="4722921" cy="3820512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4A98A166-9EF4-4B45-A304-8DE6A27C83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01" t="4222" r="3154" b="10818"/>
          <a:stretch/>
        </p:blipFill>
        <p:spPr>
          <a:xfrm>
            <a:off x="7208668" y="5246703"/>
            <a:ext cx="4660775" cy="1611297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C326005-0001-482E-A2BC-6CBEDED55568}"/>
              </a:ext>
            </a:extLst>
          </p:cNvPr>
          <p:cNvSpPr txBox="1"/>
          <p:nvPr/>
        </p:nvSpPr>
        <p:spPr>
          <a:xfrm>
            <a:off x="7464639" y="4955504"/>
            <a:ext cx="36058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b="1" i="1" kern="0" dirty="0" err="1">
                <a:solidFill>
                  <a:srgbClr val="FF0000"/>
                </a:solidFill>
              </a:rPr>
              <a:t>Danh</a:t>
            </a:r>
            <a:r>
              <a:rPr lang="en-US" altLang="en-US" b="1" i="1" kern="0" dirty="0">
                <a:solidFill>
                  <a:srgbClr val="FF0000"/>
                </a:solidFill>
              </a:rPr>
              <a:t> </a:t>
            </a:r>
            <a:r>
              <a:rPr lang="en-US" altLang="en-US" b="1" i="1" kern="0" dirty="0" err="1">
                <a:solidFill>
                  <a:srgbClr val="FF0000"/>
                </a:solidFill>
              </a:rPr>
              <a:t>sách</a:t>
            </a:r>
            <a:r>
              <a:rPr lang="en-US" altLang="en-US" b="1" i="1" kern="0" dirty="0">
                <a:solidFill>
                  <a:srgbClr val="FF0000"/>
                </a:solidFill>
              </a:rPr>
              <a:t> </a:t>
            </a:r>
            <a:r>
              <a:rPr lang="en-US" altLang="en-US" b="1" i="1" kern="0" dirty="0" err="1">
                <a:solidFill>
                  <a:srgbClr val="FF0000"/>
                </a:solidFill>
              </a:rPr>
              <a:t>khách</a:t>
            </a:r>
            <a:r>
              <a:rPr lang="en-US" altLang="en-US" b="1" i="1" kern="0" dirty="0">
                <a:solidFill>
                  <a:srgbClr val="FF0000"/>
                </a:solidFill>
              </a:rPr>
              <a:t> </a:t>
            </a:r>
            <a:r>
              <a:rPr lang="en-US" altLang="en-US" b="1" i="1" kern="0" dirty="0" err="1">
                <a:solidFill>
                  <a:srgbClr val="FF0000"/>
                </a:solidFill>
              </a:rPr>
              <a:t>hàng</a:t>
            </a:r>
            <a:r>
              <a:rPr lang="en-US" altLang="en-US" b="1" i="1" kern="0" dirty="0">
                <a:solidFill>
                  <a:srgbClr val="FF0000"/>
                </a:solidFill>
              </a:rPr>
              <a:t> </a:t>
            </a:r>
            <a:r>
              <a:rPr lang="en-US" altLang="en-US" b="1" i="1" kern="0" dirty="0" err="1">
                <a:solidFill>
                  <a:srgbClr val="FF0000"/>
                </a:solidFill>
              </a:rPr>
              <a:t>tiềm</a:t>
            </a:r>
            <a:r>
              <a:rPr lang="en-US" altLang="en-US" b="1" i="1" kern="0" dirty="0">
                <a:solidFill>
                  <a:srgbClr val="FF0000"/>
                </a:solidFill>
              </a:rPr>
              <a:t> </a:t>
            </a:r>
            <a:r>
              <a:rPr lang="en-US" altLang="en-US" b="1" i="1" kern="0" dirty="0" err="1">
                <a:solidFill>
                  <a:srgbClr val="FF0000"/>
                </a:solidFill>
              </a:rPr>
              <a:t>năng</a:t>
            </a:r>
            <a:r>
              <a:rPr lang="en-US" altLang="en-US" b="1" i="1" kern="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8284EBF-4C7F-4AB0-93E7-471146194BDA}"/>
              </a:ext>
            </a:extLst>
          </p:cNvPr>
          <p:cNvSpPr txBox="1"/>
          <p:nvPr/>
        </p:nvSpPr>
        <p:spPr>
          <a:xfrm>
            <a:off x="241915" y="5847781"/>
            <a:ext cx="72138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b="1" i="1" kern="0" dirty="0">
                <a:solidFill>
                  <a:schemeClr val="accent2"/>
                </a:solidFill>
              </a:rPr>
              <a:t>4. </a:t>
            </a:r>
            <a:r>
              <a:rPr lang="en-US" altLang="en-US" sz="2000" b="1" i="1" kern="0" dirty="0" err="1">
                <a:solidFill>
                  <a:schemeClr val="accent2"/>
                </a:solidFill>
              </a:rPr>
              <a:t>Cùng</a:t>
            </a:r>
            <a:r>
              <a:rPr lang="en-US" altLang="en-US" sz="2000" b="1" i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b="1" i="1" kern="0" dirty="0" err="1">
                <a:solidFill>
                  <a:schemeClr val="accent2"/>
                </a:solidFill>
              </a:rPr>
              <a:t>bảo</a:t>
            </a:r>
            <a:r>
              <a:rPr lang="en-US" altLang="en-US" sz="2000" b="1" i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b="1" i="1" kern="0" dirty="0" err="1">
                <a:solidFill>
                  <a:schemeClr val="accent2"/>
                </a:solidFill>
              </a:rPr>
              <a:t>trợ</a:t>
            </a:r>
            <a:r>
              <a:rPr lang="en-US" altLang="en-US" sz="2000" b="1" i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b="1" i="1" kern="0" dirty="0" err="1">
                <a:solidFill>
                  <a:schemeClr val="accent2"/>
                </a:solidFill>
              </a:rPr>
              <a:t>phân</a:t>
            </a:r>
            <a:r>
              <a:rPr lang="en-US" altLang="en-US" sz="2000" b="1" i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b="1" i="1" kern="0" dirty="0" err="1">
                <a:solidFill>
                  <a:schemeClr val="accent2"/>
                </a:solidFill>
              </a:rPr>
              <a:t>loại</a:t>
            </a:r>
            <a:r>
              <a:rPr lang="en-US" altLang="en-US" sz="2000" b="1" i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b="1" i="1" kern="0" dirty="0" err="1">
                <a:solidFill>
                  <a:schemeClr val="accent2"/>
                </a:solidFill>
              </a:rPr>
              <a:t>danh</a:t>
            </a:r>
            <a:r>
              <a:rPr lang="en-US" altLang="en-US" sz="2000" b="1" i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b="1" i="1" kern="0" dirty="0" err="1">
                <a:solidFill>
                  <a:schemeClr val="accent2"/>
                </a:solidFill>
              </a:rPr>
              <a:t>sách</a:t>
            </a:r>
            <a:r>
              <a:rPr lang="en-US" altLang="en-US" sz="2000" b="1" i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b="1" i="1" kern="0" dirty="0" err="1">
                <a:solidFill>
                  <a:schemeClr val="accent2"/>
                </a:solidFill>
              </a:rPr>
              <a:t>khách</a:t>
            </a:r>
            <a:r>
              <a:rPr lang="en-US" altLang="en-US" sz="2000" b="1" i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b="1" i="1" kern="0" dirty="0" err="1">
                <a:solidFill>
                  <a:schemeClr val="accent2"/>
                </a:solidFill>
              </a:rPr>
              <a:t>hàng</a:t>
            </a:r>
            <a:r>
              <a:rPr lang="en-US" altLang="en-US" sz="2000" b="1" i="1" kern="0" dirty="0">
                <a:solidFill>
                  <a:schemeClr val="accent2"/>
                </a:solidFill>
              </a:rPr>
              <a:t> (1 </a:t>
            </a:r>
            <a:r>
              <a:rPr lang="en-US" altLang="en-US" sz="2000" b="1" i="1" kern="0" dirty="0" err="1">
                <a:solidFill>
                  <a:schemeClr val="accent2"/>
                </a:solidFill>
              </a:rPr>
              <a:t>buổi</a:t>
            </a:r>
            <a:r>
              <a:rPr lang="en-US" altLang="en-US" sz="2000" b="1" i="1" kern="0" dirty="0">
                <a:solidFill>
                  <a:schemeClr val="accent2"/>
                </a:solidFill>
              </a:rPr>
              <a:t> ) </a:t>
            </a:r>
            <a:r>
              <a:rPr lang="en-US" altLang="en-US" sz="2000" b="1" kern="0" dirty="0"/>
              <a:t>: </a:t>
            </a:r>
            <a:r>
              <a:rPr lang="en-US" altLang="en-US" sz="2000" b="1" kern="0" dirty="0" err="1"/>
              <a:t>Bảo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trợ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hướng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dẫn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cách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đặt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hẹn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và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tiếp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cận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bán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hàng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hoặc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tuyển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dụng</a:t>
            </a:r>
            <a:r>
              <a:rPr lang="en-US" altLang="en-US" sz="2000" b="1" kern="0" dirty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7367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ề 1">
            <a:extLst>
              <a:ext uri="{FF2B5EF4-FFF2-40B4-BE49-F238E27FC236}">
                <a16:creationId xmlns:a16="http://schemas.microsoft.com/office/drawing/2014/main" id="{558FA456-1E2E-4BE6-93B9-8E6A22129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238" y="41119"/>
            <a:ext cx="7213847" cy="762339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C- KẾ HOẠCH CHO NPP MỚI</a:t>
            </a:r>
            <a:endParaRPr lang="en-US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EA723F2-9BFE-4C5C-911F-3A32E404C854}"/>
              </a:ext>
            </a:extLst>
          </p:cNvPr>
          <p:cNvSpPr txBox="1"/>
          <p:nvPr/>
        </p:nvSpPr>
        <p:spPr>
          <a:xfrm>
            <a:off x="399495" y="718015"/>
            <a:ext cx="7492753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000" b="1" kern="0" dirty="0">
                <a:solidFill>
                  <a:srgbClr val="FF0000"/>
                </a:solidFill>
              </a:rPr>
              <a:t>           II – KẾ HOẠCH RA THỊ TRƯỜNG ( 3 </a:t>
            </a:r>
            <a:r>
              <a:rPr lang="en-US" altLang="en-US" sz="2000" b="1" kern="0" dirty="0" err="1">
                <a:solidFill>
                  <a:srgbClr val="FF0000"/>
                </a:solidFill>
              </a:rPr>
              <a:t>tuần</a:t>
            </a:r>
            <a:r>
              <a:rPr lang="en-US" altLang="en-US" sz="2000" b="1" kern="0" dirty="0">
                <a:solidFill>
                  <a:srgbClr val="FF0000"/>
                </a:solidFill>
              </a:rPr>
              <a:t> </a:t>
            </a:r>
            <a:r>
              <a:rPr lang="en-US" altLang="en-US" sz="2000" b="1" kern="0" dirty="0" err="1">
                <a:solidFill>
                  <a:srgbClr val="FF0000"/>
                </a:solidFill>
              </a:rPr>
              <a:t>tiếp</a:t>
            </a:r>
            <a:r>
              <a:rPr lang="en-US" altLang="en-US" sz="2000" b="1" kern="0" dirty="0">
                <a:solidFill>
                  <a:srgbClr val="FF0000"/>
                </a:solidFill>
              </a:rPr>
              <a:t> </a:t>
            </a:r>
            <a:r>
              <a:rPr lang="en-US" altLang="en-US" sz="2000" b="1" kern="0" dirty="0" err="1">
                <a:solidFill>
                  <a:srgbClr val="FF0000"/>
                </a:solidFill>
              </a:rPr>
              <a:t>theo</a:t>
            </a:r>
            <a:r>
              <a:rPr lang="en-US" altLang="en-US" sz="2000" b="1" kern="0" dirty="0">
                <a:solidFill>
                  <a:srgbClr val="FF0000"/>
                </a:solidFill>
              </a:rPr>
              <a:t> )</a:t>
            </a: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  <a:defRPr/>
            </a:pPr>
            <a:r>
              <a:rPr lang="en-US" altLang="en-US" sz="2000" b="1" kern="0" dirty="0" err="1">
                <a:solidFill>
                  <a:schemeClr val="accent2"/>
                </a:solidFill>
              </a:rPr>
              <a:t>Gặp</a:t>
            </a:r>
            <a:r>
              <a:rPr lang="en-US" altLang="en-US" sz="2000" b="1" kern="0" dirty="0">
                <a:solidFill>
                  <a:schemeClr val="accent2"/>
                </a:solidFill>
              </a:rPr>
              <a:t> 100 </a:t>
            </a:r>
            <a:r>
              <a:rPr lang="en-US" altLang="en-US" sz="2000" b="1" kern="0" dirty="0" err="1">
                <a:solidFill>
                  <a:schemeClr val="accent2"/>
                </a:solidFill>
              </a:rPr>
              <a:t>người</a:t>
            </a:r>
            <a:r>
              <a:rPr lang="en-US" altLang="en-US" sz="2000" b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accent2"/>
                </a:solidFill>
              </a:rPr>
              <a:t>trong</a:t>
            </a:r>
            <a:r>
              <a:rPr lang="en-US" altLang="en-US" sz="2000" b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accent2"/>
                </a:solidFill>
              </a:rPr>
              <a:t>thời</a:t>
            </a:r>
            <a:r>
              <a:rPr lang="en-US" altLang="en-US" sz="2000" b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accent2"/>
                </a:solidFill>
              </a:rPr>
              <a:t>gian</a:t>
            </a:r>
            <a:r>
              <a:rPr lang="en-US" altLang="en-US" sz="2000" b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accent2"/>
                </a:solidFill>
              </a:rPr>
              <a:t>ngắn</a:t>
            </a:r>
            <a:r>
              <a:rPr lang="en-US" altLang="en-US" sz="2000" b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accent2"/>
                </a:solidFill>
              </a:rPr>
              <a:t>nhất</a:t>
            </a:r>
            <a:r>
              <a:rPr lang="en-US" altLang="en-US" sz="2000" b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accent2"/>
                </a:solidFill>
              </a:rPr>
              <a:t>có</a:t>
            </a:r>
            <a:r>
              <a:rPr lang="en-US" altLang="en-US" sz="2000" b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accent2"/>
                </a:solidFill>
              </a:rPr>
              <a:t>thể</a:t>
            </a:r>
            <a:r>
              <a:rPr lang="en-US" altLang="en-US" sz="2000" b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accent2"/>
                </a:solidFill>
              </a:rPr>
              <a:t>để</a:t>
            </a:r>
            <a:r>
              <a:rPr lang="en-US" altLang="en-US" sz="2000" b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accent2"/>
                </a:solidFill>
              </a:rPr>
              <a:t>luyện</a:t>
            </a:r>
            <a:r>
              <a:rPr lang="en-US" altLang="en-US" sz="2000" b="1" kern="0" dirty="0">
                <a:solidFill>
                  <a:schemeClr val="accent2"/>
                </a:solidFill>
              </a:rPr>
              <a:t> chia </a:t>
            </a:r>
            <a:r>
              <a:rPr lang="en-US" altLang="en-US" sz="2000" b="1" kern="0" dirty="0" err="1">
                <a:solidFill>
                  <a:schemeClr val="accent2"/>
                </a:solidFill>
              </a:rPr>
              <a:t>sẻ</a:t>
            </a:r>
            <a:r>
              <a:rPr lang="en-US" altLang="en-US" sz="2000" b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kern="0" dirty="0"/>
              <a:t>( </a:t>
            </a:r>
            <a:r>
              <a:rPr lang="en-US" altLang="en-US" sz="2000" kern="0" dirty="0" err="1"/>
              <a:t>thực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hành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sau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khi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học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tập</a:t>
            </a:r>
            <a:r>
              <a:rPr lang="en-US" altLang="en-US" sz="2000" kern="0" dirty="0"/>
              <a:t> )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000" kern="0" dirty="0"/>
              <a:t>   -  </a:t>
            </a:r>
            <a:r>
              <a:rPr lang="en-US" altLang="en-US" sz="2000" kern="0" dirty="0" err="1"/>
              <a:t>Gặp</a:t>
            </a:r>
            <a:r>
              <a:rPr lang="en-US" altLang="en-US" sz="2000" kern="0" dirty="0"/>
              <a:t> 1 :1 , </a:t>
            </a:r>
            <a:r>
              <a:rPr lang="en-US" altLang="en-US" sz="2000" kern="0" dirty="0" err="1"/>
              <a:t>tổ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chức</a:t>
            </a:r>
            <a:r>
              <a:rPr lang="en-US" altLang="en-US" sz="2000" kern="0" dirty="0"/>
              <a:t> OPP </a:t>
            </a:r>
            <a:r>
              <a:rPr lang="en-US" altLang="en-US" sz="2000" kern="0" dirty="0" err="1"/>
              <a:t>gia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đình</a:t>
            </a:r>
            <a:r>
              <a:rPr lang="en-US" altLang="en-US" sz="2000" kern="0" dirty="0"/>
              <a:t> , </a:t>
            </a:r>
            <a:r>
              <a:rPr lang="en-US" altLang="en-US" sz="2000" kern="0" dirty="0" err="1"/>
              <a:t>mời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đến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điểm</a:t>
            </a:r>
            <a:r>
              <a:rPr lang="en-US" altLang="en-US" sz="2000" kern="0" dirty="0"/>
              <a:t> GMP </a:t>
            </a:r>
            <a:r>
              <a:rPr lang="en-US" altLang="en-US" sz="2000" kern="0" dirty="0" err="1"/>
              <a:t>gần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nhất</a:t>
            </a:r>
            <a:r>
              <a:rPr lang="en-US" altLang="en-US" sz="2000" kern="0" dirty="0"/>
              <a:t> …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000" kern="0" dirty="0"/>
              <a:t>   -   </a:t>
            </a:r>
            <a:r>
              <a:rPr lang="en-US" altLang="en-US" sz="2000" kern="0" dirty="0" err="1"/>
              <a:t>Lên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kế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hoạch</a:t>
            </a:r>
            <a:r>
              <a:rPr lang="en-US" altLang="en-US" sz="2000" kern="0" dirty="0"/>
              <a:t> chia </a:t>
            </a:r>
            <a:r>
              <a:rPr lang="en-US" altLang="en-US" sz="2000" kern="0" dirty="0" err="1"/>
              <a:t>sẻ</a:t>
            </a:r>
            <a:r>
              <a:rPr lang="en-US" altLang="en-US" sz="2000" kern="0" dirty="0"/>
              <a:t> 3 -5 </a:t>
            </a:r>
            <a:r>
              <a:rPr lang="en-US" altLang="en-US" sz="2000" kern="0" dirty="0" err="1"/>
              <a:t>người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mỗi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ngày</a:t>
            </a:r>
            <a:r>
              <a:rPr lang="en-US" altLang="en-US" sz="2000" kern="0" dirty="0"/>
              <a:t> ( </a:t>
            </a:r>
            <a:r>
              <a:rPr lang="en-US" altLang="en-US" sz="2000" kern="0" dirty="0" err="1"/>
              <a:t>đặt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hẹn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ghi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vào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lịch</a:t>
            </a:r>
            <a:r>
              <a:rPr lang="en-US" altLang="en-US" sz="2000" kern="0" dirty="0"/>
              <a:t> lv )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000" kern="0" dirty="0"/>
              <a:t>   -  Chia </a:t>
            </a:r>
            <a:r>
              <a:rPr lang="en-US" altLang="en-US" sz="2000" kern="0" dirty="0" err="1"/>
              <a:t>sẻ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mọi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lúc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mọi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nơi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có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thể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để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hoàn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thành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kế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hoạch</a:t>
            </a:r>
            <a:r>
              <a:rPr lang="en-US" altLang="en-US" sz="2000" kern="0" dirty="0"/>
              <a:t> 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000" kern="0" dirty="0"/>
              <a:t>   - </a:t>
            </a:r>
            <a:r>
              <a:rPr lang="en-US" altLang="en-US" sz="2000" b="1" i="1" kern="0" dirty="0"/>
              <a:t>Sau 3 </a:t>
            </a:r>
            <a:r>
              <a:rPr lang="en-US" altLang="en-US" sz="2000" b="1" i="1" kern="0" dirty="0" err="1"/>
              <a:t>tuần</a:t>
            </a:r>
            <a:r>
              <a:rPr lang="en-US" altLang="en-US" sz="2000" b="1" i="1" kern="0" dirty="0"/>
              <a:t> chia </a:t>
            </a:r>
            <a:r>
              <a:rPr lang="en-US" altLang="en-US" sz="2000" b="1" i="1" kern="0" dirty="0" err="1"/>
              <a:t>sẻ</a:t>
            </a:r>
            <a:r>
              <a:rPr lang="en-US" altLang="en-US" sz="2000" b="1" i="1" kern="0" dirty="0"/>
              <a:t> 60 -100 </a:t>
            </a:r>
            <a:r>
              <a:rPr lang="en-US" altLang="en-US" sz="2000" b="1" i="1" kern="0" dirty="0" err="1"/>
              <a:t>người</a:t>
            </a:r>
            <a:r>
              <a:rPr lang="en-US" altLang="en-US" sz="2000" b="1" i="1" kern="0" dirty="0"/>
              <a:t> </a:t>
            </a:r>
            <a:r>
              <a:rPr lang="en-US" altLang="en-US" sz="2000" b="1" i="1" kern="0" dirty="0" err="1"/>
              <a:t>theo</a:t>
            </a:r>
            <a:r>
              <a:rPr lang="en-US" altLang="en-US" sz="2000" b="1" i="1" kern="0" dirty="0"/>
              <a:t> </a:t>
            </a:r>
            <a:r>
              <a:rPr lang="en-US" altLang="en-US" sz="2000" b="1" i="1" kern="0" dirty="0" err="1"/>
              <a:t>kế</a:t>
            </a:r>
            <a:r>
              <a:rPr lang="en-US" altLang="en-US" sz="2000" b="1" i="1" kern="0" dirty="0"/>
              <a:t> </a:t>
            </a:r>
            <a:r>
              <a:rPr lang="en-US" altLang="en-US" sz="2000" b="1" i="1" kern="0" dirty="0" err="1"/>
              <a:t>hoạch</a:t>
            </a:r>
            <a:r>
              <a:rPr lang="en-US" altLang="en-US" sz="2000" b="1" i="1" kern="0" dirty="0"/>
              <a:t> ,</a:t>
            </a:r>
            <a:r>
              <a:rPr lang="en-US" altLang="en-US" sz="2000" b="1" i="1" kern="0" dirty="0" err="1"/>
              <a:t>kết</a:t>
            </a:r>
            <a:r>
              <a:rPr lang="en-US" altLang="en-US" sz="2000" b="1" i="1" kern="0" dirty="0"/>
              <a:t> </a:t>
            </a:r>
            <a:r>
              <a:rPr lang="en-US" altLang="en-US" sz="2000" b="1" i="1" kern="0" dirty="0" err="1"/>
              <a:t>quả</a:t>
            </a:r>
            <a:r>
              <a:rPr lang="en-US" altLang="en-US" sz="2000" b="1" i="1" kern="0" dirty="0"/>
              <a:t> </a:t>
            </a:r>
            <a:r>
              <a:rPr lang="en-US" altLang="en-US" sz="2000" kern="0" dirty="0"/>
              <a:t>: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000" kern="0" dirty="0"/>
              <a:t>        + </a:t>
            </a:r>
            <a:r>
              <a:rPr lang="en-US" altLang="en-US" sz="2000" kern="0" dirty="0" err="1"/>
              <a:t>Kiến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thức</a:t>
            </a:r>
            <a:r>
              <a:rPr lang="en-US" altLang="en-US" sz="2000" kern="0" dirty="0"/>
              <a:t> , </a:t>
            </a:r>
            <a:r>
              <a:rPr lang="en-US" altLang="en-US" sz="2000" kern="0" dirty="0" err="1"/>
              <a:t>kỹ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năng</a:t>
            </a:r>
            <a:r>
              <a:rPr lang="en-US" altLang="en-US" sz="2000" kern="0" dirty="0"/>
              <a:t>, </a:t>
            </a:r>
            <a:r>
              <a:rPr lang="en-US" altLang="en-US" sz="2000" kern="0" dirty="0" err="1"/>
              <a:t>kinh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nghiệm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tốt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lên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mỗi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ngày</a:t>
            </a:r>
            <a:endParaRPr lang="en-US" altLang="en-US" sz="2000" kern="0" dirty="0"/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000" kern="0" dirty="0"/>
              <a:t>        + </a:t>
            </a:r>
            <a:r>
              <a:rPr lang="en-US" altLang="en-US" sz="2000" kern="0" dirty="0" err="1"/>
              <a:t>Có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khoảng</a:t>
            </a:r>
            <a:r>
              <a:rPr lang="en-US" altLang="en-US" sz="2000" kern="0" dirty="0"/>
              <a:t> 30 KH </a:t>
            </a:r>
            <a:r>
              <a:rPr lang="en-US" altLang="en-US" sz="2000" kern="0" dirty="0" err="1"/>
              <a:t>đồng</a:t>
            </a:r>
            <a:r>
              <a:rPr lang="en-US" altLang="en-US" sz="2000" kern="0" dirty="0"/>
              <a:t> ý dung </a:t>
            </a:r>
            <a:r>
              <a:rPr lang="en-US" altLang="en-US" sz="2000" kern="0" dirty="0" err="1"/>
              <a:t>sp</a:t>
            </a:r>
            <a:r>
              <a:rPr lang="en-US" altLang="en-US" sz="2000" kern="0" dirty="0"/>
              <a:t> 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000" kern="0" dirty="0"/>
              <a:t>        + </a:t>
            </a:r>
            <a:r>
              <a:rPr lang="en-US" altLang="en-US" sz="2000" kern="0" dirty="0" err="1"/>
              <a:t>Có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khoảng</a:t>
            </a:r>
            <a:r>
              <a:rPr lang="en-US" altLang="en-US" sz="2000" kern="0" dirty="0"/>
              <a:t> 3-5 </a:t>
            </a:r>
            <a:r>
              <a:rPr lang="en-US" altLang="en-US" sz="2000" kern="0" dirty="0" err="1"/>
              <a:t>người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ký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thẻ</a:t>
            </a:r>
            <a:endParaRPr lang="en-US" altLang="en-US" sz="2000" kern="0" dirty="0"/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000" kern="0" dirty="0"/>
              <a:t>  </a:t>
            </a:r>
            <a:r>
              <a:rPr lang="en-US" altLang="en-US" sz="2000" b="1" kern="0" dirty="0"/>
              <a:t>=&gt; </a:t>
            </a:r>
            <a:r>
              <a:rPr lang="en-US" altLang="en-US" sz="2000" b="1" kern="0" dirty="0" err="1"/>
              <a:t>Bạn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lên</a:t>
            </a:r>
            <a:r>
              <a:rPr lang="en-US" altLang="en-US" sz="2000" b="1" kern="0" dirty="0"/>
              <a:t> TP </a:t>
            </a:r>
            <a:r>
              <a:rPr lang="en-US" altLang="en-US" sz="2000" b="1" kern="0" dirty="0" err="1"/>
              <a:t>với</a:t>
            </a:r>
            <a:r>
              <a:rPr lang="en-US" altLang="en-US" sz="2000" b="1" kern="0" dirty="0"/>
              <a:t> 30 KH </a:t>
            </a:r>
            <a:r>
              <a:rPr lang="en-US" altLang="en-US" sz="2000" b="1" kern="0" dirty="0" err="1"/>
              <a:t>uống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và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kỹ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năng</a:t>
            </a:r>
            <a:r>
              <a:rPr lang="en-US" altLang="en-US" sz="2000" b="1" kern="0" dirty="0"/>
              <a:t>  BH </a:t>
            </a:r>
            <a:r>
              <a:rPr lang="en-US" altLang="en-US" sz="2000" b="1" kern="0" dirty="0" err="1"/>
              <a:t>tốt</a:t>
            </a:r>
            <a:endParaRPr lang="en-US" altLang="en-US" sz="2000" b="1" kern="0" dirty="0"/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altLang="en-US" sz="2000" b="1" kern="0" dirty="0">
              <a:solidFill>
                <a:schemeClr val="accent2"/>
              </a:solidFill>
            </a:endParaRP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000" b="1" kern="0" dirty="0">
                <a:solidFill>
                  <a:schemeClr val="accent2"/>
                </a:solidFill>
              </a:rPr>
              <a:t>2. </a:t>
            </a:r>
            <a:r>
              <a:rPr lang="en-US" altLang="en-US" sz="2000" b="1" kern="0" dirty="0" err="1">
                <a:solidFill>
                  <a:schemeClr val="accent2"/>
                </a:solidFill>
              </a:rPr>
              <a:t>Tháng</a:t>
            </a:r>
            <a:r>
              <a:rPr lang="en-US" altLang="en-US" sz="2000" b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accent2"/>
                </a:solidFill>
              </a:rPr>
              <a:t>tiếp</a:t>
            </a:r>
            <a:r>
              <a:rPr lang="en-US" altLang="en-US" sz="2000" b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accent2"/>
                </a:solidFill>
              </a:rPr>
              <a:t>theo</a:t>
            </a:r>
            <a:r>
              <a:rPr lang="en-US" altLang="en-US" sz="2000" b="1" kern="0" dirty="0">
                <a:solidFill>
                  <a:schemeClr val="accent2"/>
                </a:solidFill>
              </a:rPr>
              <a:t> : </a:t>
            </a:r>
            <a:r>
              <a:rPr lang="en-US" altLang="en-US" sz="2000" b="1" kern="0" dirty="0" err="1">
                <a:solidFill>
                  <a:schemeClr val="accent2"/>
                </a:solidFill>
              </a:rPr>
              <a:t>Kế</a:t>
            </a:r>
            <a:r>
              <a:rPr lang="en-US" altLang="en-US" sz="2000" b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accent2"/>
                </a:solidFill>
              </a:rPr>
              <a:t>hoạch</a:t>
            </a:r>
            <a:r>
              <a:rPr lang="en-US" altLang="en-US" sz="2000" b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accent2"/>
                </a:solidFill>
              </a:rPr>
              <a:t>lên</a:t>
            </a:r>
            <a:r>
              <a:rPr lang="en-US" altLang="en-US" sz="2000" b="1" kern="0" dirty="0">
                <a:solidFill>
                  <a:schemeClr val="accent2"/>
                </a:solidFill>
              </a:rPr>
              <a:t> GĐ =&gt; TN  : 12 TR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sz="2000" kern="0" dirty="0" err="1"/>
              <a:t>Học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tập</a:t>
            </a:r>
            <a:r>
              <a:rPr lang="en-US" altLang="en-US" sz="2000" kern="0" dirty="0"/>
              <a:t> 8 </a:t>
            </a:r>
            <a:r>
              <a:rPr lang="en-US" altLang="en-US" sz="2000" kern="0" dirty="0" err="1"/>
              <a:t>bài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kiến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thức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tuyển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dụng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và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kèm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cặp</a:t>
            </a:r>
            <a:r>
              <a:rPr lang="en-US" altLang="en-US" sz="2000" kern="0" dirty="0"/>
              <a:t> NPP </a:t>
            </a:r>
            <a:r>
              <a:rPr lang="en-US" altLang="en-US" sz="2000" kern="0" dirty="0" err="1"/>
              <a:t>mới</a:t>
            </a:r>
            <a:r>
              <a:rPr lang="en-US" altLang="en-US" sz="2000" kern="0" dirty="0"/>
              <a:t> 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sz="2000" b="1" kern="0" dirty="0" err="1"/>
              <a:t>Chăm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sóc</a:t>
            </a:r>
            <a:r>
              <a:rPr lang="en-US" altLang="en-US" sz="2000" b="1" kern="0" dirty="0"/>
              <a:t> 30 KH </a:t>
            </a:r>
            <a:r>
              <a:rPr lang="en-US" altLang="en-US" sz="2000" b="1" kern="0" dirty="0" err="1"/>
              <a:t>uống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theo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quy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trình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và</a:t>
            </a:r>
            <a:r>
              <a:rPr lang="en-US" altLang="en-US" sz="2000" b="1" kern="0" dirty="0"/>
              <a:t> chia </a:t>
            </a:r>
            <a:r>
              <a:rPr lang="en-US" altLang="en-US" sz="2000" b="1" kern="0" dirty="0" err="1"/>
              <a:t>sẻ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thêm</a:t>
            </a:r>
            <a:r>
              <a:rPr lang="en-US" altLang="en-US" sz="2000" b="1" kern="0" dirty="0"/>
              <a:t> KH </a:t>
            </a:r>
            <a:r>
              <a:rPr lang="en-US" altLang="en-US" sz="2000" b="1" kern="0" dirty="0" err="1"/>
              <a:t>mới</a:t>
            </a:r>
            <a:r>
              <a:rPr lang="en-US" altLang="en-US" sz="2000" b="1" kern="0" dirty="0"/>
              <a:t> 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sz="2000" kern="0" dirty="0"/>
              <a:t>Theo </a:t>
            </a:r>
            <a:r>
              <a:rPr lang="en-US" altLang="en-US" sz="2000" kern="0" dirty="0" err="1"/>
              <a:t>sát</a:t>
            </a:r>
            <a:r>
              <a:rPr lang="en-US" altLang="en-US" sz="2000" kern="0" dirty="0"/>
              <a:t> ,</a:t>
            </a:r>
            <a:r>
              <a:rPr lang="en-US" altLang="en-US" sz="2000" kern="0" dirty="0" err="1"/>
              <a:t>Kèm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cặp</a:t>
            </a:r>
            <a:r>
              <a:rPr lang="en-US" altLang="en-US" sz="2000" kern="0" dirty="0"/>
              <a:t> 3 – 5 KH </a:t>
            </a:r>
            <a:r>
              <a:rPr lang="en-US" altLang="en-US" sz="2000" kern="0" dirty="0" err="1"/>
              <a:t>làm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thẻ</a:t>
            </a:r>
            <a:r>
              <a:rPr lang="en-US" altLang="en-US" sz="2000" kern="0" dirty="0"/>
              <a:t> =&gt; 2 </a:t>
            </a:r>
            <a:r>
              <a:rPr lang="en-US" altLang="en-US" sz="2000" kern="0" dirty="0" err="1"/>
              <a:t>người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muốn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làm</a:t>
            </a:r>
            <a:endParaRPr lang="en-US" altLang="en-US" sz="2000" kern="0" dirty="0"/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sz="2000" b="1" kern="0" dirty="0" err="1"/>
              <a:t>Hướng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dẫn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cho</a:t>
            </a:r>
            <a:r>
              <a:rPr lang="en-US" altLang="en-US" sz="2000" b="1" kern="0" dirty="0"/>
              <a:t> 2 NPP </a:t>
            </a:r>
            <a:r>
              <a:rPr lang="en-US" altLang="en-US" sz="2000" b="1" kern="0" dirty="0" err="1"/>
              <a:t>làm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giống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mình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tháng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trước</a:t>
            </a:r>
            <a:r>
              <a:rPr lang="en-US" altLang="en-US" sz="2000" b="1" kern="0" dirty="0"/>
              <a:t> 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AAF420EC-34B3-43AC-A4DB-616E028B5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2261" y="946796"/>
            <a:ext cx="3228436" cy="3069209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D73DEEBA-6366-4A87-A716-C7C92544E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248" y="4127178"/>
            <a:ext cx="4216893" cy="254636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CD7092-0B89-4F40-970B-B2B3674D52D7}"/>
              </a:ext>
            </a:extLst>
          </p:cNvPr>
          <p:cNvSpPr txBox="1">
            <a:spLocks/>
          </p:cNvSpPr>
          <p:nvPr/>
        </p:nvSpPr>
        <p:spPr bwMode="auto">
          <a:xfrm>
            <a:off x="621565" y="6025628"/>
            <a:ext cx="7048614" cy="85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sz="2400" b="1" i="1" kern="0" dirty="0" err="1">
                <a:solidFill>
                  <a:srgbClr val="FF0000"/>
                </a:solidFill>
                <a:latin typeface="Arial"/>
              </a:rPr>
              <a:t>Hành</a:t>
            </a:r>
            <a:r>
              <a:rPr lang="en-US" altLang="en-US" sz="2400" b="1" i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400" b="1" i="1" kern="0" dirty="0" err="1">
                <a:solidFill>
                  <a:srgbClr val="FF0000"/>
                </a:solidFill>
                <a:latin typeface="Arial"/>
              </a:rPr>
              <a:t>động</a:t>
            </a:r>
            <a:r>
              <a:rPr lang="en-US" altLang="en-US" sz="2400" b="1" i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400" b="1" i="1" kern="0" dirty="0" err="1">
                <a:solidFill>
                  <a:srgbClr val="FF0000"/>
                </a:solidFill>
                <a:latin typeface="Arial"/>
              </a:rPr>
              <a:t>liên</a:t>
            </a:r>
            <a:r>
              <a:rPr lang="en-US" altLang="en-US" sz="2400" b="1" i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400" b="1" i="1" kern="0" dirty="0" err="1">
                <a:solidFill>
                  <a:srgbClr val="FF0000"/>
                </a:solidFill>
                <a:latin typeface="Arial"/>
              </a:rPr>
              <a:t>tục</a:t>
            </a:r>
            <a:r>
              <a:rPr lang="en-US" altLang="en-US" sz="2400" b="1" i="1" kern="0" dirty="0">
                <a:solidFill>
                  <a:srgbClr val="FF0000"/>
                </a:solidFill>
                <a:latin typeface="Arial"/>
              </a:rPr>
              <a:t>, </a:t>
            </a:r>
            <a:r>
              <a:rPr lang="en-US" altLang="en-US" sz="2400" b="1" i="1" kern="0" dirty="0" err="1">
                <a:solidFill>
                  <a:srgbClr val="FF0000"/>
                </a:solidFill>
                <a:latin typeface="Arial"/>
              </a:rPr>
              <a:t>bám</a:t>
            </a:r>
            <a:r>
              <a:rPr lang="en-US" altLang="en-US" sz="2400" b="1" i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400" b="1" i="1" kern="0" dirty="0" err="1">
                <a:solidFill>
                  <a:srgbClr val="FF0000"/>
                </a:solidFill>
                <a:latin typeface="Arial"/>
              </a:rPr>
              <a:t>sát</a:t>
            </a:r>
            <a:r>
              <a:rPr lang="en-US" altLang="en-US" sz="2400" b="1" i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400" b="1" i="1" kern="0" dirty="0" err="1">
                <a:solidFill>
                  <a:srgbClr val="FF0000"/>
                </a:solidFill>
                <a:latin typeface="Arial"/>
              </a:rPr>
              <a:t>kế</a:t>
            </a:r>
            <a:r>
              <a:rPr lang="en-US" altLang="en-US" sz="2400" b="1" i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400" b="1" i="1" kern="0" dirty="0" err="1">
                <a:solidFill>
                  <a:srgbClr val="FF0000"/>
                </a:solidFill>
                <a:latin typeface="Arial"/>
              </a:rPr>
              <a:t>hoạch</a:t>
            </a:r>
            <a:r>
              <a:rPr lang="en-US" altLang="en-US" sz="2400" b="1" i="1" kern="0" dirty="0">
                <a:solidFill>
                  <a:srgbClr val="FF0000"/>
                </a:solidFill>
                <a:latin typeface="Arial"/>
              </a:rPr>
              <a:t>, </a:t>
            </a:r>
            <a:r>
              <a:rPr lang="en-US" altLang="en-US" sz="2400" b="1" i="1" kern="0" dirty="0" err="1">
                <a:solidFill>
                  <a:srgbClr val="FF0000"/>
                </a:solidFill>
                <a:latin typeface="Arial"/>
              </a:rPr>
              <a:t>hoàn</a:t>
            </a:r>
            <a:r>
              <a:rPr lang="en-US" altLang="en-US" sz="2400" b="1" i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400" b="1" i="1" kern="0" dirty="0" err="1">
                <a:solidFill>
                  <a:srgbClr val="FF0000"/>
                </a:solidFill>
                <a:latin typeface="Arial"/>
              </a:rPr>
              <a:t>thành</a:t>
            </a:r>
            <a:r>
              <a:rPr lang="en-US" altLang="en-US" sz="2400" b="1" i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400" b="1" i="1" kern="0" dirty="0" err="1">
                <a:solidFill>
                  <a:srgbClr val="FF0000"/>
                </a:solidFill>
                <a:latin typeface="Arial"/>
              </a:rPr>
              <a:t>mục</a:t>
            </a:r>
            <a:r>
              <a:rPr lang="en-US" altLang="en-US" sz="2400" b="1" i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400" b="1" i="1" kern="0" dirty="0" err="1">
                <a:solidFill>
                  <a:srgbClr val="FF0000"/>
                </a:solidFill>
                <a:latin typeface="Arial"/>
              </a:rPr>
              <a:t>tiêu</a:t>
            </a:r>
            <a:r>
              <a:rPr lang="en-US" altLang="en-US" sz="2400" b="1" i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400" b="1" i="1" kern="0" dirty="0" err="1">
                <a:solidFill>
                  <a:srgbClr val="FF0000"/>
                </a:solidFill>
                <a:latin typeface="Arial"/>
              </a:rPr>
              <a:t>mỗi</a:t>
            </a:r>
            <a:r>
              <a:rPr lang="en-US" altLang="en-US" sz="2400" b="1" i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400" b="1" i="1" kern="0" dirty="0" err="1">
                <a:solidFill>
                  <a:srgbClr val="FF0000"/>
                </a:solidFill>
                <a:latin typeface="Arial"/>
              </a:rPr>
              <a:t>ngày</a:t>
            </a:r>
            <a:r>
              <a:rPr lang="en-US" altLang="en-US" sz="2400" b="1" i="1" kern="0" dirty="0">
                <a:solidFill>
                  <a:srgbClr val="FF0000"/>
                </a:solidFill>
                <a:latin typeface="Arial"/>
              </a:rPr>
              <a:t>, </a:t>
            </a:r>
            <a:r>
              <a:rPr lang="en-US" altLang="en-US" sz="2400" b="1" i="1" kern="0" dirty="0" err="1">
                <a:solidFill>
                  <a:srgbClr val="FF0000"/>
                </a:solidFill>
                <a:latin typeface="Arial"/>
              </a:rPr>
              <a:t>mỗi</a:t>
            </a:r>
            <a:r>
              <a:rPr lang="en-US" altLang="en-US" sz="2400" b="1" i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400" b="1" i="1" kern="0" dirty="0" err="1">
                <a:solidFill>
                  <a:srgbClr val="FF0000"/>
                </a:solidFill>
                <a:latin typeface="Arial"/>
              </a:rPr>
              <a:t>tuần</a:t>
            </a:r>
            <a:r>
              <a:rPr lang="en-US" altLang="en-US" sz="2400" b="1" i="1" kern="0" dirty="0">
                <a:solidFill>
                  <a:srgbClr val="FF0000"/>
                </a:solidFill>
                <a:latin typeface="Arial"/>
              </a:rPr>
              <a:t>, </a:t>
            </a:r>
            <a:r>
              <a:rPr lang="en-US" altLang="en-US" sz="2400" b="1" i="1" kern="0" dirty="0" err="1">
                <a:solidFill>
                  <a:srgbClr val="FF0000"/>
                </a:solidFill>
                <a:latin typeface="Arial"/>
              </a:rPr>
              <a:t>mỗi</a:t>
            </a:r>
            <a:r>
              <a:rPr lang="en-US" altLang="en-US" sz="2400" b="1" i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400" b="1" i="1" kern="0" dirty="0" err="1">
                <a:solidFill>
                  <a:srgbClr val="FF0000"/>
                </a:solidFill>
                <a:latin typeface="Arial"/>
              </a:rPr>
              <a:t>tháng</a:t>
            </a:r>
            <a:r>
              <a:rPr lang="en-US" altLang="en-US" sz="2400" b="1" i="1" kern="0" dirty="0">
                <a:solidFill>
                  <a:srgbClr val="FF0000"/>
                </a:solidFill>
                <a:latin typeface="Arial"/>
              </a:rPr>
              <a:t> . </a:t>
            </a:r>
            <a:endParaRPr kumimoji="0" lang="en-US" altLang="en-US" sz="24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ngsana New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5077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1">
            <a:extLst>
              <a:ext uri="{FF2B5EF4-FFF2-40B4-BE49-F238E27FC236}">
                <a16:creationId xmlns:a16="http://schemas.microsoft.com/office/drawing/2014/main" id="{AE626DED-9EB1-4B82-871A-D5F6AA5A9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29" y="85508"/>
            <a:ext cx="11194742" cy="76233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 – KINH NGHIỆM KỂ CHUYỆN BÁN HÀNG </a:t>
            </a:r>
            <a:endParaRPr lang="en-US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43DD1A43-43D2-47D5-949A-5E128B20E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20" y="777926"/>
            <a:ext cx="1197795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3400" indent="-5334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  <a:defRPr/>
            </a:pPr>
            <a:r>
              <a:rPr lang="en-US" altLang="en-US" sz="2400" b="1" kern="0" dirty="0">
                <a:solidFill>
                  <a:schemeClr val="accent2"/>
                </a:solidFill>
              </a:rPr>
              <a:t>LÀM BẠN </a:t>
            </a:r>
            <a:r>
              <a:rPr lang="en-US" altLang="en-US" sz="2400" kern="0" dirty="0">
                <a:solidFill>
                  <a:schemeClr val="tx1"/>
                </a:solidFill>
              </a:rPr>
              <a:t>: </a:t>
            </a:r>
            <a:r>
              <a:rPr lang="en-US" altLang="en-US" sz="2400" kern="0" dirty="0" err="1">
                <a:solidFill>
                  <a:schemeClr val="tx1"/>
                </a:solidFill>
              </a:rPr>
              <a:t>Hỏi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thăm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sức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khỏe</a:t>
            </a:r>
            <a:r>
              <a:rPr lang="en-US" altLang="en-US" sz="2400" kern="0" dirty="0">
                <a:solidFill>
                  <a:schemeClr val="tx1"/>
                </a:solidFill>
              </a:rPr>
              <a:t> , </a:t>
            </a:r>
            <a:r>
              <a:rPr lang="en-US" altLang="en-US" sz="2400" kern="0" dirty="0" err="1">
                <a:solidFill>
                  <a:schemeClr val="tx1"/>
                </a:solidFill>
              </a:rPr>
              <a:t>chuyện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trò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gây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thiện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cảm</a:t>
            </a:r>
            <a:endParaRPr lang="en-US" altLang="en-US" sz="2400" kern="0" dirty="0">
              <a:solidFill>
                <a:schemeClr val="tx1"/>
              </a:solidFill>
            </a:endParaRP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BÀN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: 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- Chia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sẻ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về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thời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sự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,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báo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chí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nói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về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thực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trạng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XH :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Ônhiễm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, TP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bẩn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,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kháng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thuốc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…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    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Hỏi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về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việc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chăm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sóc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sk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của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KH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để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gia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đình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khỏe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manh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sống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chung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với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thực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trạng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trên</a:t>
            </a:r>
            <a:endParaRPr kumimoji="0" lang="en-US" altLang="en-US" sz="2400" b="0" i="0" u="none" strike="noStrike" kern="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ngsana New" pitchFamily="18" charset="-12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400" kern="0" dirty="0">
                <a:solidFill>
                  <a:schemeClr val="tx1"/>
                </a:solidFill>
              </a:rPr>
              <a:t>    ( </a:t>
            </a:r>
            <a:r>
              <a:rPr lang="en-US" altLang="en-US" sz="2400" kern="0" dirty="0" err="1">
                <a:solidFill>
                  <a:schemeClr val="tx1"/>
                </a:solidFill>
              </a:rPr>
              <a:t>Vd</a:t>
            </a:r>
            <a:r>
              <a:rPr lang="en-US" altLang="en-US" sz="2400" kern="0" dirty="0">
                <a:solidFill>
                  <a:schemeClr val="tx1"/>
                </a:solidFill>
              </a:rPr>
              <a:t>: </a:t>
            </a:r>
            <a:r>
              <a:rPr lang="en-US" altLang="en-US" sz="2400" kern="0" dirty="0" err="1">
                <a:solidFill>
                  <a:schemeClr val="tx1"/>
                </a:solidFill>
              </a:rPr>
              <a:t>Nhà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bạn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ăn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uống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thế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nào</a:t>
            </a:r>
            <a:r>
              <a:rPr lang="en-US" altLang="en-US" sz="2400" kern="0" dirty="0">
                <a:solidFill>
                  <a:schemeClr val="tx1"/>
                </a:solidFill>
              </a:rPr>
              <a:t> ? </a:t>
            </a:r>
            <a:r>
              <a:rPr lang="en-US" altLang="en-US" sz="2400" kern="0" dirty="0" err="1">
                <a:solidFill>
                  <a:schemeClr val="tx1"/>
                </a:solidFill>
              </a:rPr>
              <a:t>Có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dùng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sữa</a:t>
            </a:r>
            <a:r>
              <a:rPr lang="en-US" altLang="en-US" sz="2400" kern="0" dirty="0">
                <a:solidFill>
                  <a:schemeClr val="tx1"/>
                </a:solidFill>
              </a:rPr>
              <a:t> hay TPBS </a:t>
            </a:r>
            <a:r>
              <a:rPr lang="en-US" altLang="en-US" sz="2400" kern="0" dirty="0" err="1">
                <a:solidFill>
                  <a:schemeClr val="tx1"/>
                </a:solidFill>
              </a:rPr>
              <a:t>gì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không</a:t>
            </a:r>
            <a:r>
              <a:rPr lang="en-US" altLang="en-US" sz="2400" kern="0" dirty="0">
                <a:solidFill>
                  <a:schemeClr val="tx1"/>
                </a:solidFill>
              </a:rPr>
              <a:t> ?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3. </a:t>
            </a:r>
            <a:r>
              <a:rPr lang="en-US" altLang="en-US" sz="2400" b="1" kern="0" noProof="0" dirty="0">
                <a:solidFill>
                  <a:schemeClr val="accent2"/>
                </a:solidFill>
              </a:rPr>
              <a:t>CHO THÔNG TIN 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: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Hé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mở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về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việc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nhà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mình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dùng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bữa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sáng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kháng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thể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nâng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cao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đề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kháng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,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400" kern="0" dirty="0">
                <a:solidFill>
                  <a:schemeClr val="tx1"/>
                </a:solidFill>
              </a:rPr>
              <a:t>  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bảo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vệ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sức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khỏe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và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kể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chuyện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400" kern="0" dirty="0">
                <a:solidFill>
                  <a:schemeClr val="tx1"/>
                </a:solidFill>
              </a:rPr>
              <a:t>   - KH </a:t>
            </a:r>
            <a:r>
              <a:rPr lang="en-US" altLang="en-US" sz="2400" kern="0" dirty="0" err="1">
                <a:solidFill>
                  <a:schemeClr val="tx1"/>
                </a:solidFill>
              </a:rPr>
              <a:t>quan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tâm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tò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mò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hỏi</a:t>
            </a:r>
            <a:r>
              <a:rPr lang="en-US" altLang="en-US" sz="2400" kern="0" dirty="0">
                <a:solidFill>
                  <a:schemeClr val="tx1"/>
                </a:solidFill>
              </a:rPr>
              <a:t> : </a:t>
            </a:r>
            <a:r>
              <a:rPr lang="en-US" altLang="en-US" sz="2400" kern="0" dirty="0" err="1">
                <a:solidFill>
                  <a:schemeClr val="tx1"/>
                </a:solidFill>
              </a:rPr>
              <a:t>Nếu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có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đủ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thời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gian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và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dụng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cụ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thì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mình</a:t>
            </a:r>
            <a:r>
              <a:rPr lang="en-US" altLang="en-US" sz="2400" kern="0" dirty="0">
                <a:solidFill>
                  <a:schemeClr val="tx1"/>
                </a:solidFill>
              </a:rPr>
              <a:t> chia </a:t>
            </a:r>
            <a:r>
              <a:rPr lang="en-US" altLang="en-US" sz="2400" kern="0" dirty="0" err="1">
                <a:solidFill>
                  <a:schemeClr val="tx1"/>
                </a:solidFill>
              </a:rPr>
              <a:t>sẻ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luôn</a:t>
            </a:r>
            <a:r>
              <a:rPr lang="en-US" altLang="en-US" sz="2400" kern="0" dirty="0">
                <a:solidFill>
                  <a:schemeClr val="tx1"/>
                </a:solidFill>
              </a:rPr>
              <a:t>.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 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Còn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không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đủ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thời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gia</a:t>
            </a:r>
            <a:r>
              <a:rPr lang="en-US" altLang="en-US" sz="2400" kern="0" dirty="0">
                <a:solidFill>
                  <a:schemeClr val="tx1"/>
                </a:solidFill>
              </a:rPr>
              <a:t>n </a:t>
            </a:r>
            <a:r>
              <a:rPr lang="en-US" altLang="en-US" sz="2400" kern="0" dirty="0" err="1">
                <a:solidFill>
                  <a:schemeClr val="tx1"/>
                </a:solidFill>
              </a:rPr>
              <a:t>và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dụng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cụ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thì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hẹn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gặp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buổi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sau</a:t>
            </a:r>
            <a:r>
              <a:rPr lang="en-US" altLang="en-US" sz="2400" kern="0" dirty="0">
                <a:solidFill>
                  <a:schemeClr val="tx1"/>
                </a:solidFill>
              </a:rPr>
              <a:t> chia </a:t>
            </a:r>
            <a:r>
              <a:rPr lang="en-US" altLang="en-US" sz="2400" kern="0" dirty="0" err="1">
                <a:solidFill>
                  <a:schemeClr val="tx1"/>
                </a:solidFill>
              </a:rPr>
              <a:t>sẻ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ngsana New" pitchFamily="18" charset="-12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400" b="1" kern="0" noProof="0" dirty="0">
                <a:solidFill>
                  <a:schemeClr val="accent2"/>
                </a:solidFill>
              </a:rPr>
              <a:t>4. GẶP LẠI </a:t>
            </a:r>
            <a:r>
              <a:rPr lang="en-US" altLang="en-US" sz="2400" kern="0" noProof="0" dirty="0">
                <a:solidFill>
                  <a:schemeClr val="tx1"/>
                </a:solidFill>
              </a:rPr>
              <a:t>: </a:t>
            </a:r>
            <a:r>
              <a:rPr lang="en-US" altLang="en-US" sz="2400" kern="0" noProof="0" dirty="0" err="1">
                <a:solidFill>
                  <a:schemeClr val="tx1"/>
                </a:solidFill>
              </a:rPr>
              <a:t>Gặ</a:t>
            </a:r>
            <a:r>
              <a:rPr lang="en-US" altLang="en-US" sz="2400" kern="0" dirty="0">
                <a:solidFill>
                  <a:schemeClr val="tx1"/>
                </a:solidFill>
              </a:rPr>
              <a:t>p </a:t>
            </a:r>
            <a:r>
              <a:rPr lang="en-US" altLang="en-US" sz="2400" kern="0" dirty="0" err="1">
                <a:solidFill>
                  <a:schemeClr val="tx1"/>
                </a:solidFill>
              </a:rPr>
              <a:t>lại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hoặc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mời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đến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điểm</a:t>
            </a:r>
            <a:r>
              <a:rPr lang="en-US" altLang="en-US" sz="2400" kern="0" dirty="0">
                <a:solidFill>
                  <a:schemeClr val="tx1"/>
                </a:solidFill>
              </a:rPr>
              <a:t> GMP </a:t>
            </a:r>
            <a:r>
              <a:rPr lang="en-US" altLang="en-US" sz="2400" kern="0" dirty="0" err="1">
                <a:solidFill>
                  <a:schemeClr val="tx1"/>
                </a:solidFill>
              </a:rPr>
              <a:t>giúp</a:t>
            </a:r>
            <a:r>
              <a:rPr lang="en-US" altLang="en-US" sz="2400" kern="0" dirty="0">
                <a:solidFill>
                  <a:schemeClr val="tx1"/>
                </a:solidFill>
              </a:rPr>
              <a:t> KH </a:t>
            </a:r>
            <a:r>
              <a:rPr lang="en-US" altLang="en-US" sz="2400" kern="0" dirty="0" err="1">
                <a:solidFill>
                  <a:schemeClr val="tx1"/>
                </a:solidFill>
              </a:rPr>
              <a:t>hiểu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và</a:t>
            </a:r>
            <a:r>
              <a:rPr lang="en-US" altLang="en-US" sz="2400" kern="0" dirty="0">
                <a:solidFill>
                  <a:schemeClr val="tx1"/>
                </a:solidFill>
              </a:rPr>
              <a:t> tin  </a:t>
            </a:r>
            <a:r>
              <a:rPr lang="en-US" altLang="en-US" sz="2400" kern="0" dirty="0" err="1">
                <a:solidFill>
                  <a:schemeClr val="tx1"/>
                </a:solidFill>
              </a:rPr>
              <a:t>để</a:t>
            </a:r>
            <a:r>
              <a:rPr lang="en-US" altLang="en-US" sz="2400" kern="0" dirty="0">
                <a:solidFill>
                  <a:schemeClr val="tx1"/>
                </a:solidFill>
              </a:rPr>
              <a:t> KH ra </a:t>
            </a:r>
            <a:r>
              <a:rPr lang="en-US" altLang="en-US" sz="2400" kern="0" dirty="0" err="1">
                <a:solidFill>
                  <a:schemeClr val="tx1"/>
                </a:solidFill>
              </a:rPr>
              <a:t>quyết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định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ngsana New" pitchFamily="18" charset="-12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C314CC-6679-494C-9395-C29CAD6E0600}"/>
              </a:ext>
            </a:extLst>
          </p:cNvPr>
          <p:cNvSpPr txBox="1">
            <a:spLocks/>
          </p:cNvSpPr>
          <p:nvPr/>
        </p:nvSpPr>
        <p:spPr bwMode="auto">
          <a:xfrm>
            <a:off x="471016" y="4685100"/>
            <a:ext cx="6699263" cy="126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sz="2400" b="1" i="1" kern="0" dirty="0">
                <a:solidFill>
                  <a:srgbClr val="FF0000"/>
                </a:solidFill>
                <a:latin typeface="Arial"/>
              </a:rPr>
              <a:t> LƯU Ý : </a:t>
            </a:r>
            <a:r>
              <a:rPr lang="en-US" altLang="en-US" sz="2000" b="1" i="1" kern="0" dirty="0" err="1">
                <a:solidFill>
                  <a:srgbClr val="002060"/>
                </a:solidFill>
                <a:latin typeface="Arial"/>
              </a:rPr>
              <a:t>Tự</a:t>
            </a:r>
            <a:r>
              <a:rPr lang="en-US" altLang="en-US" sz="2000" b="1" i="1" kern="0" dirty="0">
                <a:solidFill>
                  <a:srgbClr val="002060"/>
                </a:solidFill>
                <a:latin typeface="Arial"/>
              </a:rPr>
              <a:t> tin , </a:t>
            </a:r>
            <a:r>
              <a:rPr lang="en-US" altLang="en-US" sz="2000" b="1" i="1" kern="0" dirty="0" err="1">
                <a:solidFill>
                  <a:srgbClr val="002060"/>
                </a:solidFill>
                <a:latin typeface="Arial"/>
              </a:rPr>
              <a:t>chân</a:t>
            </a:r>
            <a:r>
              <a:rPr lang="en-US" altLang="en-US" sz="2000" b="1" i="1" kern="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altLang="en-US" sz="2000" b="1" i="1" kern="0" dirty="0" err="1">
                <a:solidFill>
                  <a:srgbClr val="002060"/>
                </a:solidFill>
                <a:latin typeface="Arial"/>
              </a:rPr>
              <a:t>thành</a:t>
            </a:r>
            <a:endParaRPr lang="en-US" altLang="en-US" sz="2000" b="1" i="1" kern="0" dirty="0">
              <a:solidFill>
                <a:srgbClr val="002060"/>
              </a:solidFill>
              <a:latin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sz="2000" b="1" i="1" kern="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altLang="en-US" sz="2000" b="1" i="1" kern="0" dirty="0" err="1">
                <a:solidFill>
                  <a:srgbClr val="002060"/>
                </a:solidFill>
                <a:latin typeface="Arial"/>
              </a:rPr>
              <a:t>Không</a:t>
            </a:r>
            <a:r>
              <a:rPr lang="en-US" altLang="en-US" sz="2000" b="1" i="1" kern="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altLang="en-US" sz="2000" b="1" i="1" kern="0" dirty="0" err="1">
                <a:solidFill>
                  <a:srgbClr val="002060"/>
                </a:solidFill>
                <a:latin typeface="Arial"/>
              </a:rPr>
              <a:t>lài</a:t>
            </a:r>
            <a:r>
              <a:rPr lang="en-US" altLang="en-US" sz="2000" b="1" i="1" kern="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altLang="en-US" sz="2000" b="1" i="1" kern="0" dirty="0" err="1">
                <a:solidFill>
                  <a:srgbClr val="002060"/>
                </a:solidFill>
                <a:latin typeface="Arial"/>
              </a:rPr>
              <a:t>ép</a:t>
            </a:r>
            <a:r>
              <a:rPr lang="en-US" altLang="en-US" sz="2000" b="1" i="1" kern="0" dirty="0">
                <a:solidFill>
                  <a:srgbClr val="002060"/>
                </a:solidFill>
                <a:latin typeface="Arial"/>
              </a:rPr>
              <a:t> , </a:t>
            </a:r>
            <a:r>
              <a:rPr lang="en-US" altLang="en-US" sz="2000" b="1" i="1" kern="0" dirty="0" err="1">
                <a:solidFill>
                  <a:srgbClr val="002060"/>
                </a:solidFill>
                <a:latin typeface="Arial"/>
              </a:rPr>
              <a:t>không</a:t>
            </a:r>
            <a:r>
              <a:rPr lang="en-US" altLang="en-US" sz="2000" b="1" i="1" kern="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altLang="en-US" sz="2000" b="1" i="1" kern="0" dirty="0" err="1">
                <a:solidFill>
                  <a:srgbClr val="002060"/>
                </a:solidFill>
                <a:latin typeface="Arial"/>
              </a:rPr>
              <a:t>cố</a:t>
            </a:r>
            <a:r>
              <a:rPr lang="en-US" altLang="en-US" sz="2000" b="1" i="1" kern="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altLang="en-US" sz="2000" b="1" i="1" kern="0" dirty="0" err="1">
                <a:solidFill>
                  <a:srgbClr val="002060"/>
                </a:solidFill>
                <a:latin typeface="Arial"/>
              </a:rPr>
              <a:t>bán</a:t>
            </a:r>
            <a:r>
              <a:rPr lang="en-US" altLang="en-US" sz="2000" b="1" i="1" kern="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altLang="en-US" sz="2000" b="1" i="1" kern="0" dirty="0" err="1">
                <a:solidFill>
                  <a:srgbClr val="002060"/>
                </a:solidFill>
                <a:latin typeface="Arial"/>
              </a:rPr>
              <a:t>hàng</a:t>
            </a:r>
            <a:r>
              <a:rPr lang="en-US" altLang="en-US" sz="2000" b="1" i="1" kern="0" dirty="0">
                <a:solidFill>
                  <a:srgbClr val="002060"/>
                </a:solidFill>
                <a:latin typeface="Arial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sz="2000" b="1" i="1" kern="0" dirty="0" err="1">
                <a:solidFill>
                  <a:srgbClr val="002060"/>
                </a:solidFill>
                <a:latin typeface="Arial"/>
              </a:rPr>
              <a:t>Tạo</a:t>
            </a:r>
            <a:r>
              <a:rPr lang="en-US" altLang="en-US" sz="2000" b="1" i="1" kern="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altLang="en-US" sz="2000" b="1" i="1" kern="0" dirty="0" err="1">
                <a:solidFill>
                  <a:srgbClr val="002060"/>
                </a:solidFill>
                <a:latin typeface="Arial"/>
              </a:rPr>
              <a:t>cho</a:t>
            </a:r>
            <a:r>
              <a:rPr lang="en-US" altLang="en-US" sz="2000" b="1" i="1" kern="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altLang="en-US" sz="2000" b="1" i="1" kern="0" dirty="0" err="1">
                <a:solidFill>
                  <a:srgbClr val="002060"/>
                </a:solidFill>
                <a:latin typeface="Arial"/>
              </a:rPr>
              <a:t>kh</a:t>
            </a:r>
            <a:r>
              <a:rPr lang="en-US" altLang="en-US" sz="2000" b="1" i="1" kern="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altLang="en-US" sz="2000" b="1" i="1" kern="0" dirty="0" err="1">
                <a:solidFill>
                  <a:srgbClr val="002060"/>
                </a:solidFill>
                <a:latin typeface="Arial"/>
              </a:rPr>
              <a:t>thoái</a:t>
            </a:r>
            <a:r>
              <a:rPr lang="en-US" altLang="en-US" sz="2000" b="1" i="1" kern="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altLang="en-US" sz="2000" b="1" i="1" kern="0" dirty="0" err="1">
                <a:solidFill>
                  <a:srgbClr val="002060"/>
                </a:solidFill>
                <a:latin typeface="Arial"/>
              </a:rPr>
              <a:t>mái</a:t>
            </a:r>
            <a:r>
              <a:rPr lang="en-US" altLang="en-US" sz="2000" b="1" i="1" kern="0" dirty="0">
                <a:solidFill>
                  <a:srgbClr val="002060"/>
                </a:solidFill>
                <a:latin typeface="Arial"/>
              </a:rPr>
              <a:t> , </a:t>
            </a:r>
            <a:r>
              <a:rPr lang="en-US" altLang="en-US" sz="2000" b="1" i="1" kern="0" dirty="0" err="1">
                <a:solidFill>
                  <a:srgbClr val="002060"/>
                </a:solidFill>
                <a:latin typeface="Arial"/>
              </a:rPr>
              <a:t>hướng</a:t>
            </a:r>
            <a:r>
              <a:rPr lang="en-US" altLang="en-US" sz="2000" b="1" i="1" kern="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altLang="en-US" sz="2000" b="1" i="1" kern="0" dirty="0" err="1">
                <a:solidFill>
                  <a:srgbClr val="002060"/>
                </a:solidFill>
                <a:latin typeface="Arial"/>
              </a:rPr>
              <a:t>tới</a:t>
            </a:r>
            <a:r>
              <a:rPr lang="en-US" altLang="en-US" sz="2000" b="1" i="1" kern="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altLang="en-US" sz="2000" b="1" i="1" kern="0" dirty="0" err="1">
                <a:solidFill>
                  <a:srgbClr val="002060"/>
                </a:solidFill>
                <a:latin typeface="Arial"/>
              </a:rPr>
              <a:t>cuộc</a:t>
            </a:r>
            <a:r>
              <a:rPr lang="en-US" altLang="en-US" sz="2000" b="1" i="1" kern="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altLang="en-US" sz="2000" b="1" i="1" kern="0" dirty="0" err="1">
                <a:solidFill>
                  <a:srgbClr val="002060"/>
                </a:solidFill>
                <a:latin typeface="Arial"/>
              </a:rPr>
              <a:t>gặp</a:t>
            </a:r>
            <a:r>
              <a:rPr lang="en-US" altLang="en-US" sz="2000" b="1" i="1" kern="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altLang="en-US" sz="2000" b="1" i="1" kern="0" dirty="0" err="1">
                <a:solidFill>
                  <a:srgbClr val="002060"/>
                </a:solidFill>
                <a:latin typeface="Arial"/>
              </a:rPr>
              <a:t>tiếp</a:t>
            </a:r>
            <a:r>
              <a:rPr lang="en-US" altLang="en-US" sz="2000" b="1" i="1" kern="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altLang="en-US" sz="2000" b="1" i="1" kern="0" dirty="0" err="1">
                <a:solidFill>
                  <a:srgbClr val="002060"/>
                </a:solidFill>
                <a:latin typeface="Arial"/>
              </a:rPr>
              <a:t>theo</a:t>
            </a:r>
            <a:r>
              <a:rPr lang="en-US" altLang="en-US" sz="2000" b="1" i="1" kern="0" dirty="0">
                <a:solidFill>
                  <a:srgbClr val="002060"/>
                </a:solidFill>
                <a:latin typeface="Arial"/>
              </a:rPr>
              <a:t>  </a:t>
            </a:r>
            <a:endParaRPr kumimoji="0" lang="en-US" altLang="en-US" sz="20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ngsana New" pitchFamily="18" charset="-12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8BD47C00-A09B-48C4-AFF6-19766D86F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343" y="4110360"/>
            <a:ext cx="4707635" cy="274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0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sua non\CHAM NGON\eef652d68e5e75002c4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860" y="393632"/>
            <a:ext cx="8001000" cy="5604341"/>
          </a:xfrm>
          <a:prstGeom prst="rect">
            <a:avLst/>
          </a:prstGeom>
          <a:noFill/>
        </p:spPr>
      </p:pic>
      <p:pic>
        <p:nvPicPr>
          <p:cNvPr id="5123" name="Picture 3" descr="D:\sua non\CHAM NGON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24655" y="393632"/>
            <a:ext cx="3550024" cy="3909452"/>
          </a:xfrm>
          <a:prstGeom prst="rect">
            <a:avLst/>
          </a:prstGeom>
          <a:noFill/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CFDA03D0-75FF-4F94-B200-EE26BD5653FF}"/>
              </a:ext>
            </a:extLst>
          </p:cNvPr>
          <p:cNvSpPr txBox="1"/>
          <p:nvPr/>
        </p:nvSpPr>
        <p:spPr>
          <a:xfrm>
            <a:off x="1926454" y="5997973"/>
            <a:ext cx="85246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CHÚC CÁC BẠN THÀNH CÔNG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1306</Words>
  <Application>Microsoft Office PowerPoint</Application>
  <PresentationFormat>Màn hình rộng</PresentationFormat>
  <Paragraphs>123</Paragraphs>
  <Slides>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Chủ đề Office</vt:lpstr>
      <vt:lpstr>TƯ TƯỞNG , MỤC TIÊU ,  KẾ HOẠCH CHO NPP MỚI</vt:lpstr>
      <vt:lpstr>Bản trình bày PowerPoint</vt:lpstr>
      <vt:lpstr>Bản trình bày PowerPoint</vt:lpstr>
      <vt:lpstr>Bản trình bày PowerPoint</vt:lpstr>
      <vt:lpstr>Bản trình bày PowerPoint</vt:lpstr>
      <vt:lpstr>C- KẾ HOẠCH CHO NPP MỚI</vt:lpstr>
      <vt:lpstr>C- KẾ HOẠCH CHO NPP MỚI</vt:lpstr>
      <vt:lpstr>D – KINH NGHIỆM KỂ CHUYỆN BÁN HÀNG 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TƯ TƯỞNG , MỤC TIÊU ,  KẾ HOẠCH CHO NPP MỚI</dc:title>
  <dc:creator>Loan Doãn</dc:creator>
  <cp:lastModifiedBy>Loan Doãn</cp:lastModifiedBy>
  <cp:revision>24</cp:revision>
  <dcterms:created xsi:type="dcterms:W3CDTF">2020-11-28T23:23:58Z</dcterms:created>
  <dcterms:modified xsi:type="dcterms:W3CDTF">2020-11-29T04:49:02Z</dcterms:modified>
</cp:coreProperties>
</file>