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309" r:id="rId2"/>
    <p:sldId id="285" r:id="rId3"/>
    <p:sldId id="286" r:id="rId4"/>
    <p:sldId id="287" r:id="rId5"/>
    <p:sldId id="288" r:id="rId6"/>
    <p:sldId id="289" r:id="rId7"/>
    <p:sldId id="296" r:id="rId8"/>
    <p:sldId id="294" r:id="rId9"/>
    <p:sldId id="292" r:id="rId10"/>
    <p:sldId id="293" r:id="rId11"/>
    <p:sldId id="297" r:id="rId12"/>
    <p:sldId id="299" r:id="rId13"/>
    <p:sldId id="301" r:id="rId14"/>
    <p:sldId id="300" r:id="rId15"/>
    <p:sldId id="307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1EFFF9ED-095E-4CA8-9CBC-41A782D120ED}">
          <p14:sldIdLst>
            <p14:sldId id="309"/>
            <p14:sldId id="285"/>
            <p14:sldId id="286"/>
            <p14:sldId id="287"/>
            <p14:sldId id="288"/>
            <p14:sldId id="289"/>
            <p14:sldId id="296"/>
            <p14:sldId id="294"/>
            <p14:sldId id="292"/>
            <p14:sldId id="293"/>
            <p14:sldId id="297"/>
            <p14:sldId id="299"/>
            <p14:sldId id="301"/>
            <p14:sldId id="300"/>
            <p14:sldId id="30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ăn Điệp Đặng" initials="VĐĐ" lastIdx="1" clrIdx="0">
    <p:extLst>
      <p:ext uri="{19B8F6BF-5375-455C-9EA6-DF929625EA0E}">
        <p15:presenceInfo xmlns:p15="http://schemas.microsoft.com/office/powerpoint/2012/main" userId="236efba364696a7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72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0A5754-A3FC-4286-9761-5DC0929826F3}" type="datetimeFigureOut">
              <a:rPr lang="en-US" smtClean="0"/>
              <a:pPr/>
              <a:t>3/2/2023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1B7739-C642-4D10-887A-26BE39A7CB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46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AB373C1-86F6-4CCA-AD79-4BA8860AF4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D6679EF-5B5A-40DD-9FDA-FF94DEAABF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39DBFB1-54E8-439B-9962-06C00C877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A201-586B-44D8-8514-808975F28B26}" type="datetimeFigureOut">
              <a:rPr lang="en-US" smtClean="0"/>
              <a:pPr/>
              <a:t>3/2/2023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C4569C2-E68B-43BE-B70B-EA7F1C211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FE5E917-7B4F-44B6-8326-6AC765464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FEC45-8EC2-4730-AF8B-CB75E319D8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103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594660A-E83D-448B-9D5D-CFFE70B34E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C8E3FBD4-96A1-49DF-B1B5-94776A959D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7275A04-1158-4D39-99EF-FA9F826B9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A201-586B-44D8-8514-808975F28B26}" type="datetimeFigureOut">
              <a:rPr lang="en-US" smtClean="0"/>
              <a:pPr/>
              <a:t>3/2/2023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6BE7774-1354-41B5-8998-1250BB064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0309392-8653-4F67-B91C-2BB88935F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FEC45-8EC2-4730-AF8B-CB75E319D8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422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426F1E09-E7EB-4282-B239-23F0FB88F4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E918FB1-5D0C-4254-9558-2339B03825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EA45F31-9402-46F6-AA48-9623824B9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A201-586B-44D8-8514-808975F28B26}" type="datetimeFigureOut">
              <a:rPr lang="en-US" smtClean="0"/>
              <a:pPr/>
              <a:t>3/2/2023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8273BA3-04B3-4A0E-B27D-A56876D88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D1E7B54-9C62-4E6A-A6B6-F5A705C46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FEC45-8EC2-4730-AF8B-CB75E319D8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852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2D4A1E8-CD57-4726-A186-0DAD32117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D9ECEC3-FB61-44DF-AC4E-97E4C61BB0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BDF4BB4-6E69-4B2C-9C6A-26F7DEF5E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A201-586B-44D8-8514-808975F28B26}" type="datetimeFigureOut">
              <a:rPr lang="en-US" smtClean="0"/>
              <a:pPr/>
              <a:t>3/2/2023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9AD4C07-7746-4C56-8A80-B90E2F334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8534A9B-D918-4730-B8A1-9311D908A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FEC45-8EC2-4730-AF8B-CB75E319D8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232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1A559D7-C92D-4347-979D-F3DCDEC2B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1412FBC-4EA0-412C-AF6C-2CBAFB540E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012DC97-FA16-4C10-A2A1-3B51C1A92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A201-586B-44D8-8514-808975F28B26}" type="datetimeFigureOut">
              <a:rPr lang="en-US" smtClean="0"/>
              <a:pPr/>
              <a:t>3/2/2023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F0963C3-82D5-49AF-BB8F-C6CFAF2F6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E8E569F-45C1-4783-95E8-E0FA888F1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FEC45-8EC2-4730-AF8B-CB75E319D8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743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4FCBFCE-172E-44AF-B87D-99E7C3578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5865FF4-399A-4B24-8ACB-E3E42B7A60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D8DFD56-31E4-411C-8446-1FCC01288F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1703915-CA94-42B3-8CB5-F22A49563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A201-586B-44D8-8514-808975F28B26}" type="datetimeFigureOut">
              <a:rPr lang="en-US" smtClean="0"/>
              <a:pPr/>
              <a:t>3/2/2023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CC3BB1A-FDB1-42D5-B314-E2413877A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E0FCC99-E214-4DCD-B4AF-99897DB46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FEC45-8EC2-4730-AF8B-CB75E319D8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303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2A54D16-D5AA-4752-9A49-AD6FD93353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8593D88-26F6-467F-BD11-2FEC43BEAF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92B9321-B6E6-416F-B37C-137DE0D88E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A75F698C-F95A-4042-9874-B5FACDF773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82FA9E13-00C2-4B5C-B433-177A648204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3410E0A2-43A3-43EF-A9D8-5E4057A93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A201-586B-44D8-8514-808975F28B26}" type="datetimeFigureOut">
              <a:rPr lang="en-US" smtClean="0"/>
              <a:pPr/>
              <a:t>3/2/2023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C92AA295-CF6A-47DD-851F-6EF242D20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890C814F-7897-42CC-BB10-F5F7DE40E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FEC45-8EC2-4730-AF8B-CB75E319D8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414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407959A-C71C-4E70-BE22-E4090D8AC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ADDAEBBE-F366-4654-A43A-DF8ADD9A6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A201-586B-44D8-8514-808975F28B26}" type="datetimeFigureOut">
              <a:rPr lang="en-US" smtClean="0"/>
              <a:pPr/>
              <a:t>3/2/2023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E39CD9CD-A80E-4184-842B-51A51B1A0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0C9FA77-41C2-4A14-B4D4-7DBFBE062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FEC45-8EC2-4730-AF8B-CB75E319D8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554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3CE7F579-4559-420B-8D28-4F0F540E8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A201-586B-44D8-8514-808975F28B26}" type="datetimeFigureOut">
              <a:rPr lang="en-US" smtClean="0"/>
              <a:pPr/>
              <a:t>3/2/2023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3495F4C3-10FB-44DF-AC93-C1BFC8D70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9F6AAC2-C749-4B2A-88E3-564A12359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FEC45-8EC2-4730-AF8B-CB75E319D8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950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AA24BFD-89C1-4D1B-A08D-55D730BB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02A1A0E-DF63-4688-86CF-3BE92DDD5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4B2B6FE-48A0-407C-A191-CC509E591B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5E45FE6-F3CD-4755-A71B-0798DEC022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A201-586B-44D8-8514-808975F28B26}" type="datetimeFigureOut">
              <a:rPr lang="en-US" smtClean="0"/>
              <a:pPr/>
              <a:t>3/2/2023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30FC256-6272-4666-A065-8BC40EDA5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097897F-1670-4528-8D61-F24DD484E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FEC45-8EC2-4730-AF8B-CB75E319D8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733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5BD00A1-C49A-41BA-B8E5-989FBCAD9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2A0203F3-4C6A-4E09-A4FC-ABE55052BE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4DDA67C-1973-4708-BA31-50B46DC72D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99B0342-0DE7-4BDA-8529-DA4892467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A201-586B-44D8-8514-808975F28B26}" type="datetimeFigureOut">
              <a:rPr lang="en-US" smtClean="0"/>
              <a:pPr/>
              <a:t>3/2/2023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6A285F8-1F3E-4B8D-97E8-890E62EED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BFA2148-479B-47B1-8940-D9D3AD3D0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FEC45-8EC2-4730-AF8B-CB75E319D8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892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4B5320CA-AF59-4B8A-9004-BEA389ADC3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9AAE823-07DD-4ADD-9E38-5F70BF6B79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90C6CBE-D35A-43B4-B215-5D5CBD1227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F2A201-586B-44D8-8514-808975F28B26}" type="datetimeFigureOut">
              <a:rPr lang="en-US" smtClean="0"/>
              <a:pPr/>
              <a:t>3/2/2023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CE7425D-DF44-42E8-8789-47A15ABB85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E48DF5C-D110-4D7A-8DBD-5A9E378D0F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FEC45-8EC2-4730-AF8B-CB75E319D8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919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6"/>
          <p:cNvSpPr txBox="1">
            <a:spLocks noChangeArrowheads="1"/>
          </p:cNvSpPr>
          <p:nvPr/>
        </p:nvSpPr>
        <p:spPr bwMode="auto">
          <a:xfrm>
            <a:off x="4771733" y="2316153"/>
            <a:ext cx="5253233" cy="2523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 TÊN : TRẦN QUANG DŨNG</a:t>
            </a:r>
          </a:p>
          <a:p>
            <a:endParaRPr lang="en-US" altLang="en-US" sz="2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NGHỀ NGHIỆP : DƯỢC SỸ</a:t>
            </a:r>
          </a:p>
          <a:p>
            <a:endParaRPr lang="en-US" altLang="en-US" sz="2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 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HIỆU: 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3SV</a:t>
            </a:r>
            <a:endParaRPr lang="en-US" altLang="en-US" sz="2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4738" y="-329076"/>
            <a:ext cx="5146471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198497" y="285653"/>
            <a:ext cx="78973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alt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 THIỆU BẢN THÂN</a:t>
            </a:r>
          </a:p>
        </p:txBody>
      </p:sp>
    </p:spTree>
    <p:extLst>
      <p:ext uri="{BB962C8B-B14F-4D97-AF65-F5344CB8AC3E}">
        <p14:creationId xmlns:p14="http://schemas.microsoft.com/office/powerpoint/2010/main" val="1188318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C:\Users\Administrator.HP\Downloads\white-stucco-wall-background-suitable-presentation-web-temple-backdrop-scrapbook-making-white-stucco-wall-texture-115276367.jpg"/>
          <p:cNvPicPr>
            <a:picLocks noChangeAspect="1" noChangeArrowheads="1"/>
          </p:cNvPicPr>
          <p:nvPr/>
        </p:nvPicPr>
        <p:blipFill>
          <a:blip r:embed="rId2"/>
          <a:srcRect b="15413"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</p:spPr>
      </p:pic>
      <p:sp>
        <p:nvSpPr>
          <p:cNvPr id="5" name="Content Placeholder 10">
            <a:extLst>
              <a:ext uri="{FF2B5EF4-FFF2-40B4-BE49-F238E27FC236}">
                <a16:creationId xmlns:a16="http://schemas.microsoft.com/office/drawing/2014/main" xmlns="" id="{345839EA-4826-4AF1-9C99-15CA672DA47B}"/>
              </a:ext>
            </a:extLst>
          </p:cNvPr>
          <p:cNvSpPr txBox="1">
            <a:spLocks/>
          </p:cNvSpPr>
          <p:nvPr/>
        </p:nvSpPr>
        <p:spPr>
          <a:xfrm>
            <a:off x="0" y="121920"/>
            <a:ext cx="12192000" cy="684448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/>
          <a:p>
            <a:pPr marL="228600" lvl="0" indent="-228600" algn="ctr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kumimoji="0" lang="en-US" sz="5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THEO THỐNG KÊ MỚI NHẤT NGÀNH KINH</a:t>
            </a:r>
            <a:r>
              <a:rPr lang="en-US" sz="5200" b="1" dirty="0" smtClean="0">
                <a:solidFill>
                  <a:srgbClr val="FF0000"/>
                </a:solidFill>
              </a:rPr>
              <a:t> DOANH THEO MẠNG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kumimoji="0" lang="en-US" sz="5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Doanh</a:t>
            </a:r>
            <a:r>
              <a:rPr kumimoji="0" lang="en-US" sz="52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52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số</a:t>
            </a:r>
            <a:r>
              <a:rPr kumimoji="0" lang="en-US" sz="52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52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ngành</a:t>
            </a:r>
            <a:r>
              <a:rPr kumimoji="0" lang="en-US" sz="52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MLM </a:t>
            </a:r>
            <a:r>
              <a:rPr kumimoji="0" lang="en-US" sz="52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thế</a:t>
            </a:r>
            <a:r>
              <a:rPr kumimoji="0" lang="en-US" sz="52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52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giới</a:t>
            </a:r>
            <a:r>
              <a:rPr kumimoji="0" lang="en-US" sz="52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2015 </a:t>
            </a:r>
            <a:r>
              <a:rPr kumimoji="0" lang="en-US" sz="52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52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250 </a:t>
            </a:r>
            <a:r>
              <a:rPr kumimoji="0" lang="en-US" sz="52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tỷ</a:t>
            </a:r>
            <a:r>
              <a:rPr kumimoji="0" lang="en-US" sz="52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52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đô</a:t>
            </a:r>
            <a:r>
              <a:rPr kumimoji="0" lang="en-US" sz="52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 </a:t>
            </a:r>
            <a:r>
              <a:rPr kumimoji="0" lang="en-US" sz="52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theo</a:t>
            </a:r>
            <a:r>
              <a:rPr kumimoji="0" lang="en-US" sz="52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businessforhome.org )</a:t>
            </a:r>
            <a:endParaRPr kumimoji="0" lang="en-US" sz="4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lvl="0" indent="-228600">
              <a:lnSpc>
                <a:spcPct val="17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vi-VN" sz="5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 </a:t>
            </a:r>
            <a:r>
              <a:rPr lang="vi-VN" sz="5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quốc gia có thị trường bán hàng đa cấp phát triển mạnh nhất là: Mỹ, Trung Quốc, Hàn Quốc, Đức, Nhật, Braxin, Mexico, Malaysia, Pháp, Anh</a:t>
            </a:r>
            <a:r>
              <a:rPr lang="vi-VN" sz="5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51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lvl="0" indent="-228600">
              <a:lnSpc>
                <a:spcPct val="17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5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Mỹ</a:t>
            </a:r>
            <a:r>
              <a:rPr lang="en-US" sz="5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chiếm</a:t>
            </a:r>
            <a:r>
              <a:rPr lang="en-US" sz="5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19%; </a:t>
            </a:r>
            <a:r>
              <a:rPr lang="en-US" sz="5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5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5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chiếm</a:t>
            </a:r>
            <a:r>
              <a:rPr lang="en-US" sz="5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19%; </a:t>
            </a:r>
            <a:r>
              <a:rPr lang="en-US" sz="5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Hàn</a:t>
            </a:r>
            <a:r>
              <a:rPr lang="en-US" sz="5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5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chiếm</a:t>
            </a:r>
            <a:r>
              <a:rPr lang="en-US" sz="5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9%; </a:t>
            </a:r>
            <a:r>
              <a:rPr lang="en-US" sz="5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5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chiếm</a:t>
            </a:r>
            <a:r>
              <a:rPr lang="en-US" sz="5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9%; </a:t>
            </a:r>
            <a:r>
              <a:rPr lang="en-US" sz="5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5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5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5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8% (Theo </a:t>
            </a:r>
            <a:r>
              <a:rPr lang="en-US" sz="5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Hiệp</a:t>
            </a:r>
            <a:r>
              <a:rPr lang="en-US" sz="5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5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5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5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1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sz="5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5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5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5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World Federation of Direct Selling Associations - WFDSA</a:t>
            </a:r>
            <a:r>
              <a:rPr lang="en-US" sz="5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228600" lvl="0" indent="-228600">
              <a:lnSpc>
                <a:spcPct val="17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5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5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5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5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5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WFDSA, </a:t>
            </a:r>
            <a:r>
              <a:rPr lang="en-US" sz="5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5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5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2014, </a:t>
            </a:r>
            <a:r>
              <a:rPr lang="en-US" sz="5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châu</a:t>
            </a:r>
            <a:r>
              <a:rPr lang="en-US" sz="5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Á </a:t>
            </a:r>
            <a:r>
              <a:rPr lang="en-US" sz="5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chiếm</a:t>
            </a:r>
            <a:r>
              <a:rPr lang="en-US" sz="5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44,60 % </a:t>
            </a:r>
            <a:r>
              <a:rPr lang="en-US" sz="5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doanh</a:t>
            </a:r>
            <a:r>
              <a:rPr lang="en-US" sz="5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5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BHĐC </a:t>
            </a:r>
            <a:r>
              <a:rPr lang="en-US" sz="5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5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5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5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5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5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5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5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5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46% </a:t>
            </a:r>
            <a:r>
              <a:rPr lang="en-US" sz="5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5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5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5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2016 (Theo World Federation of Direct Selling Associations/Global Direct Selling – 2016 Retail Sales (Published June 1, 2017).</a:t>
            </a:r>
            <a:endParaRPr kumimoji="0" lang="en-US" sz="51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28600" lvl="0" indent="-228600">
              <a:lnSpc>
                <a:spcPct val="17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HIỆP</a:t>
            </a:r>
            <a:r>
              <a:rPr kumimoji="0" lang="en-US" sz="4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HỘI BÁN HÀNG TRỰC TIẾP </a:t>
            </a: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MỸ: </a:t>
            </a:r>
            <a:r>
              <a:rPr lang="en-US" sz="4800" noProof="0" dirty="0" smtClean="0">
                <a:latin typeface="Times New Roman" pitchFamily="18" charset="0"/>
                <a:cs typeface="Times New Roman" pitchFamily="18" charset="0"/>
              </a:rPr>
              <a:t>NĂM 2015 </a:t>
            </a:r>
            <a:r>
              <a:rPr lang="en-US" sz="4800" noProof="0" dirty="0" err="1" smtClean="0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4800" noProof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200 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THÀNH VIÊN </a:t>
            </a: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228600" lvl="0" indent="-228600">
              <a:lnSpc>
                <a:spcPct val="17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NHẬT BẢN: CÓ 2,5 TRIỆU NPP. 90% HÀNG HÓA PHÂN PHỐI THEO HÌNH THỨC MLM</a:t>
            </a:r>
          </a:p>
          <a:p>
            <a:pPr marL="228600" marR="0" lvl="0" indent="-228600" algn="l" defTabSz="914400" rtl="0" eaLnBrk="1" fontAlgn="auto" latinLnBrk="0" hangingPunct="1">
              <a:lnSpc>
                <a:spcPct val="17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ĐÀI LOAN: 12 NG</a:t>
            </a:r>
            <a:r>
              <a:rPr kumimoji="0" lang="vi-VN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Ư</a:t>
            </a: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ỜI CÓ 1 NG</a:t>
            </a:r>
            <a:r>
              <a:rPr kumimoji="0" lang="vi-VN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Ư</a:t>
            </a: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ỜI LÀM MLM</a:t>
            </a:r>
          </a:p>
          <a:p>
            <a:pPr marL="228600" marR="0" lvl="0" indent="-228600" algn="l" defTabSz="914400" rtl="0" eaLnBrk="1" fontAlgn="auto" latinLnBrk="0" hangingPunct="1">
              <a:lnSpc>
                <a:spcPct val="17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MALAYSIA: TRÊN 1 TRIỆU NPP</a:t>
            </a:r>
          </a:p>
          <a:p>
            <a:pPr marL="228600" marR="0" lvl="0" indent="-228600" algn="l" defTabSz="914400" rtl="0" eaLnBrk="1" fontAlgn="auto" latinLnBrk="0" hangingPunct="1">
              <a:lnSpc>
                <a:spcPct val="17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VIỆT NAM NĂM</a:t>
            </a:r>
            <a:r>
              <a:rPr kumimoji="0" lang="en-US" sz="48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2020 </a:t>
            </a: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: CÓ </a:t>
            </a:r>
            <a:r>
              <a:rPr lang="en-US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22</a:t>
            </a: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CTY MLM . </a:t>
            </a:r>
            <a:r>
              <a:rPr lang="en-US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noProof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00.000 NPP, DOANH</a:t>
            </a:r>
            <a:r>
              <a:rPr kumimoji="0" lang="en-US" sz="48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SỐ ĐẠT 15,400 TỶ ĐỒNG ( TỌA ĐÀM TRỰC TUYẾN VTC TOÀN CẢNH NGÀNH BÁN HÀNG ĐA CÂP TẠI VIỆT NAM - 19/04/2021 )</a:t>
            </a:r>
            <a:endParaRPr kumimoji="0" lang="en-US" sz="48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7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MỖI NGÀY TRÊN THẾ GIỚI CÓ 60.000 NG</a:t>
            </a:r>
            <a:r>
              <a:rPr kumimoji="0" lang="vi-VN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Ư</a:t>
            </a: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ỜI THAM GIA MLM</a:t>
            </a:r>
          </a:p>
          <a:p>
            <a:pPr marL="228600" marR="0" lvl="0" indent="-228600" algn="l" defTabSz="914400" rtl="0" eaLnBrk="1" fontAlgn="auto" latinLnBrk="0" hangingPunct="1">
              <a:lnSpc>
                <a:spcPct val="17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100 NG</a:t>
            </a:r>
            <a:r>
              <a:rPr kumimoji="0" lang="vi-VN" sz="4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Ư</a:t>
            </a: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ỜI TRIỆU PHÚ CÓ 40 </a:t>
            </a: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XUẤT </a:t>
            </a: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PHÁT TỪ MLM</a:t>
            </a:r>
          </a:p>
          <a:p>
            <a:pPr marL="228600" marR="0" lvl="0" indent="-228600" algn="l" defTabSz="914400" rtl="0" eaLnBrk="1" fontAlgn="auto" latinLnBrk="0" hangingPunct="1">
              <a:lnSpc>
                <a:spcPct val="17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THẾ KỶ 21, 70% HÀNG HÓA VÀ DỊCH VỤ Đ</a:t>
            </a:r>
            <a:r>
              <a:rPr kumimoji="0" lang="vi-VN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Ư</a:t>
            </a: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ỢC PHÂN PHÓI THEO HÌNH THỨC NÀY.</a:t>
            </a:r>
          </a:p>
          <a:p>
            <a:pPr marL="0" marR="0" lvl="0" indent="0" algn="l" defTabSz="914400" rtl="0" eaLnBrk="1" fontAlgn="auto" latinLnBrk="0" hangingPunct="1">
              <a:lnSpc>
                <a:spcPct val="17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C:\Users\Administrator.HP\Downloads\white-stucco-wall-background-suitable-presentation-web-temple-backdrop-scrapbook-making-white-stucco-wall-texture-115276367.jpg"/>
          <p:cNvPicPr>
            <a:picLocks noChangeAspect="1" noChangeArrowheads="1"/>
          </p:cNvPicPr>
          <p:nvPr/>
        </p:nvPicPr>
        <p:blipFill>
          <a:blip r:embed="rId2"/>
          <a:srcRect b="15413"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</p:spPr>
      </p:pic>
      <p:pic>
        <p:nvPicPr>
          <p:cNvPr id="4098" name="Picture 2" descr="C:\Users\Administrator.HP\Downloads\Untitled.jpg"/>
          <p:cNvPicPr>
            <a:picLocks noChangeAspect="1" noChangeArrowheads="1"/>
          </p:cNvPicPr>
          <p:nvPr/>
        </p:nvPicPr>
        <p:blipFill>
          <a:blip r:embed="rId3"/>
          <a:srcRect l="2930" t="1588"/>
          <a:stretch>
            <a:fillRect/>
          </a:stretch>
        </p:blipFill>
        <p:spPr bwMode="auto">
          <a:xfrm>
            <a:off x="0" y="527673"/>
            <a:ext cx="12192000" cy="6321552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0" y="0"/>
            <a:ext cx="121920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 BIỆT KINH DOANH MLM  CHÂN CHÍNH VÀ BẤT CHÍNH</a:t>
            </a:r>
            <a:endParaRPr lang="en-US" sz="3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C:\Users\Administrator.HP\Downloads\white-stucco-wall-background-suitable-presentation-web-temple-backdrop-scrapbook-making-white-stucco-wall-texture-115276367.jpg"/>
          <p:cNvPicPr>
            <a:picLocks noChangeAspect="1" noChangeArrowheads="1"/>
          </p:cNvPicPr>
          <p:nvPr/>
        </p:nvPicPr>
        <p:blipFill>
          <a:blip r:embed="rId2"/>
          <a:srcRect b="15413"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</p:spPr>
      </p:pic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646176" y="0"/>
            <a:ext cx="10972800" cy="7437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CÁCH LỰA CHỌN CÔNG TY CHÂN CHÍNH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743712"/>
            <a:ext cx="5925312" cy="29392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ty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342900" indent="-342900">
              <a:buFontTx/>
              <a:buChar char="-"/>
            </a:pP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tồn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khẳng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Tx/>
              <a:buChar char="-"/>
            </a:pP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kinh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doanh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 marL="342900" indent="-342900">
              <a:buFontTx/>
              <a:buChar char="-"/>
            </a:pP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Đảm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đóng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thuế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doanh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nghiệp,cá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Tx/>
              <a:buChar char="-"/>
            </a:pP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Ký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quỹ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phủ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342900" indent="-342900">
              <a:buFontTx/>
              <a:buChar char="-"/>
            </a:pP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Cam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ường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342900" indent="-342900"/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Tuân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nghị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40/2018 CP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quản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cấp</a:t>
            </a:r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ường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342900" indent="-342900"/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endParaRPr lang="en-US" sz="17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35040" y="755904"/>
            <a:ext cx="6156960" cy="29084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indent="-342900">
              <a:buFontTx/>
              <a:buChar char="-"/>
            </a:pP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v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ượt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trội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Độc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đáo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độc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 marL="342900" indent="-342900">
              <a:buFontTx/>
              <a:buChar char="-"/>
            </a:pP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ường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pPr marL="342900" indent="-342900">
              <a:buFontTx/>
              <a:buChar char="-"/>
            </a:pP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yếu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342900" indent="-342900">
              <a:buFontTx/>
              <a:buChar char="-"/>
            </a:pP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thiêu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hao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ngắn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Tx/>
              <a:buChar char="-"/>
            </a:pP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ượng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100%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ường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bền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342900" indent="-342900">
              <a:buFontTx/>
              <a:buChar char="-"/>
            </a:pPr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en-US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en-US" sz="17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3779520"/>
            <a:ext cx="5925312" cy="29392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S</a:t>
            </a:r>
            <a:r>
              <a:rPr lang="vi-VN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kinh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doanh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Tx/>
              <a:buChar char="-"/>
            </a:pP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Tx/>
              <a:buChar char="-"/>
            </a:pP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ổn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Tx/>
              <a:buChar char="-"/>
            </a:pP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Uy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Tx/>
              <a:buChar char="-"/>
            </a:pP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Duy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trì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Tx/>
              <a:buChar char="-"/>
            </a:pP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Tx/>
              <a:buChar char="-"/>
            </a:pP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gắn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thống</a:t>
            </a:r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98464" y="3749040"/>
            <a:ext cx="6193536" cy="29392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đào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indent="-342900">
              <a:buFontTx/>
              <a:buChar char="-"/>
            </a:pP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yếu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tố</a:t>
            </a:r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duy</a:t>
            </a:r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Nghiệp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vụ</a:t>
            </a:r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vi-VN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1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hoá</a:t>
            </a:r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en-US" sz="17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en-US" sz="17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C:\Users\Administrator.HP\Downloads\white-stucco-wall-background-suitable-presentation-web-temple-backdrop-scrapbook-making-white-stucco-wall-texture-115276367.jpg"/>
          <p:cNvPicPr>
            <a:picLocks noChangeAspect="1" noChangeArrowheads="1"/>
          </p:cNvPicPr>
          <p:nvPr/>
        </p:nvPicPr>
        <p:blipFill>
          <a:blip r:embed="rId2"/>
          <a:srcRect b="15413"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</p:spPr>
      </p:pic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852A238D-4898-4C5B-83B2-AB3534F167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489"/>
          <a:stretch>
            <a:fillRect/>
          </a:stretch>
        </p:blipFill>
        <p:spPr>
          <a:xfrm>
            <a:off x="0" y="0"/>
            <a:ext cx="12191999" cy="5120640"/>
          </a:xfrm>
          <a:prstGeom prst="rect">
            <a:avLst/>
          </a:prstGeom>
        </p:spPr>
      </p:pic>
      <p:pic>
        <p:nvPicPr>
          <p:cNvPr id="6" name="Picture 10" descr="C:\Users\Admin\Desktop\chien-luoc-kinh-doanh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12864" y="5110306"/>
            <a:ext cx="2426208" cy="1747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6"/>
          <p:cNvSpPr>
            <a:spLocks noChangeArrowheads="1"/>
          </p:cNvSpPr>
          <p:nvPr/>
        </p:nvSpPr>
        <p:spPr bwMode="auto">
          <a:xfrm>
            <a:off x="1306513" y="6267450"/>
            <a:ext cx="891984" cy="590550"/>
          </a:xfrm>
          <a:prstGeom prst="rect">
            <a:avLst/>
          </a:prstGeom>
          <a:solidFill>
            <a:srgbClr val="66CCFF"/>
          </a:solidFill>
          <a:ln w="9525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>
                <a:solidFill>
                  <a:srgbClr val="003399"/>
                </a:solidFill>
              </a:rPr>
              <a:t>$</a:t>
            </a:r>
          </a:p>
        </p:txBody>
      </p:sp>
      <p:sp>
        <p:nvSpPr>
          <p:cNvPr id="9" name="Rectangle 27"/>
          <p:cNvSpPr>
            <a:spLocks noChangeArrowheads="1"/>
          </p:cNvSpPr>
          <p:nvPr/>
        </p:nvSpPr>
        <p:spPr bwMode="auto">
          <a:xfrm>
            <a:off x="2008188" y="6065837"/>
            <a:ext cx="889866" cy="788988"/>
          </a:xfrm>
          <a:prstGeom prst="rect">
            <a:avLst/>
          </a:prstGeom>
          <a:solidFill>
            <a:srgbClr val="66CCFF"/>
          </a:solidFill>
          <a:ln w="9525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>
                <a:solidFill>
                  <a:srgbClr val="003399"/>
                </a:solidFill>
              </a:rPr>
              <a:t>$</a:t>
            </a:r>
          </a:p>
        </p:txBody>
      </p:sp>
      <p:sp>
        <p:nvSpPr>
          <p:cNvPr id="10" name="Rectangle 28"/>
          <p:cNvSpPr>
            <a:spLocks noChangeArrowheads="1"/>
          </p:cNvSpPr>
          <p:nvPr/>
        </p:nvSpPr>
        <p:spPr bwMode="auto">
          <a:xfrm>
            <a:off x="2670174" y="5872162"/>
            <a:ext cx="891985" cy="985838"/>
          </a:xfrm>
          <a:prstGeom prst="rect">
            <a:avLst/>
          </a:prstGeom>
          <a:solidFill>
            <a:srgbClr val="66CCFF"/>
          </a:solidFill>
          <a:ln w="9525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>
                <a:solidFill>
                  <a:srgbClr val="003399"/>
                </a:solidFill>
              </a:rPr>
              <a:t>$</a:t>
            </a:r>
          </a:p>
        </p:txBody>
      </p:sp>
      <p:sp>
        <p:nvSpPr>
          <p:cNvPr id="11" name="Rectangle 29"/>
          <p:cNvSpPr>
            <a:spLocks noChangeArrowheads="1"/>
          </p:cNvSpPr>
          <p:nvPr/>
        </p:nvSpPr>
        <p:spPr bwMode="auto">
          <a:xfrm>
            <a:off x="3301937" y="5675312"/>
            <a:ext cx="889866" cy="1182688"/>
          </a:xfrm>
          <a:prstGeom prst="rect">
            <a:avLst/>
          </a:prstGeom>
          <a:solidFill>
            <a:srgbClr val="66CCFF"/>
          </a:solidFill>
          <a:ln w="9525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>
                <a:solidFill>
                  <a:srgbClr val="003399"/>
                </a:solidFill>
              </a:rPr>
              <a:t>$</a:t>
            </a:r>
          </a:p>
        </p:txBody>
      </p:sp>
      <p:sp>
        <p:nvSpPr>
          <p:cNvPr id="12" name="Rectangle 30"/>
          <p:cNvSpPr>
            <a:spLocks noChangeArrowheads="1"/>
          </p:cNvSpPr>
          <p:nvPr/>
        </p:nvSpPr>
        <p:spPr bwMode="auto">
          <a:xfrm>
            <a:off x="4005263" y="5478462"/>
            <a:ext cx="891984" cy="1379538"/>
          </a:xfrm>
          <a:prstGeom prst="rect">
            <a:avLst/>
          </a:prstGeom>
          <a:solidFill>
            <a:srgbClr val="66CCFF"/>
          </a:solidFill>
          <a:ln w="9525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>
                <a:solidFill>
                  <a:srgbClr val="003399"/>
                </a:solidFill>
              </a:rPr>
              <a:t>$</a:t>
            </a:r>
          </a:p>
        </p:txBody>
      </p:sp>
      <p:sp>
        <p:nvSpPr>
          <p:cNvPr id="13" name="Rectangle 31"/>
          <p:cNvSpPr>
            <a:spLocks noChangeArrowheads="1"/>
          </p:cNvSpPr>
          <p:nvPr/>
        </p:nvSpPr>
        <p:spPr bwMode="auto">
          <a:xfrm>
            <a:off x="4673600" y="5280025"/>
            <a:ext cx="889866" cy="1577975"/>
          </a:xfrm>
          <a:prstGeom prst="rect">
            <a:avLst/>
          </a:prstGeom>
          <a:solidFill>
            <a:srgbClr val="66CCFF"/>
          </a:solidFill>
          <a:ln w="9525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>
                <a:solidFill>
                  <a:srgbClr val="003399"/>
                </a:solidFill>
              </a:rPr>
              <a:t>$</a:t>
            </a:r>
          </a:p>
        </p:txBody>
      </p:sp>
      <p:sp>
        <p:nvSpPr>
          <p:cNvPr id="14" name="Rectangle 32"/>
          <p:cNvSpPr>
            <a:spLocks noChangeArrowheads="1"/>
          </p:cNvSpPr>
          <p:nvPr/>
        </p:nvSpPr>
        <p:spPr bwMode="auto">
          <a:xfrm>
            <a:off x="5352541" y="5083175"/>
            <a:ext cx="891985" cy="1774825"/>
          </a:xfrm>
          <a:prstGeom prst="rect">
            <a:avLst/>
          </a:prstGeom>
          <a:solidFill>
            <a:srgbClr val="66CCFF"/>
          </a:solidFill>
          <a:ln w="9525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>
                <a:solidFill>
                  <a:srgbClr val="003399"/>
                </a:solidFill>
              </a:rPr>
              <a:t>$</a:t>
            </a:r>
          </a:p>
        </p:txBody>
      </p:sp>
      <p:sp>
        <p:nvSpPr>
          <p:cNvPr id="15" name="Rectangle 33"/>
          <p:cNvSpPr>
            <a:spLocks noChangeArrowheads="1"/>
          </p:cNvSpPr>
          <p:nvPr/>
        </p:nvSpPr>
        <p:spPr bwMode="auto">
          <a:xfrm>
            <a:off x="6045264" y="4886325"/>
            <a:ext cx="891984" cy="1971675"/>
          </a:xfrm>
          <a:prstGeom prst="rect">
            <a:avLst/>
          </a:prstGeom>
          <a:solidFill>
            <a:srgbClr val="66CCFF"/>
          </a:solidFill>
          <a:ln w="9525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>
                <a:solidFill>
                  <a:srgbClr val="003399"/>
                </a:solidFill>
              </a:rPr>
              <a:t>$</a:t>
            </a:r>
          </a:p>
        </p:txBody>
      </p:sp>
      <p:sp>
        <p:nvSpPr>
          <p:cNvPr id="16" name="Rectangle 34"/>
          <p:cNvSpPr>
            <a:spLocks noChangeArrowheads="1"/>
          </p:cNvSpPr>
          <p:nvPr/>
        </p:nvSpPr>
        <p:spPr bwMode="auto">
          <a:xfrm>
            <a:off x="668338" y="6464300"/>
            <a:ext cx="889866" cy="393700"/>
          </a:xfrm>
          <a:prstGeom prst="rect">
            <a:avLst/>
          </a:prstGeom>
          <a:solidFill>
            <a:srgbClr val="66CCFF"/>
          </a:solidFill>
          <a:ln w="9525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 sz="1600">
                <a:solidFill>
                  <a:srgbClr val="003399"/>
                </a:solidFill>
              </a:rPr>
              <a:t>$</a:t>
            </a:r>
          </a:p>
        </p:txBody>
      </p:sp>
      <p:sp>
        <p:nvSpPr>
          <p:cNvPr id="17" name="Rectangle 35"/>
          <p:cNvSpPr>
            <a:spLocks noChangeArrowheads="1"/>
          </p:cNvSpPr>
          <p:nvPr/>
        </p:nvSpPr>
        <p:spPr bwMode="auto">
          <a:xfrm>
            <a:off x="-1" y="6659562"/>
            <a:ext cx="891985" cy="198438"/>
          </a:xfrm>
          <a:prstGeom prst="rect">
            <a:avLst/>
          </a:prstGeom>
          <a:solidFill>
            <a:srgbClr val="66CCFF"/>
          </a:solidFill>
          <a:ln w="9525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 sz="1600">
                <a:solidFill>
                  <a:srgbClr val="003399"/>
                </a:solidFill>
              </a:rPr>
              <a:t>$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 autoUpdateAnimBg="0"/>
      <p:bldP spid="9" grpId="0" animBg="1" autoUpdateAnimBg="0"/>
      <p:bldP spid="10" grpId="0" animBg="1" autoUpdateAnimBg="0"/>
      <p:bldP spid="11" grpId="0" animBg="1" autoUpdateAnimBg="0"/>
      <p:bldP spid="12" grpId="0" animBg="1" autoUpdateAnimBg="0"/>
      <p:bldP spid="13" grpId="0" animBg="1" autoUpdateAnimBg="0"/>
      <p:bldP spid="14" grpId="0" animBg="1" autoUpdateAnimBg="0"/>
      <p:bldP spid="15" grpId="0" animBg="1" autoUpdateAnimBg="0"/>
      <p:bldP spid="16" grpId="0" animBg="1" autoUpdateAnimBg="0"/>
      <p:bldP spid="17" grpId="0" animBg="1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C:\Users\Administrator.HP\Downloads\white-stucco-wall-background-suitable-presentation-web-temple-backdrop-scrapbook-making-white-stucco-wall-texture-115276367.jpg"/>
          <p:cNvPicPr>
            <a:picLocks noChangeAspect="1" noChangeArrowheads="1"/>
          </p:cNvPicPr>
          <p:nvPr/>
        </p:nvPicPr>
        <p:blipFill>
          <a:blip r:embed="rId2"/>
          <a:srcRect b="15413"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xmlns="" id="{4FC46CF3-46D8-4F64-9DC9-88708E4363F5}"/>
              </a:ext>
            </a:extLst>
          </p:cNvPr>
          <p:cNvSpPr txBox="1">
            <a:spLocks/>
          </p:cNvSpPr>
          <p:nvPr/>
        </p:nvSpPr>
        <p:spPr>
          <a:xfrm>
            <a:off x="838200" y="2866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NHỮNG GIÁ TRỊ TRONG KDTM</a:t>
            </a:r>
            <a:endParaRPr kumimoji="0" lang="en-US" sz="6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xmlns="" id="{D4E32F68-E88F-42D1-9616-67BCBEDDEB77}"/>
              </a:ext>
            </a:extLst>
          </p:cNvPr>
          <p:cNvSpPr txBox="1">
            <a:spLocks/>
          </p:cNvSpPr>
          <p:nvPr/>
        </p:nvSpPr>
        <p:spPr>
          <a:xfrm>
            <a:off x="146304" y="1398457"/>
            <a:ext cx="12045696" cy="58351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TỰ DO THỜI GIAN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- 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TỰ DO TÀI CHÍNH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SỨC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KHỎE - TĂNG TR</a:t>
            </a:r>
            <a:r>
              <a:rPr lang="vi-VN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ỞNG BẢN THÂN</a:t>
            </a:r>
            <a:endParaRPr kumimoji="0" lang="en-US" sz="4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GIÚP ĐỠ NHIỀU NG</a:t>
            </a:r>
            <a:r>
              <a:rPr kumimoji="0" lang="vi-VN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Ư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ỜI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- 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BÁO HIẾU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 THÊM NHIỀU 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MỐI QUAN HỆ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DU LỊCH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</a:t>
            </a:r>
            <a:r>
              <a:rPr kumimoji="0" lang="vi-VN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Ư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ỢC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ÔNG NHẬN VÀ TÔN VINH THÀNH TÍCH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KẾ THỪA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\Desktop\yes-you-can_2.jpg"/>
          <p:cNvPicPr>
            <a:picLocks noChangeAspect="1" noChangeArrowheads="1"/>
          </p:cNvPicPr>
          <p:nvPr/>
        </p:nvPicPr>
        <p:blipFill>
          <a:blip r:embed="rId2"/>
          <a:srcRect l="3699" t="12845" r="3529" b="12932"/>
          <a:stretch>
            <a:fillRect/>
          </a:stretch>
        </p:blipFill>
        <p:spPr bwMode="auto">
          <a:xfrm>
            <a:off x="0" y="438912"/>
            <a:ext cx="12192000" cy="641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0" y="977900"/>
            <a:ext cx="118237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4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cs typeface="Arial" charset="0"/>
              </a:rPr>
              <a:t>CHÚC CÁC BẠN THÀNH CÔNG</a:t>
            </a:r>
          </a:p>
        </p:txBody>
      </p:sp>
      <p:pic>
        <p:nvPicPr>
          <p:cNvPr id="7" name="Picture 2" descr="C:\Users\Administrator.HP\Downloads\8180_logo_0_9514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428750" cy="2000250"/>
          </a:xfrm>
          <a:prstGeom prst="rect">
            <a:avLst/>
          </a:prstGeom>
          <a:noFill/>
        </p:spPr>
      </p:pic>
      <p:pic>
        <p:nvPicPr>
          <p:cNvPr id="8" name="Picture 3" descr="C:\Users\Administrator.HP\Downloads\IMG_651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28960" y="207264"/>
            <a:ext cx="1292352" cy="12923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C:\Users\Administrator.HP\Downloads\white-stucco-wall-background-suitable-presentation-web-temple-backdrop-scrapbook-making-white-stucco-wall-texture-115276367.jpg"/>
          <p:cNvPicPr>
            <a:picLocks noChangeAspect="1" noChangeArrowheads="1"/>
          </p:cNvPicPr>
          <p:nvPr/>
        </p:nvPicPr>
        <p:blipFill>
          <a:blip r:embed="rId2"/>
          <a:srcRect b="15413"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="" id="{006012D0-3D31-412B-89F5-3166EB999C9D}"/>
              </a:ext>
            </a:extLst>
          </p:cNvPr>
          <p:cNvSpPr txBox="1">
            <a:spLocks/>
          </p:cNvSpPr>
          <p:nvPr/>
        </p:nvSpPr>
        <p:spPr>
          <a:xfrm>
            <a:off x="838200" y="2828544"/>
            <a:ext cx="10515600" cy="8656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2668017"/>
            <a:ext cx="12192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QUAN NIỆM NGÀNH NGHỀ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 descr="C:\Users\Administrator.HP\Downloads\IMG_651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10912" y="353568"/>
            <a:ext cx="1962912" cy="1962912"/>
          </a:xfrm>
          <a:prstGeom prst="rect">
            <a:avLst/>
          </a:prstGeom>
          <a:noFill/>
        </p:spPr>
      </p:pic>
      <p:pic>
        <p:nvPicPr>
          <p:cNvPr id="2052" name="Picture 4" descr="C:\Users\Administrator.HP\Downloads\ef919.12.jpg"/>
          <p:cNvPicPr>
            <a:picLocks noChangeAspect="1" noChangeArrowheads="1"/>
          </p:cNvPicPr>
          <p:nvPr/>
        </p:nvPicPr>
        <p:blipFill>
          <a:blip r:embed="rId4"/>
          <a:srcRect l="15392" r="14489"/>
          <a:stretch>
            <a:fillRect/>
          </a:stretch>
        </p:blipFill>
        <p:spPr bwMode="auto">
          <a:xfrm>
            <a:off x="3316224" y="3683000"/>
            <a:ext cx="5681472" cy="317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C:\Users\Administrator.HP\Downloads\white-stucco-wall-background-suitable-presentation-web-temple-backdrop-scrapbook-making-white-stucco-wall-texture-115276367.jpg"/>
          <p:cNvPicPr>
            <a:picLocks noChangeAspect="1" noChangeArrowheads="1"/>
          </p:cNvPicPr>
          <p:nvPr/>
        </p:nvPicPr>
        <p:blipFill>
          <a:blip r:embed="rId2"/>
          <a:srcRect b="15413"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0" y="146304"/>
            <a:ext cx="12192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KIM TỨ ĐỒ</a:t>
            </a:r>
            <a:endParaRPr lang="en-US" sz="4000" b="1" dirty="0">
              <a:solidFill>
                <a:srgbClr val="FF0000"/>
              </a:solidFill>
            </a:endParaRPr>
          </a:p>
        </p:txBody>
      </p:sp>
      <p:pic>
        <p:nvPicPr>
          <p:cNvPr id="6" name="Picture 2" descr="D:\HINH ANH CAC HOAT DONG NEWIMAGE\LOP LEADER SHIP 9 . 2016\1474538621818_2725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67" y="731520"/>
            <a:ext cx="12158133" cy="548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9448801" y="6248400"/>
            <a:ext cx="2544286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i="1" dirty="0">
                <a:ln w="1905"/>
                <a:solidFill>
                  <a:srgbClr val="FF66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charset="0"/>
                <a:cs typeface="Arial" charset="0"/>
              </a:rPr>
              <a:t>Robert </a:t>
            </a:r>
            <a:r>
              <a:rPr lang="en-US" sz="2800" b="1" i="1" dirty="0" err="1">
                <a:ln w="1905"/>
                <a:solidFill>
                  <a:srgbClr val="FF66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charset="0"/>
                <a:cs typeface="Arial" charset="0"/>
              </a:rPr>
              <a:t>Kiyosaki</a:t>
            </a:r>
            <a:endParaRPr lang="en-US" sz="2800" b="1" i="1" dirty="0">
              <a:ln w="1905"/>
              <a:solidFill>
                <a:srgbClr val="FF66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C:\Users\Administrator.HP\Downloads\white-stucco-wall-background-suitable-presentation-web-temple-backdrop-scrapbook-making-white-stucco-wall-texture-115276367.jpg"/>
          <p:cNvPicPr>
            <a:picLocks noChangeAspect="1" noChangeArrowheads="1"/>
          </p:cNvPicPr>
          <p:nvPr/>
        </p:nvPicPr>
        <p:blipFill>
          <a:blip r:embed="rId2"/>
          <a:srcRect b="15413"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</p:spPr>
      </p:pic>
      <p:sp>
        <p:nvSpPr>
          <p:cNvPr id="5" name="Rounded Rectangle 4"/>
          <p:cNvSpPr/>
          <p:nvPr/>
        </p:nvSpPr>
        <p:spPr bwMode="auto">
          <a:xfrm>
            <a:off x="0" y="0"/>
            <a:ext cx="12192000" cy="5943600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" name="Title 15"/>
          <p:cNvSpPr txBox="1">
            <a:spLocks/>
          </p:cNvSpPr>
          <p:nvPr/>
        </p:nvSpPr>
        <p:spPr bwMode="auto">
          <a:xfrm>
            <a:off x="3657600" y="838200"/>
            <a:ext cx="4572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40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LÀM CÔNG</a:t>
            </a:r>
          </a:p>
        </p:txBody>
      </p:sp>
      <p:sp>
        <p:nvSpPr>
          <p:cNvPr id="7" name="Title 15"/>
          <p:cNvSpPr txBox="1">
            <a:spLocks/>
          </p:cNvSpPr>
          <p:nvPr/>
        </p:nvSpPr>
        <p:spPr bwMode="auto">
          <a:xfrm>
            <a:off x="609600" y="1752600"/>
            <a:ext cx="7010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CÔNG THỨC KIẾM TIỀN</a:t>
            </a:r>
          </a:p>
        </p:txBody>
      </p:sp>
      <p:sp>
        <p:nvSpPr>
          <p:cNvPr id="8" name="Rounded Rectangle 4"/>
          <p:cNvSpPr/>
          <p:nvPr/>
        </p:nvSpPr>
        <p:spPr bwMode="auto">
          <a:xfrm>
            <a:off x="698500" y="2600326"/>
            <a:ext cx="10998200" cy="974725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118110" tIns="118110" rIns="118110" bIns="118110" anchor="ctr"/>
          <a:lstStyle/>
          <a:p>
            <a:pPr defTabSz="137795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3100" b="1">
                <a:solidFill>
                  <a:srgbClr val="FFFFFF"/>
                </a:solidFill>
                <a:ea typeface="MS PGothic" pitchFamily="34" charset="-128"/>
                <a:cs typeface="Arial" pitchFamily="34" charset="0"/>
              </a:rPr>
              <a:t>THỜI GIAN         +    SỨC LĐ    =           </a:t>
            </a:r>
            <a:r>
              <a:rPr lang="en-US" sz="6600" b="1">
                <a:solidFill>
                  <a:srgbClr val="FFFFFF"/>
                </a:solidFill>
                <a:ea typeface="MS PGothic" pitchFamily="34" charset="-128"/>
                <a:cs typeface="Arial" pitchFamily="34" charset="0"/>
              </a:rPr>
              <a:t>$</a:t>
            </a:r>
          </a:p>
        </p:txBody>
      </p:sp>
      <p:sp>
        <p:nvSpPr>
          <p:cNvPr id="9" name="Up-Down Arrow 8"/>
          <p:cNvSpPr>
            <a:spLocks noChangeArrowheads="1"/>
          </p:cNvSpPr>
          <p:nvPr/>
        </p:nvSpPr>
        <p:spPr bwMode="auto">
          <a:xfrm>
            <a:off x="1930400" y="3810000"/>
            <a:ext cx="508000" cy="685800"/>
          </a:xfrm>
          <a:prstGeom prst="upDownArrow">
            <a:avLst>
              <a:gd name="adj1" fmla="val 50000"/>
              <a:gd name="adj2" fmla="val 50000"/>
            </a:avLst>
          </a:prstGeom>
          <a:gradFill rotWithShape="1">
            <a:gsLst>
              <a:gs pos="0">
                <a:srgbClr val="BCBCBC"/>
              </a:gs>
              <a:gs pos="35001">
                <a:srgbClr val="D0D0D0"/>
              </a:gs>
              <a:gs pos="100000">
                <a:srgbClr val="EDEDED"/>
              </a:gs>
            </a:gsLst>
            <a:lin ang="16200000" scaled="1"/>
          </a:gra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dk1"/>
              </a:solidFill>
              <a:latin typeface="+mn-lt"/>
            </a:endParaRPr>
          </a:p>
        </p:txBody>
      </p:sp>
      <p:sp>
        <p:nvSpPr>
          <p:cNvPr id="10" name="Up-Down Arrow 9"/>
          <p:cNvSpPr>
            <a:spLocks noChangeArrowheads="1"/>
          </p:cNvSpPr>
          <p:nvPr/>
        </p:nvSpPr>
        <p:spPr bwMode="auto">
          <a:xfrm>
            <a:off x="4275328" y="3797808"/>
            <a:ext cx="508000" cy="685800"/>
          </a:xfrm>
          <a:prstGeom prst="upDownArrow">
            <a:avLst>
              <a:gd name="adj1" fmla="val 50000"/>
              <a:gd name="adj2" fmla="val 50000"/>
            </a:avLst>
          </a:prstGeom>
          <a:gradFill rotWithShape="1">
            <a:gsLst>
              <a:gs pos="0">
                <a:srgbClr val="BCBCBC"/>
              </a:gs>
              <a:gs pos="35001">
                <a:srgbClr val="D0D0D0"/>
              </a:gs>
              <a:gs pos="100000">
                <a:srgbClr val="EDEDED"/>
              </a:gs>
            </a:gsLst>
            <a:lin ang="16200000" scaled="1"/>
          </a:gra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dk1"/>
              </a:solidFill>
              <a:latin typeface="+mn-lt"/>
            </a:endParaRPr>
          </a:p>
        </p:txBody>
      </p:sp>
      <p:sp>
        <p:nvSpPr>
          <p:cNvPr id="11" name="Up-Down Arrow 10"/>
          <p:cNvSpPr>
            <a:spLocks noChangeArrowheads="1"/>
          </p:cNvSpPr>
          <p:nvPr/>
        </p:nvSpPr>
        <p:spPr bwMode="auto">
          <a:xfrm>
            <a:off x="6571488" y="3761232"/>
            <a:ext cx="508000" cy="685800"/>
          </a:xfrm>
          <a:prstGeom prst="upDownArrow">
            <a:avLst>
              <a:gd name="adj1" fmla="val 50000"/>
              <a:gd name="adj2" fmla="val 50000"/>
            </a:avLst>
          </a:prstGeom>
          <a:gradFill rotWithShape="1">
            <a:gsLst>
              <a:gs pos="0">
                <a:srgbClr val="BCBCBC"/>
              </a:gs>
              <a:gs pos="35001">
                <a:srgbClr val="D0D0D0"/>
              </a:gs>
              <a:gs pos="100000">
                <a:srgbClr val="EDEDED"/>
              </a:gs>
            </a:gsLst>
            <a:lin ang="16200000" scaled="1"/>
          </a:gra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dk1"/>
              </a:solidFill>
              <a:latin typeface="+mn-lt"/>
            </a:endParaRPr>
          </a:p>
        </p:txBody>
      </p:sp>
      <p:sp>
        <p:nvSpPr>
          <p:cNvPr id="12" name="Rounded Rectangle 4"/>
          <p:cNvSpPr/>
          <p:nvPr/>
        </p:nvSpPr>
        <p:spPr bwMode="auto">
          <a:xfrm>
            <a:off x="711201" y="4419600"/>
            <a:ext cx="2275839" cy="83820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118110" tIns="118110" rIns="118110" bIns="118110" anchor="ctr"/>
          <a:lstStyle/>
          <a:p>
            <a:pPr algn="ctr" defTabSz="137795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3100" b="1" dirty="0">
                <a:solidFill>
                  <a:srgbClr val="FFFF00"/>
                </a:solidFill>
                <a:ea typeface="MS PGothic" pitchFamily="34" charset="-128"/>
                <a:cs typeface="Arial" pitchFamily="34" charset="0"/>
              </a:rPr>
              <a:t>GIỚI HẠN</a:t>
            </a:r>
          </a:p>
        </p:txBody>
      </p:sp>
      <p:sp>
        <p:nvSpPr>
          <p:cNvPr id="13" name="Rounded Rectangle 4"/>
          <p:cNvSpPr/>
          <p:nvPr/>
        </p:nvSpPr>
        <p:spPr bwMode="auto">
          <a:xfrm>
            <a:off x="6373200" y="4395216"/>
            <a:ext cx="1990512" cy="83820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118110" tIns="118110" rIns="118110" bIns="118110" anchor="ctr"/>
          <a:lstStyle/>
          <a:p>
            <a:pPr algn="ctr" defTabSz="137795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3100" b="1" dirty="0">
                <a:solidFill>
                  <a:srgbClr val="FFFF00"/>
                </a:solidFill>
                <a:ea typeface="MS PGothic" pitchFamily="34" charset="-128"/>
                <a:cs typeface="Arial" pitchFamily="34" charset="0"/>
              </a:rPr>
              <a:t>GIỚI HẠN</a:t>
            </a:r>
          </a:p>
        </p:txBody>
      </p:sp>
      <p:sp>
        <p:nvSpPr>
          <p:cNvPr id="14" name="Rounded Rectangle 4"/>
          <p:cNvSpPr/>
          <p:nvPr/>
        </p:nvSpPr>
        <p:spPr bwMode="auto">
          <a:xfrm>
            <a:off x="3950207" y="4419600"/>
            <a:ext cx="1999489" cy="83820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118110" tIns="118110" rIns="118110" bIns="118110" anchor="ctr"/>
          <a:lstStyle/>
          <a:p>
            <a:pPr algn="ctr" defTabSz="137795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3100" b="1" dirty="0">
                <a:solidFill>
                  <a:srgbClr val="FFFF00"/>
                </a:solidFill>
                <a:ea typeface="MS PGothic" pitchFamily="34" charset="-128"/>
                <a:cs typeface="Arial" pitchFamily="34" charset="0"/>
              </a:rPr>
              <a:t>GIỚI HẠN</a:t>
            </a:r>
          </a:p>
        </p:txBody>
      </p:sp>
      <p:grpSp>
        <p:nvGrpSpPr>
          <p:cNvPr id="15" name="Group 29"/>
          <p:cNvGrpSpPr>
            <a:grpSpLocks/>
          </p:cNvGrpSpPr>
          <p:nvPr/>
        </p:nvGrpSpPr>
        <p:grpSpPr bwMode="auto">
          <a:xfrm>
            <a:off x="3019552" y="4586732"/>
            <a:ext cx="508000" cy="381000"/>
            <a:chOff x="2895600" y="5204792"/>
            <a:chExt cx="685800" cy="685800"/>
          </a:xfrm>
        </p:grpSpPr>
        <p:sp>
          <p:nvSpPr>
            <p:cNvPr id="16" name="Rectangle 15"/>
            <p:cNvSpPr/>
            <p:nvPr/>
          </p:nvSpPr>
          <p:spPr>
            <a:xfrm>
              <a:off x="2895600" y="5487685"/>
              <a:ext cx="685800" cy="151447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 rot="5400000">
              <a:off x="2902744" y="5471968"/>
              <a:ext cx="685800" cy="151448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18" name="Group 39"/>
          <p:cNvGrpSpPr>
            <a:grpSpLocks/>
          </p:cNvGrpSpPr>
          <p:nvPr/>
        </p:nvGrpSpPr>
        <p:grpSpPr bwMode="auto">
          <a:xfrm>
            <a:off x="5852161" y="4692587"/>
            <a:ext cx="512233" cy="246062"/>
            <a:chOff x="6400800" y="4728449"/>
            <a:chExt cx="384682" cy="246048"/>
          </a:xfrm>
        </p:grpSpPr>
        <p:sp>
          <p:nvSpPr>
            <p:cNvPr id="19" name="Rectangle 18"/>
            <p:cNvSpPr/>
            <p:nvPr/>
          </p:nvSpPr>
          <p:spPr>
            <a:xfrm>
              <a:off x="6400800" y="4728449"/>
              <a:ext cx="381503" cy="84132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403979" y="4890365"/>
              <a:ext cx="381503" cy="84132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21" name="Title 15"/>
          <p:cNvSpPr txBox="1">
            <a:spLocks/>
          </p:cNvSpPr>
          <p:nvPr/>
        </p:nvSpPr>
        <p:spPr bwMode="auto">
          <a:xfrm>
            <a:off x="6364224" y="5132832"/>
            <a:ext cx="4791456" cy="771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6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NGHÈO</a:t>
            </a:r>
          </a:p>
        </p:txBody>
      </p:sp>
      <p:grpSp>
        <p:nvGrpSpPr>
          <p:cNvPr id="22" name="Group 35"/>
          <p:cNvGrpSpPr>
            <a:grpSpLocks/>
          </p:cNvGrpSpPr>
          <p:nvPr/>
        </p:nvGrpSpPr>
        <p:grpSpPr bwMode="auto">
          <a:xfrm>
            <a:off x="2718816" y="5175504"/>
            <a:ext cx="2438400" cy="533400"/>
            <a:chOff x="1752600" y="5486400"/>
            <a:chExt cx="1828800" cy="533400"/>
          </a:xfrm>
        </p:grpSpPr>
        <p:sp>
          <p:nvSpPr>
            <p:cNvPr id="23" name="Title 15"/>
            <p:cNvSpPr txBox="1">
              <a:spLocks/>
            </p:cNvSpPr>
            <p:nvPr/>
          </p:nvSpPr>
          <p:spPr bwMode="auto">
            <a:xfrm>
              <a:off x="2133600" y="5486400"/>
              <a:ext cx="990600" cy="381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eaLnBrk="0" hangingPunct="0">
                <a:defRPr/>
              </a:pPr>
              <a:r>
                <a:rPr lang="en-US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cs typeface="Times New Roman" pitchFamily="18" charset="0"/>
                </a:rPr>
                <a:t>LÝ DO</a:t>
              </a:r>
            </a:p>
          </p:txBody>
        </p:sp>
        <p:sp>
          <p:nvSpPr>
            <p:cNvPr id="24" name="Right Arrow 23"/>
            <p:cNvSpPr/>
            <p:nvPr/>
          </p:nvSpPr>
          <p:spPr>
            <a:xfrm>
              <a:off x="1752600" y="5791200"/>
              <a:ext cx="1828800" cy="228600"/>
            </a:xfrm>
            <a:prstGeom prst="rightArrow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26" name="Rectangle 5"/>
          <p:cNvSpPr>
            <a:spLocks noChangeArrowheads="1"/>
          </p:cNvSpPr>
          <p:nvPr/>
        </p:nvSpPr>
        <p:spPr bwMode="auto">
          <a:xfrm>
            <a:off x="345821" y="6069013"/>
            <a:ext cx="4016375" cy="788987"/>
          </a:xfrm>
          <a:prstGeom prst="rect">
            <a:avLst/>
          </a:prstGeom>
          <a:solidFill>
            <a:srgbClr val="00339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Rectangle 6"/>
          <p:cNvSpPr>
            <a:spLocks noChangeArrowheads="1"/>
          </p:cNvSpPr>
          <p:nvPr/>
        </p:nvSpPr>
        <p:spPr bwMode="auto">
          <a:xfrm>
            <a:off x="2352421" y="6249734"/>
            <a:ext cx="666750" cy="458787"/>
          </a:xfrm>
          <a:prstGeom prst="rect">
            <a:avLst/>
          </a:prstGeom>
          <a:solidFill>
            <a:srgbClr val="66CCFF"/>
          </a:solidFill>
          <a:ln w="9525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>
                <a:solidFill>
                  <a:srgbClr val="003399"/>
                </a:solidFill>
              </a:rPr>
              <a:t>$</a:t>
            </a:r>
          </a:p>
        </p:txBody>
      </p:sp>
      <p:sp>
        <p:nvSpPr>
          <p:cNvPr id="28" name="Rectangle 7"/>
          <p:cNvSpPr>
            <a:spLocks noChangeArrowheads="1"/>
          </p:cNvSpPr>
          <p:nvPr/>
        </p:nvSpPr>
        <p:spPr bwMode="auto">
          <a:xfrm>
            <a:off x="3019171" y="6117971"/>
            <a:ext cx="668338" cy="590550"/>
          </a:xfrm>
          <a:prstGeom prst="rect">
            <a:avLst/>
          </a:prstGeom>
          <a:solidFill>
            <a:srgbClr val="66CCFF"/>
          </a:solidFill>
          <a:ln w="9525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>
                <a:solidFill>
                  <a:srgbClr val="003399"/>
                </a:solidFill>
              </a:rPr>
              <a:t>$</a:t>
            </a:r>
          </a:p>
        </p:txBody>
      </p:sp>
      <p:sp>
        <p:nvSpPr>
          <p:cNvPr id="29" name="Rectangle 8"/>
          <p:cNvSpPr>
            <a:spLocks noChangeArrowheads="1"/>
          </p:cNvSpPr>
          <p:nvPr/>
        </p:nvSpPr>
        <p:spPr bwMode="auto">
          <a:xfrm>
            <a:off x="3687509" y="5986209"/>
            <a:ext cx="666750" cy="722312"/>
          </a:xfrm>
          <a:prstGeom prst="rect">
            <a:avLst/>
          </a:prstGeom>
          <a:solidFill>
            <a:srgbClr val="66CCFF"/>
          </a:solidFill>
          <a:ln w="9525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>
                <a:solidFill>
                  <a:srgbClr val="003399"/>
                </a:solidFill>
              </a:rPr>
              <a:t>$</a:t>
            </a:r>
          </a:p>
        </p:txBody>
      </p:sp>
      <p:sp>
        <p:nvSpPr>
          <p:cNvPr id="30" name="Rectangle 9"/>
          <p:cNvSpPr>
            <a:spLocks noChangeArrowheads="1"/>
          </p:cNvSpPr>
          <p:nvPr/>
        </p:nvSpPr>
        <p:spPr bwMode="auto">
          <a:xfrm>
            <a:off x="1684084" y="6381496"/>
            <a:ext cx="668337" cy="327025"/>
          </a:xfrm>
          <a:prstGeom prst="rect">
            <a:avLst/>
          </a:prstGeom>
          <a:solidFill>
            <a:srgbClr val="66CCFF"/>
          </a:solidFill>
          <a:ln w="9525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>
                <a:solidFill>
                  <a:srgbClr val="003399"/>
                </a:solidFill>
              </a:rPr>
              <a:t>$</a:t>
            </a:r>
          </a:p>
        </p:txBody>
      </p:sp>
      <p:sp>
        <p:nvSpPr>
          <p:cNvPr id="31" name="Rectangle 10"/>
          <p:cNvSpPr>
            <a:spLocks noChangeArrowheads="1"/>
          </p:cNvSpPr>
          <p:nvPr/>
        </p:nvSpPr>
        <p:spPr bwMode="auto">
          <a:xfrm>
            <a:off x="1017334" y="6444996"/>
            <a:ext cx="666750" cy="263525"/>
          </a:xfrm>
          <a:prstGeom prst="rect">
            <a:avLst/>
          </a:prstGeom>
          <a:solidFill>
            <a:srgbClr val="66CCFF"/>
          </a:solidFill>
          <a:ln w="9525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 sz="1600">
                <a:solidFill>
                  <a:srgbClr val="003399"/>
                </a:solidFill>
              </a:rPr>
              <a:t>$</a:t>
            </a:r>
          </a:p>
        </p:txBody>
      </p:sp>
      <p:sp>
        <p:nvSpPr>
          <p:cNvPr id="32" name="Rectangle 11"/>
          <p:cNvSpPr>
            <a:spLocks noChangeArrowheads="1"/>
          </p:cNvSpPr>
          <p:nvPr/>
        </p:nvSpPr>
        <p:spPr bwMode="auto">
          <a:xfrm>
            <a:off x="348996" y="6511671"/>
            <a:ext cx="668338" cy="196850"/>
          </a:xfrm>
          <a:prstGeom prst="rect">
            <a:avLst/>
          </a:prstGeom>
          <a:solidFill>
            <a:srgbClr val="66CCFF"/>
          </a:solidFill>
          <a:ln w="9525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 sz="1600">
                <a:solidFill>
                  <a:srgbClr val="003399"/>
                </a:solidFill>
              </a:rPr>
              <a:t>$</a:t>
            </a:r>
          </a:p>
        </p:txBody>
      </p:sp>
      <p:sp>
        <p:nvSpPr>
          <p:cNvPr id="33" name="Rectangle 12"/>
          <p:cNvSpPr>
            <a:spLocks noChangeArrowheads="1"/>
          </p:cNvSpPr>
          <p:nvPr/>
        </p:nvSpPr>
        <p:spPr bwMode="auto">
          <a:xfrm>
            <a:off x="4342067" y="6594475"/>
            <a:ext cx="668337" cy="263525"/>
          </a:xfrm>
          <a:prstGeom prst="rect">
            <a:avLst/>
          </a:prstGeom>
          <a:solidFill>
            <a:srgbClr val="66CCFF"/>
          </a:solidFill>
          <a:ln w="9525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 sz="1600">
                <a:solidFill>
                  <a:srgbClr val="003399"/>
                </a:solidFill>
              </a:rPr>
              <a:t>$</a:t>
            </a:r>
          </a:p>
        </p:txBody>
      </p:sp>
      <p:sp>
        <p:nvSpPr>
          <p:cNvPr id="34" name="Rectangle 13"/>
          <p:cNvSpPr>
            <a:spLocks noChangeArrowheads="1"/>
          </p:cNvSpPr>
          <p:nvPr/>
        </p:nvSpPr>
        <p:spPr bwMode="auto">
          <a:xfrm>
            <a:off x="5010404" y="6594475"/>
            <a:ext cx="666750" cy="263525"/>
          </a:xfrm>
          <a:prstGeom prst="rect">
            <a:avLst/>
          </a:prstGeom>
          <a:solidFill>
            <a:srgbClr val="66CCFF"/>
          </a:solidFill>
          <a:ln w="9525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 sz="1600" dirty="0">
                <a:solidFill>
                  <a:srgbClr val="003399"/>
                </a:solidFill>
              </a:rPr>
              <a:t>$</a:t>
            </a:r>
          </a:p>
        </p:txBody>
      </p:sp>
      <p:sp>
        <p:nvSpPr>
          <p:cNvPr id="35" name="Rectangle 14"/>
          <p:cNvSpPr>
            <a:spLocks noChangeArrowheads="1"/>
          </p:cNvSpPr>
          <p:nvPr/>
        </p:nvSpPr>
        <p:spPr bwMode="auto">
          <a:xfrm>
            <a:off x="5677154" y="6594475"/>
            <a:ext cx="668338" cy="263525"/>
          </a:xfrm>
          <a:prstGeom prst="rect">
            <a:avLst/>
          </a:prstGeom>
          <a:solidFill>
            <a:srgbClr val="66CCFF"/>
          </a:solidFill>
          <a:ln w="9525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 sz="1600">
                <a:solidFill>
                  <a:srgbClr val="003399"/>
                </a:solidFill>
              </a:rPr>
              <a:t>$</a:t>
            </a:r>
          </a:p>
        </p:txBody>
      </p:sp>
      <p:sp>
        <p:nvSpPr>
          <p:cNvPr id="36" name="Rectangle 15"/>
          <p:cNvSpPr>
            <a:spLocks noChangeArrowheads="1"/>
          </p:cNvSpPr>
          <p:nvPr/>
        </p:nvSpPr>
        <p:spPr bwMode="auto">
          <a:xfrm>
            <a:off x="6345492" y="6594475"/>
            <a:ext cx="666750" cy="263525"/>
          </a:xfrm>
          <a:prstGeom prst="rect">
            <a:avLst/>
          </a:prstGeom>
          <a:solidFill>
            <a:srgbClr val="66CCFF"/>
          </a:solidFill>
          <a:ln w="9525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altLang="de-DE" sz="1600">
                <a:solidFill>
                  <a:srgbClr val="003399"/>
                </a:solidFill>
              </a:rPr>
              <a:t>$</a:t>
            </a:r>
          </a:p>
        </p:txBody>
      </p:sp>
      <p:sp>
        <p:nvSpPr>
          <p:cNvPr id="41" name="Text Box 21"/>
          <p:cNvSpPr txBox="1">
            <a:spLocks noChangeArrowheads="1"/>
          </p:cNvSpPr>
          <p:nvPr/>
        </p:nvSpPr>
        <p:spPr bwMode="auto">
          <a:xfrm>
            <a:off x="7024434" y="6510084"/>
            <a:ext cx="136366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de-DE" altLang="de-DE" sz="1200">
                <a:solidFill>
                  <a:srgbClr val="003399"/>
                </a:solidFill>
                <a:latin typeface="Akzidenz Grotesk"/>
              </a:rPr>
              <a:t>Life</a:t>
            </a:r>
            <a:endParaRPr lang="de-AT" altLang="de-DE" sz="1200">
              <a:solidFill>
                <a:srgbClr val="003399"/>
              </a:solidFill>
              <a:latin typeface="Akzidenz Grotesk"/>
            </a:endParaRPr>
          </a:p>
        </p:txBody>
      </p:sp>
      <p:grpSp>
        <p:nvGrpSpPr>
          <p:cNvPr id="42" name="Group 22"/>
          <p:cNvGrpSpPr>
            <a:grpSpLocks/>
          </p:cNvGrpSpPr>
          <p:nvPr/>
        </p:nvGrpSpPr>
        <p:grpSpPr bwMode="auto">
          <a:xfrm>
            <a:off x="4420934" y="6083173"/>
            <a:ext cx="3433762" cy="279400"/>
            <a:chOff x="3261" y="2438"/>
            <a:chExt cx="2163" cy="176"/>
          </a:xfrm>
        </p:grpSpPr>
        <p:sp>
          <p:nvSpPr>
            <p:cNvPr id="43" name="Line 23"/>
            <p:cNvSpPr>
              <a:spLocks noChangeShapeType="1"/>
            </p:cNvSpPr>
            <p:nvPr/>
          </p:nvSpPr>
          <p:spPr bwMode="auto">
            <a:xfrm flipH="1" flipV="1">
              <a:off x="3261" y="2438"/>
              <a:ext cx="210" cy="166"/>
            </a:xfrm>
            <a:prstGeom prst="line">
              <a:avLst/>
            </a:prstGeom>
            <a:noFill/>
            <a:ln w="57150">
              <a:solidFill>
                <a:srgbClr val="003399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Text Box 24"/>
            <p:cNvSpPr txBox="1">
              <a:spLocks noChangeArrowheads="1"/>
            </p:cNvSpPr>
            <p:nvPr/>
          </p:nvSpPr>
          <p:spPr bwMode="auto">
            <a:xfrm>
              <a:off x="3471" y="2441"/>
              <a:ext cx="1953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de-DE" altLang="de-DE" sz="1200" b="1">
                  <a:solidFill>
                    <a:srgbClr val="003399"/>
                  </a:solidFill>
                  <a:latin typeface="Akzidenz Grotesk"/>
                </a:rPr>
                <a:t>Lương hưu hoặc các khoản trợ cấp</a:t>
              </a:r>
              <a:endParaRPr lang="de-AT" altLang="de-DE" sz="1200">
                <a:solidFill>
                  <a:srgbClr val="003399"/>
                </a:solidFill>
                <a:latin typeface="Akzidenz Grotesk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500"/>
                            </p:stCondLst>
                            <p:childTnLst>
                              <p:par>
                                <p:cTn id="10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3000"/>
                            </p:stCondLst>
                            <p:childTnLst>
                              <p:par>
                                <p:cTn id="1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3500"/>
                            </p:stCondLst>
                            <p:childTnLst>
                              <p:par>
                                <p:cTn id="12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4500"/>
                            </p:stCondLst>
                            <p:childTnLst>
                              <p:par>
                                <p:cTn id="128" presetID="22" presetClass="entr" presetSubtype="8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6500"/>
                            </p:stCondLst>
                            <p:childTnLst>
                              <p:par>
                                <p:cTn id="1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7000"/>
                            </p:stCondLst>
                            <p:childTnLst>
                              <p:par>
                                <p:cTn id="1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7500"/>
                            </p:stCondLst>
                            <p:childTnLst>
                              <p:par>
                                <p:cTn id="1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 animBg="1"/>
      <p:bldP spid="10" grpId="0" animBg="1"/>
      <p:bldP spid="11" grpId="0" animBg="1"/>
      <p:bldP spid="12" grpId="0"/>
      <p:bldP spid="13" grpId="0"/>
      <p:bldP spid="14" grpId="0"/>
      <p:bldP spid="21" grpId="0"/>
      <p:bldP spid="26" grpId="0" animBg="1"/>
      <p:bldP spid="27" grpId="0" animBg="1" autoUpdateAnimBg="0"/>
      <p:bldP spid="28" grpId="0" animBg="1" autoUpdateAnimBg="0"/>
      <p:bldP spid="29" grpId="0" animBg="1" autoUpdateAnimBg="0"/>
      <p:bldP spid="30" grpId="0" animBg="1" autoUpdateAnimBg="0"/>
      <p:bldP spid="31" grpId="0" animBg="1" autoUpdateAnimBg="0"/>
      <p:bldP spid="32" grpId="0" animBg="1" autoUpdateAnimBg="0"/>
      <p:bldP spid="33" grpId="0" animBg="1" autoUpdateAnimBg="0"/>
      <p:bldP spid="34" grpId="0" animBg="1" autoUpdateAnimBg="0"/>
      <p:bldP spid="35" grpId="0" animBg="1" autoUpdateAnimBg="0"/>
      <p:bldP spid="36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C:\Users\Administrator.HP\Downloads\white-stucco-wall-background-suitable-presentation-web-temple-backdrop-scrapbook-making-white-stucco-wall-texture-115276367.jpg"/>
          <p:cNvPicPr>
            <a:picLocks noChangeAspect="1" noChangeArrowheads="1"/>
          </p:cNvPicPr>
          <p:nvPr/>
        </p:nvPicPr>
        <p:blipFill>
          <a:blip r:embed="rId2"/>
          <a:srcRect b="15413"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</p:spPr>
      </p:pic>
      <p:sp>
        <p:nvSpPr>
          <p:cNvPr id="5" name="Rounded Rectangle 4"/>
          <p:cNvSpPr/>
          <p:nvPr/>
        </p:nvSpPr>
        <p:spPr bwMode="auto">
          <a:xfrm>
            <a:off x="0" y="3048"/>
            <a:ext cx="12192000" cy="6016752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" name="Title 15"/>
          <p:cNvSpPr txBox="1">
            <a:spLocks/>
          </p:cNvSpPr>
          <p:nvPr/>
        </p:nvSpPr>
        <p:spPr bwMode="auto">
          <a:xfrm>
            <a:off x="3657600" y="0"/>
            <a:ext cx="4572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40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LÀM TƯ</a:t>
            </a:r>
          </a:p>
        </p:txBody>
      </p:sp>
      <p:sp>
        <p:nvSpPr>
          <p:cNvPr id="7" name="Title 15"/>
          <p:cNvSpPr txBox="1">
            <a:spLocks/>
          </p:cNvSpPr>
          <p:nvPr/>
        </p:nvSpPr>
        <p:spPr bwMode="auto">
          <a:xfrm>
            <a:off x="609600" y="914400"/>
            <a:ext cx="7010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3200" b="1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CÔNG THỨC KIẾM TIỀN</a:t>
            </a:r>
          </a:p>
        </p:txBody>
      </p:sp>
      <p:sp>
        <p:nvSpPr>
          <p:cNvPr id="8" name="Rounded Rectangle 4"/>
          <p:cNvSpPr/>
          <p:nvPr/>
        </p:nvSpPr>
        <p:spPr bwMode="auto">
          <a:xfrm>
            <a:off x="698500" y="1762126"/>
            <a:ext cx="10998200" cy="974725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118110" tIns="118110" rIns="118110" bIns="118110" anchor="ctr"/>
          <a:lstStyle/>
          <a:p>
            <a:pPr defTabSz="137795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3100" b="1">
                <a:solidFill>
                  <a:srgbClr val="FFFFFF"/>
                </a:solidFill>
                <a:ea typeface="MS PGothic" pitchFamily="34" charset="-128"/>
                <a:cs typeface="Arial" pitchFamily="34" charset="0"/>
              </a:rPr>
              <a:t>THỜI GIAN  +  SỨC LĐ  +  </a:t>
            </a:r>
            <a:r>
              <a:rPr lang="en-US" sz="6000" b="1">
                <a:solidFill>
                  <a:srgbClr val="92D050"/>
                </a:solidFill>
                <a:ea typeface="MS PGothic" pitchFamily="34" charset="-128"/>
                <a:cs typeface="Arial" pitchFamily="34" charset="0"/>
              </a:rPr>
              <a:t>$</a:t>
            </a:r>
            <a:r>
              <a:rPr lang="en-US" sz="3100" b="1">
                <a:solidFill>
                  <a:srgbClr val="FFFFFF"/>
                </a:solidFill>
                <a:ea typeface="MS PGothic" pitchFamily="34" charset="-128"/>
                <a:cs typeface="Arial" pitchFamily="34" charset="0"/>
              </a:rPr>
              <a:t> =           </a:t>
            </a:r>
            <a:r>
              <a:rPr lang="en-US" sz="6600" b="1">
                <a:solidFill>
                  <a:srgbClr val="FFFFFF"/>
                </a:solidFill>
                <a:ea typeface="MS PGothic" pitchFamily="34" charset="-128"/>
                <a:cs typeface="Arial" pitchFamily="34" charset="0"/>
              </a:rPr>
              <a:t>$</a:t>
            </a:r>
          </a:p>
        </p:txBody>
      </p:sp>
      <p:sp>
        <p:nvSpPr>
          <p:cNvPr id="9" name="Title 15"/>
          <p:cNvSpPr txBox="1">
            <a:spLocks/>
          </p:cNvSpPr>
          <p:nvPr/>
        </p:nvSpPr>
        <p:spPr bwMode="auto">
          <a:xfrm>
            <a:off x="7249584" y="1752600"/>
            <a:ext cx="812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6000" b="1">
                <a:solidFill>
                  <a:srgbClr val="92D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$</a:t>
            </a:r>
          </a:p>
        </p:txBody>
      </p:sp>
      <p:sp>
        <p:nvSpPr>
          <p:cNvPr id="10" name="Title 15"/>
          <p:cNvSpPr txBox="1">
            <a:spLocks/>
          </p:cNvSpPr>
          <p:nvPr/>
        </p:nvSpPr>
        <p:spPr bwMode="auto">
          <a:xfrm>
            <a:off x="6400800" y="2286000"/>
            <a:ext cx="81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7200" b="1">
                <a:solidFill>
                  <a:srgbClr val="92D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$</a:t>
            </a:r>
          </a:p>
        </p:txBody>
      </p:sp>
      <p:sp>
        <p:nvSpPr>
          <p:cNvPr id="11" name="Title 15"/>
          <p:cNvSpPr txBox="1">
            <a:spLocks/>
          </p:cNvSpPr>
          <p:nvPr/>
        </p:nvSpPr>
        <p:spPr bwMode="auto">
          <a:xfrm>
            <a:off x="1016000" y="4038600"/>
            <a:ext cx="81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15000" b="1">
                <a:solidFill>
                  <a:srgbClr val="92D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$</a:t>
            </a:r>
          </a:p>
        </p:txBody>
      </p:sp>
      <p:sp>
        <p:nvSpPr>
          <p:cNvPr id="12" name="Title 15"/>
          <p:cNvSpPr txBox="1">
            <a:spLocks/>
          </p:cNvSpPr>
          <p:nvPr/>
        </p:nvSpPr>
        <p:spPr bwMode="auto">
          <a:xfrm>
            <a:off x="5384800" y="2667000"/>
            <a:ext cx="81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8800" b="1">
                <a:solidFill>
                  <a:srgbClr val="92D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$</a:t>
            </a:r>
          </a:p>
        </p:txBody>
      </p:sp>
      <p:sp>
        <p:nvSpPr>
          <p:cNvPr id="13" name="Title 15"/>
          <p:cNvSpPr txBox="1">
            <a:spLocks/>
          </p:cNvSpPr>
          <p:nvPr/>
        </p:nvSpPr>
        <p:spPr bwMode="auto">
          <a:xfrm>
            <a:off x="4064000" y="3048000"/>
            <a:ext cx="81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10000" b="1">
                <a:solidFill>
                  <a:srgbClr val="92D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$</a:t>
            </a:r>
          </a:p>
        </p:txBody>
      </p:sp>
      <p:sp>
        <p:nvSpPr>
          <p:cNvPr id="14" name="Title 15"/>
          <p:cNvSpPr txBox="1">
            <a:spLocks/>
          </p:cNvSpPr>
          <p:nvPr/>
        </p:nvSpPr>
        <p:spPr bwMode="auto">
          <a:xfrm>
            <a:off x="2743200" y="3429000"/>
            <a:ext cx="81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12000" b="1">
                <a:solidFill>
                  <a:srgbClr val="92D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$</a:t>
            </a:r>
          </a:p>
        </p:txBody>
      </p:sp>
      <p:grpSp>
        <p:nvGrpSpPr>
          <p:cNvPr id="15" name="Group 48"/>
          <p:cNvGrpSpPr>
            <a:grpSpLocks/>
          </p:cNvGrpSpPr>
          <p:nvPr/>
        </p:nvGrpSpPr>
        <p:grpSpPr bwMode="auto">
          <a:xfrm>
            <a:off x="2336800" y="4800600"/>
            <a:ext cx="4572000" cy="609600"/>
            <a:chOff x="1752600" y="5638800"/>
            <a:chExt cx="3429000" cy="609600"/>
          </a:xfrm>
        </p:grpSpPr>
        <p:sp>
          <p:nvSpPr>
            <p:cNvPr id="16" name="Title 15"/>
            <p:cNvSpPr txBox="1">
              <a:spLocks/>
            </p:cNvSpPr>
            <p:nvPr/>
          </p:nvSpPr>
          <p:spPr bwMode="auto">
            <a:xfrm>
              <a:off x="2057400" y="5638800"/>
              <a:ext cx="2819400" cy="381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eaLnBrk="0" hangingPunct="0">
                <a:defRPr/>
              </a:pPr>
              <a:r>
                <a:rPr lang="vi-VN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j-lt"/>
                  <a:cs typeface="Times New Roman" pitchFamily="18" charset="0"/>
                </a:rPr>
                <a:t>Đầu</a:t>
              </a:r>
              <a:r>
                <a:rPr lang="en-US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j-lt"/>
                  <a:cs typeface="Times New Roman" pitchFamily="18" charset="0"/>
                </a:rPr>
                <a:t> t</a:t>
              </a:r>
              <a:r>
                <a:rPr lang="vi-VN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j-lt"/>
                  <a:cs typeface="Times New Roman" pitchFamily="18" charset="0"/>
                </a:rPr>
                <a:t>ư</a:t>
              </a:r>
              <a:r>
                <a:rPr lang="en-US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j-lt"/>
                  <a:cs typeface="Times New Roman" pitchFamily="18" charset="0"/>
                </a:rPr>
                <a:t> </a:t>
              </a:r>
              <a:r>
                <a:rPr lang="en-US" sz="2000" b="1" dirty="0" err="1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vốn</a:t>
              </a:r>
              <a:endPara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" name="Right Arrow 16"/>
            <p:cNvSpPr/>
            <p:nvPr/>
          </p:nvSpPr>
          <p:spPr>
            <a:xfrm>
              <a:off x="1752600" y="6019800"/>
              <a:ext cx="3429000" cy="228600"/>
            </a:xfrm>
            <a:prstGeom prst="rightArrow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18" name="Title 15"/>
          <p:cNvSpPr txBox="1">
            <a:spLocks/>
          </p:cNvSpPr>
          <p:nvPr/>
        </p:nvSpPr>
        <p:spPr bwMode="auto">
          <a:xfrm>
            <a:off x="7213600" y="4800600"/>
            <a:ext cx="345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4000" b="1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SỢ MẤT $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07264" y="6019723"/>
            <a:ext cx="119847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*RỦI RO CAO</a:t>
            </a:r>
            <a:b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*CÀNG THÀNH CÔNG, CÀNG VẤT VẢ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350"/>
                            </p:stCondLst>
                            <p:childTnLst>
                              <p:par>
                                <p:cTn id="50" presetID="34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51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5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3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4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5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350"/>
                            </p:stCondLst>
                            <p:childTnLst>
                              <p:par>
                                <p:cTn id="57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850"/>
                            </p:stCondLst>
                            <p:childTnLst>
                              <p:par>
                                <p:cTn id="6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350"/>
                            </p:stCondLst>
                            <p:childTnLst>
                              <p:par>
                                <p:cTn id="67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4850"/>
                            </p:stCondLst>
                            <p:childTnLst>
                              <p:par>
                                <p:cTn id="7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350"/>
                            </p:stCondLst>
                            <p:childTnLst>
                              <p:par>
                                <p:cTn id="77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9" grpId="1"/>
      <p:bldP spid="10" grpId="0"/>
      <p:bldP spid="11" grpId="0"/>
      <p:bldP spid="12" grpId="0"/>
      <p:bldP spid="13" grpId="0"/>
      <p:bldP spid="14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C:\Users\Administrator.HP\Downloads\white-stucco-wall-background-suitable-presentation-web-temple-backdrop-scrapbook-making-white-stucco-wall-texture-115276367.jpg"/>
          <p:cNvPicPr>
            <a:picLocks noChangeAspect="1" noChangeArrowheads="1"/>
          </p:cNvPicPr>
          <p:nvPr/>
        </p:nvPicPr>
        <p:blipFill>
          <a:blip r:embed="rId2"/>
          <a:srcRect b="15413"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</p:spPr>
      </p:pic>
      <p:sp>
        <p:nvSpPr>
          <p:cNvPr id="5" name="Rounded Rectangle 4"/>
          <p:cNvSpPr/>
          <p:nvPr/>
        </p:nvSpPr>
        <p:spPr bwMode="auto">
          <a:xfrm>
            <a:off x="0" y="0"/>
            <a:ext cx="12192000" cy="6858000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" name="Title 15"/>
          <p:cNvSpPr txBox="1">
            <a:spLocks/>
          </p:cNvSpPr>
          <p:nvPr/>
        </p:nvSpPr>
        <p:spPr bwMode="auto">
          <a:xfrm>
            <a:off x="1828800" y="-76200"/>
            <a:ext cx="8026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4000" b="1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CHỦ DOANH NGHIỆP</a:t>
            </a:r>
          </a:p>
        </p:txBody>
      </p:sp>
      <p:sp>
        <p:nvSpPr>
          <p:cNvPr id="7" name="Title 15"/>
          <p:cNvSpPr txBox="1">
            <a:spLocks/>
          </p:cNvSpPr>
          <p:nvPr/>
        </p:nvSpPr>
        <p:spPr bwMode="auto">
          <a:xfrm>
            <a:off x="-101600" y="838200"/>
            <a:ext cx="568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24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CÔNG THỨC KIẾM TIỀN</a:t>
            </a:r>
          </a:p>
        </p:txBody>
      </p:sp>
      <p:sp>
        <p:nvSpPr>
          <p:cNvPr id="8" name="Rounded Rectangle 4"/>
          <p:cNvSpPr/>
          <p:nvPr/>
        </p:nvSpPr>
        <p:spPr bwMode="auto">
          <a:xfrm>
            <a:off x="101600" y="1157288"/>
            <a:ext cx="11988800" cy="97631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118110" tIns="118110" rIns="118110" bIns="118110" anchor="ctr"/>
          <a:lstStyle/>
          <a:p>
            <a:pPr defTabSz="137795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2400" b="1">
                <a:solidFill>
                  <a:srgbClr val="FFFFFF"/>
                </a:solidFill>
                <a:ea typeface="MS PGothic" pitchFamily="34" charset="-128"/>
                <a:cs typeface="Arial" pitchFamily="34" charset="0"/>
              </a:rPr>
              <a:t>(THỜI GIAN + SỨC LĐ + </a:t>
            </a:r>
            <a:r>
              <a:rPr lang="en-US" sz="2400" b="1">
                <a:solidFill>
                  <a:srgbClr val="92D050"/>
                </a:solidFill>
                <a:ea typeface="MS PGothic" pitchFamily="34" charset="-128"/>
                <a:cs typeface="Arial" pitchFamily="34" charset="0"/>
              </a:rPr>
              <a:t>$</a:t>
            </a:r>
            <a:r>
              <a:rPr lang="en-US" sz="2400" b="1">
                <a:solidFill>
                  <a:srgbClr val="FFFFFF"/>
                </a:solidFill>
                <a:ea typeface="MS PGothic" pitchFamily="34" charset="-128"/>
                <a:cs typeface="Arial" pitchFamily="34" charset="0"/>
              </a:rPr>
              <a:t>) X NHIỀU NGƯỜI =           </a:t>
            </a:r>
            <a:r>
              <a:rPr lang="en-US" sz="5000" b="1">
                <a:solidFill>
                  <a:srgbClr val="FFFF00"/>
                </a:solidFill>
                <a:ea typeface="MS PGothic" pitchFamily="34" charset="-128"/>
                <a:cs typeface="Arial" pitchFamily="34" charset="0"/>
              </a:rPr>
              <a:t>$</a:t>
            </a:r>
          </a:p>
        </p:txBody>
      </p:sp>
      <p:sp>
        <p:nvSpPr>
          <p:cNvPr id="9" name="Rounded Rectangle 4"/>
          <p:cNvSpPr/>
          <p:nvPr/>
        </p:nvSpPr>
        <p:spPr bwMode="auto">
          <a:xfrm>
            <a:off x="203200" y="2590801"/>
            <a:ext cx="11988800" cy="97631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118110" tIns="118110" rIns="118110" bIns="118110" anchor="ctr"/>
          <a:lstStyle/>
          <a:p>
            <a:pPr defTabSz="137795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2400" b="1">
                <a:solidFill>
                  <a:srgbClr val="FFFFFF"/>
                </a:solidFill>
                <a:ea typeface="MS PGothic" pitchFamily="34" charset="-128"/>
                <a:cs typeface="Arial" pitchFamily="34" charset="0"/>
              </a:rPr>
              <a:t>1000 CÔNG NHÂN X 8H/NGÀY = 8.000h.</a:t>
            </a:r>
            <a:endParaRPr lang="en-US" sz="2400" b="1">
              <a:solidFill>
                <a:srgbClr val="FFFF00"/>
              </a:solidFill>
              <a:ea typeface="MS PGothic" pitchFamily="34" charset="-128"/>
              <a:cs typeface="Arial" pitchFamily="34" charset="0"/>
            </a:endParaRPr>
          </a:p>
        </p:txBody>
      </p:sp>
      <p:sp>
        <p:nvSpPr>
          <p:cNvPr id="10" name="Rounded Rectangle 4"/>
          <p:cNvSpPr/>
          <p:nvPr/>
        </p:nvSpPr>
        <p:spPr bwMode="auto">
          <a:xfrm>
            <a:off x="203200" y="2057400"/>
            <a:ext cx="11988800" cy="68580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118110" tIns="118110" rIns="118110" bIns="118110" anchor="ctr"/>
          <a:lstStyle/>
          <a:p>
            <a:pPr defTabSz="137795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2400" b="1">
                <a:solidFill>
                  <a:srgbClr val="FFFFFF"/>
                </a:solidFill>
                <a:ea typeface="MS PGothic" pitchFamily="34" charset="-128"/>
                <a:cs typeface="Arial" pitchFamily="34" charset="0"/>
              </a:rPr>
              <a:t>1 CÔNG NHÂN X 8H/NGÀY = 5 TRIỆU/THÁNG.</a:t>
            </a:r>
            <a:endParaRPr lang="en-US" sz="2400" b="1">
              <a:solidFill>
                <a:srgbClr val="FFFF00"/>
              </a:solidFill>
              <a:ea typeface="MS PGothic" pitchFamily="34" charset="-128"/>
              <a:cs typeface="Arial" pitchFamily="34" charset="0"/>
            </a:endParaRPr>
          </a:p>
        </p:txBody>
      </p:sp>
      <p:sp>
        <p:nvSpPr>
          <p:cNvPr id="11" name="Rounded Rectangle 4"/>
          <p:cNvSpPr/>
          <p:nvPr/>
        </p:nvSpPr>
        <p:spPr bwMode="auto">
          <a:xfrm>
            <a:off x="6807200" y="3290888"/>
            <a:ext cx="6400800" cy="97631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118110" tIns="118110" rIns="118110" bIns="118110" anchor="ctr"/>
          <a:lstStyle/>
          <a:p>
            <a:pPr defTabSz="137795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8000" b="1">
                <a:solidFill>
                  <a:srgbClr val="FFFF00"/>
                </a:solidFill>
                <a:ea typeface="MS PGothic" pitchFamily="34" charset="-128"/>
                <a:cs typeface="Arial" pitchFamily="34" charset="0"/>
              </a:rPr>
              <a:t>???/</a:t>
            </a:r>
            <a:r>
              <a:rPr lang="en-US" sz="3600" b="1">
                <a:solidFill>
                  <a:srgbClr val="FFFFFF"/>
                </a:solidFill>
                <a:ea typeface="MS PGothic" pitchFamily="34" charset="-128"/>
                <a:cs typeface="Arial" pitchFamily="34" charset="0"/>
              </a:rPr>
              <a:t>THÁNG</a:t>
            </a:r>
            <a:endParaRPr lang="en-US" sz="8800" b="1">
              <a:solidFill>
                <a:srgbClr val="FFFF00"/>
              </a:solidFill>
              <a:ea typeface="MS PGothic" pitchFamily="34" charset="-128"/>
              <a:cs typeface="Arial" pitchFamily="34" charset="0"/>
            </a:endParaRPr>
          </a:p>
        </p:txBody>
      </p:sp>
      <p:sp>
        <p:nvSpPr>
          <p:cNvPr id="12" name="Title 15"/>
          <p:cNvSpPr txBox="1">
            <a:spLocks/>
          </p:cNvSpPr>
          <p:nvPr/>
        </p:nvSpPr>
        <p:spPr bwMode="auto">
          <a:xfrm>
            <a:off x="2844800" y="4648200"/>
            <a:ext cx="4165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60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GIÀU</a:t>
            </a:r>
          </a:p>
        </p:txBody>
      </p:sp>
      <p:grpSp>
        <p:nvGrpSpPr>
          <p:cNvPr id="13" name="Group 25"/>
          <p:cNvGrpSpPr>
            <a:grpSpLocks/>
          </p:cNvGrpSpPr>
          <p:nvPr/>
        </p:nvGrpSpPr>
        <p:grpSpPr bwMode="auto">
          <a:xfrm>
            <a:off x="304800" y="4724400"/>
            <a:ext cx="2438400" cy="533400"/>
            <a:chOff x="1752600" y="5486400"/>
            <a:chExt cx="1828800" cy="533400"/>
          </a:xfrm>
        </p:grpSpPr>
        <p:sp>
          <p:nvSpPr>
            <p:cNvPr id="14" name="Title 15"/>
            <p:cNvSpPr txBox="1">
              <a:spLocks/>
            </p:cNvSpPr>
            <p:nvPr/>
          </p:nvSpPr>
          <p:spPr bwMode="auto">
            <a:xfrm>
              <a:off x="2133600" y="5486400"/>
              <a:ext cx="990600" cy="381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eaLnBrk="0" hangingPunct="0">
                <a:defRPr/>
              </a:pPr>
              <a:r>
                <a:rPr lang="en-US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cs typeface="Times New Roman" pitchFamily="18" charset="0"/>
                </a:rPr>
                <a:t>LÝ DO</a:t>
              </a:r>
            </a:p>
          </p:txBody>
        </p:sp>
        <p:sp>
          <p:nvSpPr>
            <p:cNvPr id="15" name="Right Arrow 14"/>
            <p:cNvSpPr/>
            <p:nvPr/>
          </p:nvSpPr>
          <p:spPr>
            <a:xfrm>
              <a:off x="1752600" y="5791200"/>
              <a:ext cx="1828800" cy="228600"/>
            </a:xfrm>
            <a:prstGeom prst="rightArrow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 tmFilter="0,0; .5, 1; 1, 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C:\Users\Administrator.HP\Downloads\white-stucco-wall-background-suitable-presentation-web-temple-backdrop-scrapbook-making-white-stucco-wall-texture-115276367.jpg"/>
          <p:cNvPicPr>
            <a:picLocks noChangeAspect="1" noChangeArrowheads="1"/>
          </p:cNvPicPr>
          <p:nvPr/>
        </p:nvPicPr>
        <p:blipFill>
          <a:blip r:embed="rId2"/>
          <a:srcRect b="15413"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</p:spPr>
      </p:pic>
      <p:sp>
        <p:nvSpPr>
          <p:cNvPr id="16" name="Rounded Rectangle 15"/>
          <p:cNvSpPr/>
          <p:nvPr/>
        </p:nvSpPr>
        <p:spPr bwMode="auto">
          <a:xfrm>
            <a:off x="0" y="0"/>
            <a:ext cx="12192000" cy="5943600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7" name="Title 15"/>
          <p:cNvSpPr txBox="1">
            <a:spLocks/>
          </p:cNvSpPr>
          <p:nvPr/>
        </p:nvSpPr>
        <p:spPr bwMode="auto">
          <a:xfrm>
            <a:off x="1692759" y="-76200"/>
            <a:ext cx="8162441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NHÀ ĐẦU TƯ</a:t>
            </a:r>
          </a:p>
        </p:txBody>
      </p:sp>
      <p:sp>
        <p:nvSpPr>
          <p:cNvPr id="18" name="Title 15"/>
          <p:cNvSpPr txBox="1">
            <a:spLocks/>
          </p:cNvSpPr>
          <p:nvPr/>
        </p:nvSpPr>
        <p:spPr bwMode="auto">
          <a:xfrm>
            <a:off x="-211810" y="1371600"/>
            <a:ext cx="661261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28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CÔNG THỨC KIẾM TIỀN</a:t>
            </a:r>
          </a:p>
        </p:txBody>
      </p:sp>
      <p:sp>
        <p:nvSpPr>
          <p:cNvPr id="19" name="Rounded Rectangle 4"/>
          <p:cNvSpPr/>
          <p:nvPr/>
        </p:nvSpPr>
        <p:spPr bwMode="auto">
          <a:xfrm>
            <a:off x="6893302" y="1219201"/>
            <a:ext cx="929898" cy="97631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118110" tIns="118110" rIns="118110" bIns="118110" spcCol="1270" anchor="ctr"/>
          <a:lstStyle/>
          <a:p>
            <a:pPr defTabSz="137795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5000" b="1" dirty="0">
                <a:solidFill>
                  <a:srgbClr val="FFFF00"/>
                </a:solidFill>
                <a:cs typeface="Arial" pitchFamily="34" charset="0"/>
              </a:rPr>
              <a:t>$</a:t>
            </a:r>
          </a:p>
        </p:txBody>
      </p:sp>
      <p:sp>
        <p:nvSpPr>
          <p:cNvPr id="20" name="Title 15"/>
          <p:cNvSpPr txBox="1">
            <a:spLocks/>
          </p:cNvSpPr>
          <p:nvPr/>
        </p:nvSpPr>
        <p:spPr bwMode="auto">
          <a:xfrm>
            <a:off x="4659824" y="3581400"/>
            <a:ext cx="6922576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60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RẤT GIÀU</a:t>
            </a:r>
          </a:p>
        </p:txBody>
      </p:sp>
      <p:grpSp>
        <p:nvGrpSpPr>
          <p:cNvPr id="21" name="Group 25"/>
          <p:cNvGrpSpPr>
            <a:grpSpLocks/>
          </p:cNvGrpSpPr>
          <p:nvPr/>
        </p:nvGrpSpPr>
        <p:grpSpPr bwMode="auto">
          <a:xfrm>
            <a:off x="246251" y="3657600"/>
            <a:ext cx="3512949" cy="533400"/>
            <a:chOff x="1752600" y="5486400"/>
            <a:chExt cx="1828800" cy="533400"/>
          </a:xfrm>
        </p:grpSpPr>
        <p:sp>
          <p:nvSpPr>
            <p:cNvPr id="22" name="Title 15"/>
            <p:cNvSpPr txBox="1">
              <a:spLocks/>
            </p:cNvSpPr>
            <p:nvPr/>
          </p:nvSpPr>
          <p:spPr bwMode="auto">
            <a:xfrm>
              <a:off x="2133600" y="5486400"/>
              <a:ext cx="990600" cy="381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eaLnBrk="0" hangingPunct="0">
                <a:defRPr/>
              </a:pPr>
              <a:r>
                <a:rPr lang="en-US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cs typeface="Times New Roman" pitchFamily="18" charset="0"/>
                </a:rPr>
                <a:t>LÝ DO</a:t>
              </a:r>
            </a:p>
          </p:txBody>
        </p:sp>
        <p:sp>
          <p:nvSpPr>
            <p:cNvPr id="23" name="Right Arrow 22"/>
            <p:cNvSpPr/>
            <p:nvPr/>
          </p:nvSpPr>
          <p:spPr>
            <a:xfrm>
              <a:off x="1752600" y="5791200"/>
              <a:ext cx="1828800" cy="228600"/>
            </a:xfrm>
            <a:prstGeom prst="rightArrow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24" name="Rounded Rectangle 4"/>
          <p:cNvSpPr/>
          <p:nvPr/>
        </p:nvSpPr>
        <p:spPr bwMode="auto">
          <a:xfrm>
            <a:off x="10449302" y="1233488"/>
            <a:ext cx="929898" cy="97631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118110" tIns="118110" rIns="118110" bIns="118110" spcCol="1270" anchor="ctr"/>
          <a:lstStyle/>
          <a:p>
            <a:pPr defTabSz="137795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5000" b="1" dirty="0">
                <a:solidFill>
                  <a:srgbClr val="FFFF00"/>
                </a:solidFill>
                <a:cs typeface="Arial" pitchFamily="34" charset="0"/>
              </a:rPr>
              <a:t>$</a:t>
            </a:r>
          </a:p>
        </p:txBody>
      </p:sp>
      <p:sp>
        <p:nvSpPr>
          <p:cNvPr id="25" name="Curved Down Arrow 24"/>
          <p:cNvSpPr/>
          <p:nvPr/>
        </p:nvSpPr>
        <p:spPr>
          <a:xfrm>
            <a:off x="7251485" y="685800"/>
            <a:ext cx="3822915" cy="685800"/>
          </a:xfrm>
          <a:prstGeom prst="curved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Curved Down Arrow 25"/>
          <p:cNvSpPr/>
          <p:nvPr/>
        </p:nvSpPr>
        <p:spPr>
          <a:xfrm rot="10800000">
            <a:off x="7149885" y="2057400"/>
            <a:ext cx="3822915" cy="685800"/>
          </a:xfrm>
          <a:prstGeom prst="curved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7" name="Right Arrow 26"/>
          <p:cNvSpPr/>
          <p:nvPr/>
        </p:nvSpPr>
        <p:spPr>
          <a:xfrm>
            <a:off x="7673383" y="1550988"/>
            <a:ext cx="2893017" cy="304800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8775700" y="6248400"/>
            <a:ext cx="356203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200" b="1" i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charset="0"/>
                <a:cs typeface="Arial" charset="0"/>
              </a:rPr>
              <a:t>Robert </a:t>
            </a:r>
            <a:r>
              <a:rPr lang="en-US" sz="3200" b="1" i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charset="0"/>
                <a:cs typeface="Arial" charset="0"/>
              </a:rPr>
              <a:t>Kiyosaki</a:t>
            </a:r>
            <a:endParaRPr lang="en-US" sz="3200" b="1" i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0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4" grpId="0"/>
      <p:bldP spid="25" grpId="0" animBg="1"/>
      <p:bldP spid="26" grpId="0" animBg="1"/>
      <p:bldP spid="2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Quad Arrow 2"/>
          <p:cNvSpPr/>
          <p:nvPr/>
        </p:nvSpPr>
        <p:spPr>
          <a:xfrm>
            <a:off x="2540000" y="2042179"/>
            <a:ext cx="7112000" cy="4800600"/>
          </a:xfrm>
          <a:prstGeom prst="quadArrow">
            <a:avLst>
              <a:gd name="adj1" fmla="val 2000"/>
              <a:gd name="adj2" fmla="val 4000"/>
              <a:gd name="adj3" fmla="val 5000"/>
            </a:avLst>
          </a:prstGeom>
          <a:solidFill>
            <a:schemeClr val="accent4">
              <a:lumMod val="50000"/>
            </a:schemeClr>
          </a:solidFill>
        </p:spPr>
        <p:style>
          <a:lnRef idx="0">
            <a:schemeClr val="accent2"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946401" y="2173288"/>
            <a:ext cx="2817284" cy="1789112"/>
            <a:chOff x="1562100" y="228597"/>
            <a:chExt cx="2113425" cy="1789167"/>
          </a:xfrm>
        </p:grpSpPr>
        <p:sp>
          <p:nvSpPr>
            <p:cNvPr id="5" name="Rounded Rectangle 4"/>
            <p:cNvSpPr/>
            <p:nvPr/>
          </p:nvSpPr>
          <p:spPr>
            <a:xfrm>
              <a:off x="1562100" y="228597"/>
              <a:ext cx="2113425" cy="1789167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Rounded Rectangle 4"/>
            <p:cNvSpPr/>
            <p:nvPr/>
          </p:nvSpPr>
          <p:spPr>
            <a:xfrm>
              <a:off x="1649432" y="315912"/>
              <a:ext cx="1938761" cy="161453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18110" tIns="118110" rIns="118110" bIns="118110" anchor="ctr"/>
            <a:lstStyle/>
            <a:p>
              <a:pPr algn="ctr" defTabSz="13779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3100" b="1">
                  <a:solidFill>
                    <a:srgbClr val="FFFFFF"/>
                  </a:solidFill>
                  <a:latin typeface="Times New Roman" pitchFamily="18" charset="0"/>
                  <a:ea typeface="MS PGothic" pitchFamily="34" charset="-128"/>
                  <a:cs typeface="Times New Roman" pitchFamily="18" charset="0"/>
                </a:rPr>
                <a:t>L</a:t>
              </a:r>
            </a:p>
            <a:p>
              <a:pPr algn="ctr" defTabSz="13779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3100" b="1">
                  <a:solidFill>
                    <a:srgbClr val="FFFFFF"/>
                  </a:solidFill>
                  <a:latin typeface="Times New Roman" pitchFamily="18" charset="0"/>
                  <a:ea typeface="MS PGothic" pitchFamily="34" charset="-128"/>
                  <a:cs typeface="Times New Roman" pitchFamily="18" charset="0"/>
                </a:rPr>
                <a:t>Làm công</a:t>
              </a:r>
            </a:p>
          </p:txBody>
        </p:sp>
      </p:grpSp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2946400" y="4514850"/>
            <a:ext cx="2844800" cy="1809750"/>
            <a:chOff x="1550586" y="2438407"/>
            <a:chExt cx="2163030" cy="1810385"/>
          </a:xfrm>
        </p:grpSpPr>
        <p:sp>
          <p:nvSpPr>
            <p:cNvPr id="8" name="Rounded Rectangle 7"/>
            <p:cNvSpPr/>
            <p:nvPr/>
          </p:nvSpPr>
          <p:spPr>
            <a:xfrm>
              <a:off x="1550586" y="2438407"/>
              <a:ext cx="2163030" cy="1810385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ounded Rectangle 4"/>
            <p:cNvSpPr/>
            <p:nvPr/>
          </p:nvSpPr>
          <p:spPr>
            <a:xfrm>
              <a:off x="1639103" y="2527338"/>
              <a:ext cx="1985996" cy="163252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18110" tIns="118110" rIns="118110" bIns="118110" anchor="ctr"/>
            <a:lstStyle/>
            <a:p>
              <a:pPr algn="ctr" defTabSz="13779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3100" b="1">
                  <a:solidFill>
                    <a:srgbClr val="FFFFFF"/>
                  </a:solidFill>
                  <a:latin typeface="Times New Roman" pitchFamily="18" charset="0"/>
                  <a:ea typeface="MS PGothic" pitchFamily="34" charset="-128"/>
                  <a:cs typeface="Times New Roman" pitchFamily="18" charset="0"/>
                </a:rPr>
                <a:t>T</a:t>
              </a:r>
            </a:p>
            <a:p>
              <a:pPr algn="ctr" defTabSz="13779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3100" b="1">
                  <a:solidFill>
                    <a:srgbClr val="FFFFFF"/>
                  </a:solidFill>
                  <a:latin typeface="Times New Roman" pitchFamily="18" charset="0"/>
                  <a:ea typeface="MS PGothic" pitchFamily="34" charset="-128"/>
                  <a:cs typeface="Times New Roman" pitchFamily="18" charset="0"/>
                </a:rPr>
                <a:t>Làm tư</a:t>
              </a:r>
            </a:p>
          </p:txBody>
        </p:sp>
      </p:grpSp>
      <p:grpSp>
        <p:nvGrpSpPr>
          <p:cNvPr id="7" name="Group 9"/>
          <p:cNvGrpSpPr>
            <a:grpSpLocks/>
          </p:cNvGrpSpPr>
          <p:nvPr/>
        </p:nvGrpSpPr>
        <p:grpSpPr bwMode="auto">
          <a:xfrm>
            <a:off x="6489701" y="2133600"/>
            <a:ext cx="2755900" cy="1828800"/>
            <a:chOff x="4152906" y="304796"/>
            <a:chExt cx="2067369" cy="1716064"/>
          </a:xfrm>
        </p:grpSpPr>
        <p:sp>
          <p:nvSpPr>
            <p:cNvPr id="11" name="Rounded Rectangle 10"/>
            <p:cNvSpPr/>
            <p:nvPr/>
          </p:nvSpPr>
          <p:spPr>
            <a:xfrm>
              <a:off x="4152906" y="304796"/>
              <a:ext cx="2067369" cy="1716064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Rounded Rectangle 4"/>
            <p:cNvSpPr/>
            <p:nvPr/>
          </p:nvSpPr>
          <p:spPr>
            <a:xfrm>
              <a:off x="4229122" y="376299"/>
              <a:ext cx="1899058" cy="154922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18110" tIns="118110" rIns="118110" bIns="118110" anchor="ctr"/>
            <a:lstStyle/>
            <a:p>
              <a:pPr algn="ctr" defTabSz="13779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3100" b="1">
                  <a:solidFill>
                    <a:srgbClr val="FFFFFF"/>
                  </a:solidFill>
                  <a:latin typeface="Times New Roman" pitchFamily="18" charset="0"/>
                  <a:ea typeface="MS PGothic" pitchFamily="34" charset="-128"/>
                  <a:cs typeface="Times New Roman" pitchFamily="18" charset="0"/>
                </a:rPr>
                <a:t>C</a:t>
              </a:r>
            </a:p>
            <a:p>
              <a:pPr algn="ctr" defTabSz="13779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3100" b="1">
                  <a:solidFill>
                    <a:srgbClr val="FFFFFF"/>
                  </a:solidFill>
                  <a:latin typeface="Times New Roman" pitchFamily="18" charset="0"/>
                  <a:ea typeface="MS PGothic" pitchFamily="34" charset="-128"/>
                  <a:cs typeface="Times New Roman" pitchFamily="18" charset="0"/>
                </a:rPr>
                <a:t>Chủ DN</a:t>
              </a:r>
            </a:p>
          </p:txBody>
        </p:sp>
      </p:grpSp>
      <p:grpSp>
        <p:nvGrpSpPr>
          <p:cNvPr id="10" name="Group 12"/>
          <p:cNvGrpSpPr>
            <a:grpSpLocks/>
          </p:cNvGrpSpPr>
          <p:nvPr/>
        </p:nvGrpSpPr>
        <p:grpSpPr bwMode="auto">
          <a:xfrm>
            <a:off x="6502400" y="4514850"/>
            <a:ext cx="2768600" cy="1809750"/>
            <a:chOff x="4141392" y="2438407"/>
            <a:chExt cx="2152022" cy="1810385"/>
          </a:xfrm>
        </p:grpSpPr>
        <p:sp>
          <p:nvSpPr>
            <p:cNvPr id="14" name="Rounded Rectangle 13"/>
            <p:cNvSpPr/>
            <p:nvPr/>
          </p:nvSpPr>
          <p:spPr>
            <a:xfrm>
              <a:off x="4141392" y="2438407"/>
              <a:ext cx="2152022" cy="1810385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Rounded Rectangle 4"/>
            <p:cNvSpPr/>
            <p:nvPr/>
          </p:nvSpPr>
          <p:spPr>
            <a:xfrm>
              <a:off x="4230237" y="2527338"/>
              <a:ext cx="1974332" cy="163252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18110" tIns="118110" rIns="118110" bIns="118110" anchor="ctr"/>
            <a:lstStyle/>
            <a:p>
              <a:pPr algn="ctr" defTabSz="13779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3100" b="1">
                  <a:solidFill>
                    <a:srgbClr val="FFFFFF"/>
                  </a:solidFill>
                  <a:latin typeface="Times New Roman" pitchFamily="18" charset="0"/>
                  <a:ea typeface="MS PGothic" pitchFamily="34" charset="-128"/>
                  <a:cs typeface="Times New Roman" pitchFamily="18" charset="0"/>
                </a:rPr>
                <a:t>Đ</a:t>
              </a:r>
            </a:p>
            <a:p>
              <a:pPr algn="ctr" defTabSz="13779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3100" b="1">
                  <a:solidFill>
                    <a:srgbClr val="FFFFFF"/>
                  </a:solidFill>
                  <a:latin typeface="Times New Roman" pitchFamily="18" charset="0"/>
                  <a:ea typeface="MS PGothic" pitchFamily="34" charset="-128"/>
                  <a:cs typeface="Times New Roman" pitchFamily="18" charset="0"/>
                </a:rPr>
                <a:t>Đầu tư</a:t>
              </a:r>
            </a:p>
          </p:txBody>
        </p:sp>
      </p:grpSp>
      <p:sp>
        <p:nvSpPr>
          <p:cNvPr id="18" name="Title 15"/>
          <p:cNvSpPr>
            <a:spLocks noGrp="1"/>
          </p:cNvSpPr>
          <p:nvPr>
            <p:ph type="title"/>
          </p:nvPr>
        </p:nvSpPr>
        <p:spPr>
          <a:xfrm>
            <a:off x="3860800" y="914400"/>
            <a:ext cx="4572000" cy="914400"/>
          </a:xfrm>
        </p:spPr>
        <p:txBody>
          <a:bodyPr anchor="t"/>
          <a:lstStyle/>
          <a:p>
            <a:pPr>
              <a:defRPr/>
            </a:pPr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KIM TỨ ĐỒ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448801" y="6248400"/>
            <a:ext cx="1704313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i="1" dirty="0">
                <a:ln w="1905"/>
                <a:solidFill>
                  <a:srgbClr val="FF66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charset="0"/>
                <a:cs typeface="Arial" charset="0"/>
              </a:rPr>
              <a:t>Robert </a:t>
            </a:r>
            <a:r>
              <a:rPr lang="en-US" b="1" i="1" dirty="0" err="1">
                <a:ln w="1905"/>
                <a:solidFill>
                  <a:srgbClr val="FF66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charset="0"/>
                <a:cs typeface="Arial" charset="0"/>
              </a:rPr>
              <a:t>Kiyosaki</a:t>
            </a:r>
            <a:endParaRPr lang="en-US" b="1" i="1" dirty="0">
              <a:ln w="1905"/>
              <a:solidFill>
                <a:srgbClr val="FF66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charset="0"/>
              <a:cs typeface="Arial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540000" y="1575163"/>
            <a:ext cx="3251200" cy="4749437"/>
          </a:xfrm>
          <a:prstGeom prst="rect">
            <a:avLst/>
          </a:prstGeom>
          <a:solidFill>
            <a:schemeClr val="bg1">
              <a:alpha val="84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en-US" sz="8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cs typeface="Arial" pitchFamily="34" charset="0"/>
              </a:rPr>
              <a:t>90%</a:t>
            </a:r>
          </a:p>
          <a:p>
            <a:pPr algn="ctr">
              <a:defRPr/>
            </a:pP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  <a:cs typeface="Arial" pitchFamily="34" charset="0"/>
            </a:endParaRPr>
          </a:p>
          <a:p>
            <a:pPr algn="ctr">
              <a:defRPr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cs typeface="Arial" pitchFamily="34" charset="0"/>
              </a:rPr>
              <a:t>NGHÈO VÀ TRUNG LƯU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384031" y="1562100"/>
            <a:ext cx="3237615" cy="4762499"/>
          </a:xfrm>
          <a:prstGeom prst="rect">
            <a:avLst/>
          </a:prstGeom>
          <a:solidFill>
            <a:schemeClr val="bg1">
              <a:alpha val="84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88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10%</a:t>
            </a:r>
          </a:p>
          <a:p>
            <a:pPr algn="ctr">
              <a:defRPr/>
            </a:pPr>
            <a:endParaRPr lang="en-US" sz="32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Arial" pitchFamily="34" charset="0"/>
            </a:endParaRPr>
          </a:p>
          <a:p>
            <a:pPr algn="ctr">
              <a:defRPr/>
            </a:pPr>
            <a:r>
              <a:rPr lang="en-US" sz="40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pitchFamily="34" charset="0"/>
              </a:rPr>
              <a:t>GIÀU CÓ</a:t>
            </a:r>
          </a:p>
        </p:txBody>
      </p:sp>
      <p:sp>
        <p:nvSpPr>
          <p:cNvPr id="25" name="Oval 24"/>
          <p:cNvSpPr/>
          <p:nvPr/>
        </p:nvSpPr>
        <p:spPr>
          <a:xfrm>
            <a:off x="4943061" y="4572000"/>
            <a:ext cx="2336800" cy="1143000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50800" algn="tl" rotWithShape="0">
                    <a:srgbClr val="000000"/>
                  </a:outerShdw>
                </a:effectLst>
                <a:cs typeface="Arial" pitchFamily="34" charset="0"/>
              </a:rPr>
              <a:t>???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69 0  0.125 0.0746  0.125 0.16651  C 0.125 0.25843  0.069 0.33302  0 0.33302  C -0.069 0.33302  -0.125 0.25843  -0.125 0.16651  C -0.125 0.0746  -0.069 0  0 0  Z" pathEditMode="relative" ptsTypes="">
                                      <p:cBhvr>
                                        <p:cTn id="3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C:\Users\Administrator.HP\Downloads\white-stucco-wall-background-suitable-presentation-web-temple-backdrop-scrapbook-making-white-stucco-wall-texture-115276367.jpg"/>
          <p:cNvPicPr>
            <a:picLocks noChangeAspect="1" noChangeArrowheads="1"/>
          </p:cNvPicPr>
          <p:nvPr/>
        </p:nvPicPr>
        <p:blipFill>
          <a:blip r:embed="rId3"/>
          <a:srcRect b="15413"/>
          <a:stretch>
            <a:fillRect/>
          </a:stretch>
        </p:blipFill>
        <p:spPr bwMode="auto">
          <a:xfrm>
            <a:off x="0" y="0"/>
            <a:ext cx="12192000" cy="6858001"/>
          </a:xfrm>
          <a:prstGeom prst="rect">
            <a:avLst/>
          </a:prstGeom>
          <a:noFill/>
        </p:spPr>
      </p:pic>
      <p:grpSp>
        <p:nvGrpSpPr>
          <p:cNvPr id="5" name="Group 108"/>
          <p:cNvGrpSpPr>
            <a:grpSpLocks/>
          </p:cNvGrpSpPr>
          <p:nvPr/>
        </p:nvGrpSpPr>
        <p:grpSpPr bwMode="auto">
          <a:xfrm rot="-5400000">
            <a:off x="10669588" y="365125"/>
            <a:ext cx="1266825" cy="1371600"/>
            <a:chOff x="7668001" y="4724400"/>
            <a:chExt cx="1266450" cy="1028700"/>
          </a:xfrm>
        </p:grpSpPr>
        <p:pic>
          <p:nvPicPr>
            <p:cNvPr id="6" name="Picture 106"/>
            <p:cNvPicPr>
              <a:picLocks noChangeAspect="1" noChangeArrowheads="1"/>
            </p:cNvPicPr>
            <p:nvPr/>
          </p:nvPicPr>
          <p:blipFill>
            <a:blip r:embed="rId4"/>
            <a:srcRect l="26530"/>
            <a:stretch>
              <a:fillRect/>
            </a:stretch>
          </p:blipFill>
          <p:spPr bwMode="auto">
            <a:xfrm rot="-5400000">
              <a:off x="8229601" y="4800600"/>
              <a:ext cx="781050" cy="628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105"/>
            <p:cNvPicPr>
              <a:picLocks noChangeAspect="1" noChangeArrowheads="1"/>
            </p:cNvPicPr>
            <p:nvPr/>
          </p:nvPicPr>
          <p:blipFill>
            <a:blip r:embed="rId4"/>
            <a:srcRect r="17348"/>
            <a:stretch>
              <a:fillRect/>
            </a:stretch>
          </p:blipFill>
          <p:spPr bwMode="auto">
            <a:xfrm>
              <a:off x="7668001" y="5124450"/>
              <a:ext cx="1095000" cy="628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8" name="Picture 7"/>
          <p:cNvPicPr/>
          <p:nvPr/>
        </p:nvPicPr>
        <p:blipFill>
          <a:blip r:embed="rId5" cstate="print"/>
          <a:srcRect l="20417" t="55556" r="53542" b="30833"/>
          <a:stretch>
            <a:fillRect/>
          </a:stretch>
        </p:blipFill>
        <p:spPr bwMode="auto">
          <a:xfrm>
            <a:off x="4876800" y="1285875"/>
            <a:ext cx="4876800" cy="4667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AutoShape 12"/>
          <p:cNvSpPr>
            <a:spLocks noChangeArrowheads="1"/>
          </p:cNvSpPr>
          <p:nvPr/>
        </p:nvSpPr>
        <p:spPr bwMode="auto">
          <a:xfrm>
            <a:off x="3759200" y="457200"/>
            <a:ext cx="406400" cy="3048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gradFill rotWithShape="1">
            <a:gsLst>
              <a:gs pos="0">
                <a:srgbClr val="761800"/>
              </a:gs>
              <a:gs pos="50000">
                <a:srgbClr val="FF3300"/>
              </a:gs>
              <a:gs pos="100000">
                <a:srgbClr val="7618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2032000" y="0"/>
            <a:ext cx="1727200" cy="1295400"/>
          </a:xfrm>
          <a:prstGeom prst="rect">
            <a:avLst/>
          </a:prstGeom>
          <a:gradFill rotWithShape="1">
            <a:gsLst>
              <a:gs pos="0">
                <a:srgbClr val="00182F"/>
              </a:gs>
              <a:gs pos="50000">
                <a:schemeClr val="accent2"/>
              </a:gs>
              <a:gs pos="100000">
                <a:srgbClr val="00182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800" b="1" dirty="0">
                <a:solidFill>
                  <a:schemeClr val="bg1"/>
                </a:solidFill>
                <a:cs typeface="Times New Roman" pitchFamily="18" charset="0"/>
              </a:rPr>
              <a:t>NHÀ</a:t>
            </a:r>
          </a:p>
          <a:p>
            <a:pPr algn="ctr">
              <a:defRPr/>
            </a:pPr>
            <a:r>
              <a:rPr lang="en-US" sz="2800" b="1" dirty="0">
                <a:solidFill>
                  <a:schemeClr val="bg1"/>
                </a:solidFill>
                <a:cs typeface="Times New Roman" pitchFamily="18" charset="0"/>
              </a:rPr>
              <a:t>SẢN</a:t>
            </a:r>
          </a:p>
          <a:p>
            <a:pPr algn="ctr">
              <a:defRPr/>
            </a:pPr>
            <a:r>
              <a:rPr lang="en-US" sz="2800" b="1" dirty="0">
                <a:solidFill>
                  <a:schemeClr val="bg1"/>
                </a:solidFill>
                <a:cs typeface="Times New Roman" pitchFamily="18" charset="0"/>
              </a:rPr>
              <a:t>XUẤT</a:t>
            </a:r>
            <a:endParaRPr lang="th-TH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7721600" y="76200"/>
            <a:ext cx="1117600" cy="1143000"/>
          </a:xfrm>
          <a:prstGeom prst="rect">
            <a:avLst/>
          </a:prstGeom>
          <a:gradFill rotWithShape="1">
            <a:gsLst>
              <a:gs pos="0">
                <a:srgbClr val="00182F"/>
              </a:gs>
              <a:gs pos="50000">
                <a:schemeClr val="accent2"/>
              </a:gs>
              <a:gs pos="100000">
                <a:srgbClr val="00182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400">
                <a:solidFill>
                  <a:schemeClr val="bg1"/>
                </a:solidFill>
                <a:cs typeface="Times New Roman" pitchFamily="18" charset="0"/>
              </a:rPr>
              <a:t>Bán </a:t>
            </a:r>
          </a:p>
          <a:p>
            <a:pPr algn="ctr">
              <a:defRPr/>
            </a:pPr>
            <a:r>
              <a:rPr lang="en-US" sz="2400">
                <a:solidFill>
                  <a:schemeClr val="bg1"/>
                </a:solidFill>
                <a:cs typeface="Times New Roman" pitchFamily="18" charset="0"/>
              </a:rPr>
              <a:t>Buôn</a:t>
            </a:r>
            <a:endParaRPr lang="th-TH" sz="240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9347200" y="76200"/>
            <a:ext cx="1016000" cy="1143000"/>
          </a:xfrm>
          <a:prstGeom prst="rect">
            <a:avLst/>
          </a:prstGeom>
          <a:gradFill rotWithShape="1">
            <a:gsLst>
              <a:gs pos="0">
                <a:srgbClr val="00182F"/>
              </a:gs>
              <a:gs pos="50000">
                <a:schemeClr val="accent2"/>
              </a:gs>
              <a:gs pos="100000">
                <a:srgbClr val="00182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400">
                <a:solidFill>
                  <a:schemeClr val="bg1"/>
                </a:solidFill>
                <a:cs typeface="Times New Roman" pitchFamily="18" charset="0"/>
              </a:rPr>
              <a:t>Bán </a:t>
            </a:r>
          </a:p>
          <a:p>
            <a:pPr algn="ctr">
              <a:defRPr/>
            </a:pPr>
            <a:r>
              <a:rPr lang="en-US" sz="2400">
                <a:solidFill>
                  <a:schemeClr val="bg1"/>
                </a:solidFill>
                <a:cs typeface="Times New Roman" pitchFamily="18" charset="0"/>
              </a:rPr>
              <a:t>Lẻ</a:t>
            </a:r>
            <a:endParaRPr lang="th-TH" sz="240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10464800" y="2017712"/>
            <a:ext cx="1727200" cy="1295400"/>
          </a:xfrm>
          <a:prstGeom prst="rect">
            <a:avLst/>
          </a:prstGeom>
          <a:solidFill>
            <a:srgbClr val="FF00FF">
              <a:alpha val="63136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cs typeface="Arial" pitchFamily="34" charset="0"/>
              </a:rPr>
              <a:t>NGƯỜI</a:t>
            </a:r>
          </a:p>
          <a:p>
            <a:pPr algn="ctr"/>
            <a:r>
              <a:rPr lang="en-US" sz="2800" b="1">
                <a:cs typeface="Arial" pitchFamily="34" charset="0"/>
              </a:rPr>
              <a:t>TIÊU</a:t>
            </a:r>
          </a:p>
          <a:p>
            <a:pPr algn="ctr"/>
            <a:r>
              <a:rPr lang="en-US" sz="2800" b="1">
                <a:cs typeface="Arial" pitchFamily="34" charset="0"/>
              </a:rPr>
              <a:t>DÙNG</a:t>
            </a:r>
            <a:endParaRPr lang="th-TH" sz="2800" b="1">
              <a:cs typeface="Arial" pitchFamily="34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3962400" y="1636712"/>
            <a:ext cx="660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cs typeface="Arial" pitchFamily="34" charset="0"/>
              </a:rPr>
              <a:t>Chi phí qu</a:t>
            </a:r>
            <a:r>
              <a:rPr lang="en-US" b="1"/>
              <a:t>ả</a:t>
            </a:r>
            <a:r>
              <a:rPr lang="en-US" b="1">
                <a:cs typeface="Arial" pitchFamily="34" charset="0"/>
              </a:rPr>
              <a:t>ng cáo, tiền thuê mặt b</a:t>
            </a:r>
            <a:r>
              <a:rPr lang="en-US" b="1"/>
              <a:t>ằ</a:t>
            </a:r>
            <a:r>
              <a:rPr lang="en-US" b="1">
                <a:cs typeface="Arial" pitchFamily="34" charset="0"/>
              </a:rPr>
              <a:t>ng, lương nhân viên, phí qu</a:t>
            </a:r>
            <a:r>
              <a:rPr lang="en-US" b="1"/>
              <a:t>ả</a:t>
            </a:r>
            <a:r>
              <a:rPr lang="en-US" b="1">
                <a:cs typeface="Arial" pitchFamily="34" charset="0"/>
              </a:rPr>
              <a:t>n lý tiêu th</a:t>
            </a:r>
            <a:r>
              <a:rPr lang="en-US" b="1"/>
              <a:t>ụ</a:t>
            </a:r>
            <a:r>
              <a:rPr lang="en-US" b="1">
                <a:cs typeface="Arial" pitchFamily="34" charset="0"/>
              </a:rPr>
              <a:t>, khuy</a:t>
            </a:r>
            <a:r>
              <a:rPr lang="en-US" b="1"/>
              <a:t>ế</a:t>
            </a:r>
            <a:r>
              <a:rPr lang="en-US" b="1">
                <a:cs typeface="Arial" pitchFamily="34" charset="0"/>
              </a:rPr>
              <a:t>n mãi,..</a:t>
            </a:r>
          </a:p>
        </p:txBody>
      </p:sp>
      <p:sp>
        <p:nvSpPr>
          <p:cNvPr id="15" name="AutoShape 12"/>
          <p:cNvSpPr>
            <a:spLocks noChangeArrowheads="1"/>
          </p:cNvSpPr>
          <p:nvPr/>
        </p:nvSpPr>
        <p:spPr bwMode="auto">
          <a:xfrm>
            <a:off x="3917952" y="4227512"/>
            <a:ext cx="2178049" cy="4572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gradFill rotWithShape="1">
            <a:gsLst>
              <a:gs pos="0">
                <a:srgbClr val="761800"/>
              </a:gs>
              <a:gs pos="50000">
                <a:srgbClr val="FF3300"/>
              </a:gs>
              <a:gs pos="100000">
                <a:srgbClr val="7618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Rectangle 2"/>
          <p:cNvSpPr>
            <a:spLocks noChangeArrowheads="1"/>
          </p:cNvSpPr>
          <p:nvPr/>
        </p:nvSpPr>
        <p:spPr bwMode="auto">
          <a:xfrm>
            <a:off x="2032000" y="3770312"/>
            <a:ext cx="1727200" cy="1295400"/>
          </a:xfrm>
          <a:prstGeom prst="rect">
            <a:avLst/>
          </a:prstGeom>
          <a:gradFill rotWithShape="1">
            <a:gsLst>
              <a:gs pos="0">
                <a:srgbClr val="00182F"/>
              </a:gs>
              <a:gs pos="50000">
                <a:schemeClr val="accent2"/>
              </a:gs>
              <a:gs pos="100000">
                <a:srgbClr val="00182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800" dirty="0">
                <a:solidFill>
                  <a:schemeClr val="bg1"/>
                </a:solidFill>
                <a:cs typeface="Times New Roman" pitchFamily="18" charset="0"/>
              </a:rPr>
              <a:t>NHÀ</a:t>
            </a:r>
          </a:p>
          <a:p>
            <a:pPr algn="ctr">
              <a:defRPr/>
            </a:pPr>
            <a:r>
              <a:rPr lang="en-US" sz="2800" dirty="0">
                <a:solidFill>
                  <a:schemeClr val="bg1"/>
                </a:solidFill>
                <a:cs typeface="Times New Roman" pitchFamily="18" charset="0"/>
              </a:rPr>
              <a:t>SẢN</a:t>
            </a:r>
          </a:p>
          <a:p>
            <a:pPr algn="ctr">
              <a:defRPr/>
            </a:pPr>
            <a:r>
              <a:rPr lang="en-US" sz="2800" dirty="0">
                <a:solidFill>
                  <a:schemeClr val="bg1"/>
                </a:solidFill>
                <a:cs typeface="Times New Roman" pitchFamily="18" charset="0"/>
              </a:rPr>
              <a:t>XUẤT</a:t>
            </a:r>
            <a:endParaRPr lang="th-TH" sz="2800" dirty="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4267200" y="76200"/>
            <a:ext cx="1219200" cy="1143000"/>
          </a:xfrm>
          <a:prstGeom prst="rect">
            <a:avLst/>
          </a:prstGeom>
          <a:gradFill rotWithShape="1">
            <a:gsLst>
              <a:gs pos="0">
                <a:srgbClr val="00182F"/>
              </a:gs>
              <a:gs pos="50000">
                <a:schemeClr val="accent2"/>
              </a:gs>
              <a:gs pos="100000">
                <a:srgbClr val="00182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400">
                <a:solidFill>
                  <a:schemeClr val="bg1"/>
                </a:solidFill>
                <a:cs typeface="Times New Roman" pitchFamily="18" charset="0"/>
              </a:rPr>
              <a:t>Tổng </a:t>
            </a:r>
          </a:p>
          <a:p>
            <a:pPr algn="ctr">
              <a:defRPr/>
            </a:pPr>
            <a:r>
              <a:rPr lang="en-US" sz="2400">
                <a:solidFill>
                  <a:schemeClr val="bg1"/>
                </a:solidFill>
                <a:cs typeface="Times New Roman" pitchFamily="18" charset="0"/>
              </a:rPr>
              <a:t>Đại Lý</a:t>
            </a:r>
            <a:endParaRPr lang="th-TH" sz="240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5994400" y="76200"/>
            <a:ext cx="1219200" cy="1143000"/>
          </a:xfrm>
          <a:prstGeom prst="rect">
            <a:avLst/>
          </a:prstGeom>
          <a:gradFill rotWithShape="1">
            <a:gsLst>
              <a:gs pos="0">
                <a:srgbClr val="00182F"/>
              </a:gs>
              <a:gs pos="50000">
                <a:schemeClr val="accent2"/>
              </a:gs>
              <a:gs pos="100000">
                <a:srgbClr val="00182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400">
                <a:solidFill>
                  <a:schemeClr val="bg1"/>
                </a:solidFill>
                <a:cs typeface="Times New Roman" pitchFamily="18" charset="0"/>
              </a:rPr>
              <a:t>Đại Lý</a:t>
            </a:r>
          </a:p>
          <a:p>
            <a:pPr algn="ctr">
              <a:defRPr/>
            </a:pPr>
            <a:r>
              <a:rPr lang="en-US" sz="2400">
                <a:solidFill>
                  <a:schemeClr val="bg1"/>
                </a:solidFill>
                <a:cs typeface="Times New Roman" pitchFamily="18" charset="0"/>
              </a:rPr>
              <a:t>Khu</a:t>
            </a:r>
          </a:p>
          <a:p>
            <a:pPr algn="ctr">
              <a:defRPr/>
            </a:pPr>
            <a:r>
              <a:rPr lang="en-US" sz="2400">
                <a:solidFill>
                  <a:schemeClr val="bg1"/>
                </a:solidFill>
                <a:cs typeface="Times New Roman" pitchFamily="18" charset="0"/>
              </a:rPr>
              <a:t>Vực</a:t>
            </a:r>
            <a:endParaRPr lang="th-TH" sz="240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9" name="AutoShape 12"/>
          <p:cNvSpPr>
            <a:spLocks noChangeArrowheads="1"/>
          </p:cNvSpPr>
          <p:nvPr/>
        </p:nvSpPr>
        <p:spPr bwMode="auto">
          <a:xfrm>
            <a:off x="5486400" y="457200"/>
            <a:ext cx="406400" cy="3048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gradFill rotWithShape="1">
            <a:gsLst>
              <a:gs pos="0">
                <a:srgbClr val="761800"/>
              </a:gs>
              <a:gs pos="50000">
                <a:srgbClr val="FF3300"/>
              </a:gs>
              <a:gs pos="100000">
                <a:srgbClr val="7618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AutoShape 12"/>
          <p:cNvSpPr>
            <a:spLocks noChangeArrowheads="1"/>
          </p:cNvSpPr>
          <p:nvPr/>
        </p:nvSpPr>
        <p:spPr bwMode="auto">
          <a:xfrm>
            <a:off x="7213600" y="457200"/>
            <a:ext cx="406400" cy="3048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gradFill rotWithShape="1">
            <a:gsLst>
              <a:gs pos="0">
                <a:srgbClr val="761800"/>
              </a:gs>
              <a:gs pos="50000">
                <a:srgbClr val="FF3300"/>
              </a:gs>
              <a:gs pos="100000">
                <a:srgbClr val="7618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AutoShape 12"/>
          <p:cNvSpPr>
            <a:spLocks noChangeArrowheads="1"/>
          </p:cNvSpPr>
          <p:nvPr/>
        </p:nvSpPr>
        <p:spPr bwMode="auto">
          <a:xfrm>
            <a:off x="8839200" y="457200"/>
            <a:ext cx="406400" cy="3048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gradFill rotWithShape="1">
            <a:gsLst>
              <a:gs pos="0">
                <a:srgbClr val="761800"/>
              </a:gs>
              <a:gs pos="50000">
                <a:srgbClr val="FF3300"/>
              </a:gs>
              <a:gs pos="100000">
                <a:srgbClr val="7618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2" name="Group 102"/>
          <p:cNvGrpSpPr>
            <a:grpSpLocks/>
          </p:cNvGrpSpPr>
          <p:nvPr/>
        </p:nvGrpSpPr>
        <p:grpSpPr bwMode="auto">
          <a:xfrm rot="5400000">
            <a:off x="9896475" y="2687637"/>
            <a:ext cx="1238250" cy="2946400"/>
            <a:chOff x="7315199" y="838203"/>
            <a:chExt cx="1238251" cy="2209797"/>
          </a:xfrm>
        </p:grpSpPr>
        <p:pic>
          <p:nvPicPr>
            <p:cNvPr id="23" name="Picture 101"/>
            <p:cNvPicPr>
              <a:picLocks noChangeAspect="1" noChangeArrowheads="1"/>
            </p:cNvPicPr>
            <p:nvPr/>
          </p:nvPicPr>
          <p:blipFill>
            <a:blip r:embed="rId4"/>
            <a:srcRect r="16327"/>
            <a:stretch>
              <a:fillRect/>
            </a:stretch>
          </p:blipFill>
          <p:spPr bwMode="auto">
            <a:xfrm>
              <a:off x="7315199" y="838203"/>
              <a:ext cx="1080000" cy="6364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" name="Picture 100"/>
            <p:cNvPicPr>
              <a:picLocks noChangeAspect="1" noChangeArrowheads="1"/>
            </p:cNvPicPr>
            <p:nvPr/>
          </p:nvPicPr>
          <p:blipFill>
            <a:blip r:embed="rId4"/>
            <a:srcRect l="33673"/>
            <a:stretch>
              <a:fillRect/>
            </a:stretch>
          </p:blipFill>
          <p:spPr bwMode="auto">
            <a:xfrm rot="5400000">
              <a:off x="7362825" y="1857375"/>
              <a:ext cx="1752600" cy="628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5" name="Text Box 5"/>
          <p:cNvSpPr txBox="1">
            <a:spLocks noChangeArrowheads="1"/>
          </p:cNvSpPr>
          <p:nvPr/>
        </p:nvSpPr>
        <p:spPr bwMode="auto">
          <a:xfrm rot="16200000">
            <a:off x="471269" y="-155447"/>
            <a:ext cx="1292662" cy="1625602"/>
          </a:xfrm>
          <a:prstGeom prst="rect">
            <a:avLst/>
          </a:prstGeom>
          <a:solidFill>
            <a:srgbClr val="3333FF"/>
          </a:solidFill>
          <a:ln w="9525">
            <a:noFill/>
            <a:miter lim="800000"/>
            <a:headEnd/>
            <a:tailEnd/>
          </a:ln>
          <a:effectLst/>
          <a:scene3d>
            <a:camera prst="legacyPerspectiveBottomLeft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3333FF"/>
            </a:extrusionClr>
          </a:sp3d>
        </p:spPr>
        <p:txBody>
          <a:bodyPr vert="eaVert" wrap="square">
            <a:spAutoFit/>
            <a:flatTx/>
          </a:bodyPr>
          <a:lstStyle/>
          <a:p>
            <a:pPr algn="ctr" eaLnBrk="0" hangingPunct="0">
              <a:defRPr/>
            </a:pPr>
            <a:r>
              <a:rPr lang="en-US" altLang="zh-TW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Arial Unicode MS" pitchFamily="34" charset="-120"/>
                <a:cs typeface="Times New Roman" pitchFamily="18" charset="0"/>
              </a:rPr>
              <a:t>KINH </a:t>
            </a:r>
            <a:r>
              <a:rPr lang="en-US" altLang="zh-TW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Arial Unicode MS" pitchFamily="34" charset="-120"/>
                <a:cs typeface="Times New Roman" pitchFamily="18" charset="0"/>
              </a:rPr>
              <a:t>DOANH</a:t>
            </a:r>
          </a:p>
          <a:p>
            <a:pPr algn="ctr" eaLnBrk="0" hangingPunct="0">
              <a:defRPr/>
            </a:pPr>
            <a:endParaRPr lang="en-US" altLang="zh-TW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ea typeface="Arial Unicode MS" pitchFamily="34" charset="-120"/>
              <a:cs typeface="Times New Roman" pitchFamily="18" charset="0"/>
            </a:endParaRPr>
          </a:p>
          <a:p>
            <a:pPr algn="ctr" eaLnBrk="0" hangingPunct="0">
              <a:defRPr/>
            </a:pPr>
            <a:endParaRPr lang="en-US" altLang="zh-TW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ea typeface="Arial Unicode MS" pitchFamily="34" charset="-120"/>
              <a:cs typeface="Times New Roman" pitchFamily="18" charset="0"/>
            </a:endParaRPr>
          </a:p>
          <a:p>
            <a:pPr algn="ctr" eaLnBrk="0" hangingPunct="0">
              <a:defRPr/>
            </a:pPr>
            <a:r>
              <a:rPr lang="en-US" altLang="zh-TW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Arial Unicode MS" pitchFamily="34" charset="-120"/>
                <a:cs typeface="Times New Roman" pitchFamily="18" charset="0"/>
              </a:rPr>
              <a:t> </a:t>
            </a:r>
            <a:r>
              <a:rPr lang="vi-VN" altLang="zh-TW" sz="1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Arial Unicode MS" pitchFamily="34" charset="-120"/>
                <a:cs typeface="Times New Roman" pitchFamily="18" charset="0"/>
              </a:rPr>
              <a:t>TRUYỀN THỐNG</a:t>
            </a:r>
            <a:endParaRPr lang="en-US" altLang="zh-TW" sz="14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ea typeface="Arial Unicode MS" pitchFamily="34" charset="-120"/>
              <a:cs typeface="Times New Roman" pitchFamily="18" charset="0"/>
            </a:endParaRPr>
          </a:p>
        </p:txBody>
      </p:sp>
      <p:sp>
        <p:nvSpPr>
          <p:cNvPr id="26" name="Text Box 5"/>
          <p:cNvSpPr txBox="1">
            <a:spLocks noChangeArrowheads="1"/>
          </p:cNvSpPr>
          <p:nvPr/>
        </p:nvSpPr>
        <p:spPr bwMode="auto">
          <a:xfrm rot="16200000">
            <a:off x="421446" y="3526646"/>
            <a:ext cx="1292662" cy="1745405"/>
          </a:xfrm>
          <a:prstGeom prst="rect">
            <a:avLst/>
          </a:prstGeom>
          <a:solidFill>
            <a:srgbClr val="3333FF"/>
          </a:solidFill>
          <a:ln w="9525">
            <a:noFill/>
            <a:miter lim="800000"/>
            <a:headEnd/>
            <a:tailEnd/>
          </a:ln>
          <a:effectLst/>
          <a:scene3d>
            <a:camera prst="legacyPerspectiveBottomLeft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3333FF"/>
            </a:extrusionClr>
          </a:sp3d>
        </p:spPr>
        <p:txBody>
          <a:bodyPr vert="eaVert" wrap="square">
            <a:spAutoFit/>
            <a:flatTx/>
          </a:bodyPr>
          <a:lstStyle/>
          <a:p>
            <a:pPr algn="ctr" eaLnBrk="0" hangingPunct="0">
              <a:defRPr/>
            </a:pPr>
            <a:r>
              <a:rPr lang="en-US" altLang="zh-TW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Arial Unicode MS" pitchFamily="34" charset="-120"/>
                <a:cs typeface="Times New Roman" pitchFamily="18" charset="0"/>
              </a:rPr>
              <a:t>KINH </a:t>
            </a:r>
            <a:r>
              <a:rPr lang="en-US" altLang="zh-TW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Arial Unicode MS" pitchFamily="34" charset="-120"/>
                <a:cs typeface="Times New Roman" pitchFamily="18" charset="0"/>
              </a:rPr>
              <a:t>DOANH</a:t>
            </a:r>
          </a:p>
          <a:p>
            <a:pPr algn="ctr" eaLnBrk="0" hangingPunct="0">
              <a:defRPr/>
            </a:pPr>
            <a:endParaRPr lang="en-US" altLang="zh-TW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ea typeface="Arial Unicode MS" pitchFamily="34" charset="-120"/>
              <a:cs typeface="Times New Roman" pitchFamily="18" charset="0"/>
            </a:endParaRPr>
          </a:p>
          <a:p>
            <a:pPr algn="ctr" eaLnBrk="0" hangingPunct="0">
              <a:defRPr/>
            </a:pPr>
            <a:r>
              <a:rPr lang="en-US" altLang="zh-TW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Arial Unicode MS" pitchFamily="34" charset="-120"/>
                <a:cs typeface="Times New Roman" pitchFamily="18" charset="0"/>
              </a:rPr>
              <a:t> </a:t>
            </a:r>
          </a:p>
          <a:p>
            <a:pPr algn="ctr" eaLnBrk="0" hangingPunct="0">
              <a:defRPr/>
            </a:pPr>
            <a:r>
              <a:rPr lang="en-US" altLang="zh-TW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Arial Unicode MS" pitchFamily="34" charset="-120"/>
                <a:cs typeface="Times New Roman" pitchFamily="18" charset="0"/>
              </a:rPr>
              <a:t> NEW IMAGE</a:t>
            </a:r>
            <a:endParaRPr lang="en-US" altLang="zh-TW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ea typeface="Arial Unicode MS" pitchFamily="34" charset="-120"/>
              <a:cs typeface="Times New Roman" pitchFamily="18" charset="0"/>
            </a:endParaRPr>
          </a:p>
        </p:txBody>
      </p:sp>
      <p:grpSp>
        <p:nvGrpSpPr>
          <p:cNvPr id="27" name="Group 34"/>
          <p:cNvGrpSpPr>
            <a:grpSpLocks/>
          </p:cNvGrpSpPr>
          <p:nvPr/>
        </p:nvGrpSpPr>
        <p:grpSpPr bwMode="auto">
          <a:xfrm>
            <a:off x="5708651" y="3694113"/>
            <a:ext cx="3130549" cy="1721882"/>
            <a:chOff x="4205538" y="4953000"/>
            <a:chExt cx="2347662" cy="1721882"/>
          </a:xfrm>
        </p:grpSpPr>
        <p:sp>
          <p:nvSpPr>
            <p:cNvPr id="28" name="Text Box 7"/>
            <p:cNvSpPr txBox="1">
              <a:spLocks noChangeArrowheads="1"/>
            </p:cNvSpPr>
            <p:nvPr/>
          </p:nvSpPr>
          <p:spPr bwMode="auto">
            <a:xfrm>
              <a:off x="4205538" y="6305550"/>
              <a:ext cx="234766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b="1">
                  <a:cs typeface="Times New Roman" pitchFamily="18" charset="0"/>
                </a:rPr>
                <a:t>Nhà Phân Phối</a:t>
              </a:r>
            </a:p>
          </p:txBody>
        </p:sp>
        <p:graphicFrame>
          <p:nvGraphicFramePr>
            <p:cNvPr id="29" name="Object 15">
              <a:hlinkClick r:id="" action="ppaction://ole?verb=0"/>
            </p:cNvPr>
            <p:cNvGraphicFramePr>
              <a:graphicFrameLocks/>
            </p:cNvGraphicFramePr>
            <p:nvPr/>
          </p:nvGraphicFramePr>
          <p:xfrm>
            <a:off x="4876800" y="4953000"/>
            <a:ext cx="1295400" cy="1447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1" name="ClipArt" r:id="rId6" imgW="558800" imgH="863600" progId="">
                    <p:embed/>
                  </p:oleObj>
                </mc:Choice>
                <mc:Fallback>
                  <p:oleObj name="ClipArt" r:id="rId6" imgW="558800" imgH="863600" progId="">
                    <p:embed/>
                    <p:pic>
                      <p:nvPicPr>
                        <p:cNvPr id="0" name="Object 15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76800" y="4953000"/>
                          <a:ext cx="1295400" cy="14478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0" name="WordArt 29"/>
          <p:cNvSpPr>
            <a:spLocks noChangeArrowheads="1" noChangeShapeType="1" noTextEdit="1"/>
          </p:cNvSpPr>
          <p:nvPr/>
        </p:nvSpPr>
        <p:spPr bwMode="auto">
          <a:xfrm>
            <a:off x="1911352" y="2708275"/>
            <a:ext cx="7994649" cy="6715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noFill/>
                  <a:round/>
                  <a:headEnd/>
                  <a:tailEnd/>
                </a:ln>
                <a:solidFill>
                  <a:srgbClr val="002060"/>
                </a:solidFill>
                <a:effectLst>
                  <a:prstShdw prst="shdw17" dist="17961" dir="2700000">
                    <a:srgbClr val="999999"/>
                  </a:prstShdw>
                </a:effectLst>
                <a:latin typeface="Times New Roman"/>
                <a:cs typeface="Times New Roman"/>
              </a:rPr>
              <a:t>Mô hình kinh doanh</a:t>
            </a:r>
          </a:p>
        </p:txBody>
      </p:sp>
      <p:sp>
        <p:nvSpPr>
          <p:cNvPr id="57" name="Rectangle 56"/>
          <p:cNvSpPr/>
          <p:nvPr/>
        </p:nvSpPr>
        <p:spPr>
          <a:xfrm>
            <a:off x="2316480" y="5722727"/>
            <a:ext cx="98755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1. GIỐNG NHAU VỀ BẢN CHẤT, THAY THẾ KHÂU TRUNG GIAN</a:t>
            </a:r>
          </a:p>
          <a:p>
            <a:r>
              <a:rPr lang="en-US" sz="2400" b="1" dirty="0" smtClean="0">
                <a:solidFill>
                  <a:srgbClr val="FF0000"/>
                </a:solidFill>
              </a:rPr>
              <a:t>2. KINH DOANH MLM: HẠN CHẾ HÀNG GIẢ, KHÔNG ĐỘI GIÁ, DỊCH VỤ TỐT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58" name="Oval 57"/>
          <p:cNvSpPr/>
          <p:nvPr/>
        </p:nvSpPr>
        <p:spPr>
          <a:xfrm>
            <a:off x="0" y="1524000"/>
            <a:ext cx="1955800" cy="1003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Kinh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doanh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iều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kiện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Oval 58"/>
          <p:cNvSpPr/>
          <p:nvPr/>
        </p:nvSpPr>
        <p:spPr>
          <a:xfrm>
            <a:off x="0" y="5372100"/>
            <a:ext cx="1955800" cy="1003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ười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5" grpId="0" animBg="1"/>
      <p:bldP spid="2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</TotalTime>
  <Words>880</Words>
  <Application>Microsoft Office PowerPoint</Application>
  <PresentationFormat>Widescreen</PresentationFormat>
  <Paragraphs>177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Arial Unicode MS</vt:lpstr>
      <vt:lpstr>MS PGothic</vt:lpstr>
      <vt:lpstr>Akzidenz Grotesk</vt:lpstr>
      <vt:lpstr>Arial</vt:lpstr>
      <vt:lpstr>Calibri</vt:lpstr>
      <vt:lpstr>Calibri Light</vt:lpstr>
      <vt:lpstr>Times New Roman</vt:lpstr>
      <vt:lpstr>Office Theme</vt:lpstr>
      <vt:lpstr>ClipArt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KIM TỨ ĐỒ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QUAN NIỆM NGHÀNH NGHỀ</dc:title>
  <dc:creator>Văn Điệp Đặng</dc:creator>
  <cp:lastModifiedBy>ThienIT</cp:lastModifiedBy>
  <cp:revision>82</cp:revision>
  <dcterms:created xsi:type="dcterms:W3CDTF">2017-11-22T08:58:32Z</dcterms:created>
  <dcterms:modified xsi:type="dcterms:W3CDTF">2023-03-02T06:25:33Z</dcterms:modified>
</cp:coreProperties>
</file>