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16"/>
  </p:notesMasterIdLst>
  <p:sldIdLst>
    <p:sldId id="307" r:id="rId2"/>
    <p:sldId id="318" r:id="rId3"/>
    <p:sldId id="258" r:id="rId4"/>
    <p:sldId id="319" r:id="rId5"/>
    <p:sldId id="320" r:id="rId6"/>
    <p:sldId id="321" r:id="rId7"/>
    <p:sldId id="322" r:id="rId8"/>
    <p:sldId id="288" r:id="rId9"/>
    <p:sldId id="287" r:id="rId10"/>
    <p:sldId id="304" r:id="rId11"/>
    <p:sldId id="323" r:id="rId12"/>
    <p:sldId id="324" r:id="rId13"/>
    <p:sldId id="316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60"/>
  </p:normalViewPr>
  <p:slideViewPr>
    <p:cSldViewPr>
      <p:cViewPr varScale="1">
        <p:scale>
          <a:sx n="69" d="100"/>
          <a:sy n="69" d="100"/>
        </p:scale>
        <p:origin x="-7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3FA8E-0433-4450-8196-6B7D31419451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0AA90-1670-45B7-9102-CE0C93DF3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79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544A-2D2B-4BF8-A935-F79E30A08AB9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24257AF-0E87-4562-84F4-566A7C2C0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478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544A-2D2B-4BF8-A935-F79E30A08AB9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24257AF-0E87-4562-84F4-566A7C2C0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2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544A-2D2B-4BF8-A935-F79E30A08AB9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24257AF-0E87-4562-84F4-566A7C2C016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1317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544A-2D2B-4BF8-A935-F79E30A08AB9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4257AF-0E87-4562-84F4-566A7C2C0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54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544A-2D2B-4BF8-A935-F79E30A08AB9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4257AF-0E87-4562-84F4-566A7C2C016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2582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544A-2D2B-4BF8-A935-F79E30A08AB9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4257AF-0E87-4562-84F4-566A7C2C0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64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544A-2D2B-4BF8-A935-F79E30A08AB9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57AF-0E87-4562-84F4-566A7C2C0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53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544A-2D2B-4BF8-A935-F79E30A08AB9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57AF-0E87-4562-84F4-566A7C2C0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94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544A-2D2B-4BF8-A935-F79E30A08AB9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57AF-0E87-4562-84F4-566A7C2C0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5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544A-2D2B-4BF8-A935-F79E30A08AB9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24257AF-0E87-4562-84F4-566A7C2C0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24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544A-2D2B-4BF8-A935-F79E30A08AB9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24257AF-0E87-4562-84F4-566A7C2C0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78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544A-2D2B-4BF8-A935-F79E30A08AB9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24257AF-0E87-4562-84F4-566A7C2C0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6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544A-2D2B-4BF8-A935-F79E30A08AB9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57AF-0E87-4562-84F4-566A7C2C0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27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544A-2D2B-4BF8-A935-F79E30A08AB9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57AF-0E87-4562-84F4-566A7C2C0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45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544A-2D2B-4BF8-A935-F79E30A08AB9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57AF-0E87-4562-84F4-566A7C2C0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7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544A-2D2B-4BF8-A935-F79E30A08AB9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4257AF-0E87-4562-84F4-566A7C2C0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56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5544A-2D2B-4BF8-A935-F79E30A08AB9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24257AF-0E87-4562-84F4-566A7C2C0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3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EAD1B2BA-1ADE-429F-BD3E-4295B76F2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3632717"/>
            <a:ext cx="10666413" cy="149225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sz="7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QUY TRÌNH TUYỂN DỤNG </a:t>
            </a:r>
            <a:endParaRPr lang="en-US" sz="7200" b="1" dirty="0">
              <a:solidFill>
                <a:srgbClr val="FF0000"/>
              </a:solidFill>
              <a:latin typeface="Algerian" panose="04020705040A02060702" pitchFamily="82" charset="0"/>
              <a:cs typeface="Arial" pitchFamily="34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76FC857D-F2C9-4237-99A1-9E8FACA27BE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6200"/>
            <a:ext cx="1676400" cy="2057400"/>
          </a:xfrm>
          <a:prstGeom prst="rect">
            <a:avLst/>
          </a:prstGeom>
        </p:spPr>
      </p:pic>
      <p:pic>
        <p:nvPicPr>
          <p:cNvPr id="7" name="Picture 1">
            <a:extLst>
              <a:ext uri="{FF2B5EF4-FFF2-40B4-BE49-F238E27FC236}">
                <a16:creationId xmlns="" xmlns:a16="http://schemas.microsoft.com/office/drawing/2014/main" id="{A92CDB29-E455-49BE-9EB0-8225C006B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28600"/>
            <a:ext cx="5334000" cy="299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4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4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4254F53D-41B9-4DD1-AEDB-5223FE2710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76400" y="685800"/>
            <a:ext cx="6324600" cy="1905000"/>
          </a:xfrm>
        </p:spPr>
        <p:txBody>
          <a:bodyPr>
            <a:normAutofit/>
          </a:bodyPr>
          <a:lstStyle/>
          <a:p>
            <a:pPr algn="l"/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 1 : </a:t>
            </a:r>
            <a:r>
              <a:rPr lang="vi-V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OPP CƠ BẢN </a:t>
            </a:r>
          </a:p>
          <a:p>
            <a:pPr marL="0" indent="0" algn="l">
              <a:buNone/>
            </a:pPr>
            <a:r>
              <a:rPr lang="vi-VN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- Chưa quan tâm : xin lời giới thiệu</a:t>
            </a:r>
          </a:p>
          <a:p>
            <a:pPr marL="0" indent="0" algn="l">
              <a:buNone/>
            </a:pPr>
            <a:r>
              <a:rPr lang="vi-VN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- Quan tâm : Đặt cuộc hẹn tiếp theo </a:t>
            </a:r>
            <a:endParaRPr lang="en-US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endParaRPr lang="en-US" alt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F8CB6685-A72B-464C-B8F6-5E3351410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1777" y="152400"/>
            <a:ext cx="6934200" cy="685800"/>
          </a:xfrm>
        </p:spPr>
        <p:txBody>
          <a:bodyPr>
            <a:normAutofit/>
          </a:bodyPr>
          <a:lstStyle/>
          <a:p>
            <a:r>
              <a:rPr lang="vi-VN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B4: OPP – CHIA SẺ GIẢI PHÁP</a:t>
            </a:r>
            <a:endParaRPr lang="vi-VN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="" xmlns:a16="http://schemas.microsoft.com/office/drawing/2014/main" id="{FC5F2BA4-7A97-4F23-8508-8E5A3C9DC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977" y="4648200"/>
            <a:ext cx="3076023" cy="2115081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4254F53D-41B9-4DD1-AEDB-5223FE271046}"/>
              </a:ext>
            </a:extLst>
          </p:cNvPr>
          <p:cNvSpPr txBox="1">
            <a:spLocks noChangeArrowheads="1"/>
          </p:cNvSpPr>
          <p:nvPr/>
        </p:nvSpPr>
        <p:spPr>
          <a:xfrm>
            <a:off x="1759527" y="2133600"/>
            <a:ext cx="6248400" cy="1891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 2 :  </a:t>
            </a:r>
            <a:r>
              <a:rPr lang="vi-V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Chia sẻ ƯU THẾ </a:t>
            </a:r>
          </a:p>
          <a:p>
            <a:pPr marL="0" indent="0">
              <a:buFont typeface="Wingdings 3" charset="2"/>
              <a:buNone/>
            </a:pPr>
            <a:r>
              <a:rPr lang="vi-V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- Công ty </a:t>
            </a:r>
          </a:p>
          <a:p>
            <a:pPr marL="0" indent="0">
              <a:buFont typeface="Wingdings 3" charset="2"/>
              <a:buNone/>
            </a:pPr>
            <a:r>
              <a:rPr lang="vi-V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- Sản Phẩm </a:t>
            </a:r>
          </a:p>
          <a:p>
            <a:pPr marL="0" indent="0">
              <a:buFont typeface="Wingdings 3" charset="2"/>
              <a:buNone/>
            </a:pPr>
            <a:r>
              <a:rPr lang="vi-V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- Chính Sách </a:t>
            </a:r>
            <a:endParaRPr lang="en-US" alt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4254F53D-41B9-4DD1-AEDB-5223FE271046}"/>
              </a:ext>
            </a:extLst>
          </p:cNvPr>
          <p:cNvSpPr txBox="1">
            <a:spLocks noChangeArrowheads="1"/>
          </p:cNvSpPr>
          <p:nvPr/>
        </p:nvSpPr>
        <p:spPr>
          <a:xfrm>
            <a:off x="1766454" y="4114800"/>
            <a:ext cx="7924801" cy="23067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 3 : </a:t>
            </a:r>
            <a:r>
              <a:rPr lang="vi-V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CHIA SẺ VỀ $$$$</a:t>
            </a:r>
          </a:p>
          <a:p>
            <a:pPr marL="0" indent="0">
              <a:buFont typeface="Wingdings 3" charset="2"/>
              <a:buNone/>
            </a:pPr>
            <a:r>
              <a:rPr lang="vi-V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- CHIA SẺ 2 KHOẢN HOA HỒNG CHẠM ĐẾN</a:t>
            </a:r>
          </a:p>
          <a:p>
            <a:pPr marL="0" indent="0">
              <a:buFont typeface="Wingdings 3" charset="2"/>
              <a:buNone/>
            </a:pPr>
            <a:r>
              <a:rPr lang="vi-VN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KHÁCH HÀNG TIỀM NĂNG </a:t>
            </a:r>
          </a:p>
          <a:p>
            <a:pPr marL="0" indent="0">
              <a:buFont typeface="Wingdings 3" charset="2"/>
              <a:buNone/>
            </a:pPr>
            <a:r>
              <a:rPr lang="vi-V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- $$ THU NHẠP CV , LÀM THÊM 4-8tr</a:t>
            </a:r>
          </a:p>
          <a:p>
            <a:pPr marL="0" indent="0">
              <a:buFont typeface="Wingdings 3" charset="2"/>
              <a:buNone/>
            </a:pPr>
            <a:r>
              <a:rPr lang="vi-V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- XÂY DỰNG NHÓM KINH DOANH </a:t>
            </a:r>
          </a:p>
        </p:txBody>
      </p:sp>
    </p:spTree>
    <p:extLst>
      <p:ext uri="{BB962C8B-B14F-4D97-AF65-F5344CB8AC3E}">
        <p14:creationId xmlns:p14="http://schemas.microsoft.com/office/powerpoint/2010/main" val="366299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4254F53D-41B9-4DD1-AEDB-5223FE2710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00200" y="990600"/>
            <a:ext cx="10133013" cy="3200400"/>
          </a:xfrm>
        </p:spPr>
        <p:txBody>
          <a:bodyPr>
            <a:normAutofit/>
          </a:bodyPr>
          <a:lstStyle/>
          <a:p>
            <a:pPr algn="l"/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 </a:t>
            </a:r>
            <a:r>
              <a:rPr lang="vi-V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 LÀM </a:t>
            </a:r>
          </a:p>
          <a:p>
            <a:pPr marL="0" indent="0" algn="l">
              <a:buNone/>
            </a:pPr>
            <a:r>
              <a:rPr lang="vi-VN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- 5  BƯỚC ĐI NPP MỚI </a:t>
            </a:r>
            <a:endParaRPr lang="vi-VN" alt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vi-VN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 5 : XÂY DỰNG NIỀM TIN – DỊCH CHUYỂN </a:t>
            </a:r>
          </a:p>
          <a:p>
            <a:pPr marL="0" indent="0" algn="l">
              <a:buNone/>
            </a:pPr>
            <a:r>
              <a:rPr lang="vi-VN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- SỰ KIỆN ZOOM </a:t>
            </a:r>
          </a:p>
          <a:p>
            <a:pPr marL="0" indent="0" algn="l">
              <a:buNone/>
            </a:pPr>
            <a:r>
              <a:rPr lang="vi-VN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- CTY , GẶP TUYẾN TRÊN </a:t>
            </a:r>
          </a:p>
          <a:p>
            <a:pPr marL="0" indent="0" algn="l">
              <a:buNone/>
            </a:pPr>
            <a:r>
              <a:rPr lang="vi-VN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* CÂU CHUYỆN THU NHẬP PHÙ HỢP VỚI KHÁCH HÀNG </a:t>
            </a:r>
          </a:p>
          <a:p>
            <a:pPr algn="l"/>
            <a:endParaRPr lang="en-US" alt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078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457199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B5 : XỬ LÝ TỪ CHỐI 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3655" y="1069683"/>
            <a:ext cx="8825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B6 : CHỐT – BƯỚC NÀO CŨNG LÀ CHỐT ! 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1814944"/>
            <a:ext cx="2926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KÝ THẺ TV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5655" y="2290464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HÀNG DÙNG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2582" y="2772489"/>
            <a:ext cx="5597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$$  KINH  DOANH 2-4 thùng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7510" y="3891684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B7: CHĂM SÓC KHÁCH HÀNG TIỀM NĂNG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3026" y="5509640"/>
            <a:ext cx="6889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KIỂM SOÁT CON SỐ KINH DOANH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86100" y="457692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LỌC KHÁCH HÀNG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86100" y="5038585"/>
            <a:ext cx="7218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XIN LỜI GIỚI THIỆU KHÁCH HÀNG (60%)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13364" y="3244939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ĐƯA ĐI KHẢO SÁT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481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28">
            <a:extLst>
              <a:ext uri="{FF2B5EF4-FFF2-40B4-BE49-F238E27FC236}">
                <a16:creationId xmlns="" xmlns:a16="http://schemas.microsoft.com/office/drawing/2014/main" id="{918B0700-52F0-4439-9B7F-D7C750FBC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320" y="594926"/>
            <a:ext cx="5181600" cy="2042726"/>
          </a:xfrm>
          <a:prstGeom prst="horizontalScroll">
            <a:avLst/>
          </a:prstGeom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ctr">
              <a:buAutoNum type="arabicPeriod"/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Anh/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4665EA29-581F-43F1-8F78-CAAF21998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427"/>
            <a:ext cx="9906000" cy="585499"/>
          </a:xfrm>
        </p:spPr>
        <p:txBody>
          <a:bodyPr>
            <a:normAutofit fontScale="90000"/>
          </a:bodyPr>
          <a:lstStyle/>
          <a:p>
            <a:r>
              <a:rPr lang="vi-VN" b="1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CÂU HỎI VÀNG TRONG TUYỂN DỤNG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Horizontal Scroll 4">
            <a:extLst>
              <a:ext uri="{FF2B5EF4-FFF2-40B4-BE49-F238E27FC236}">
                <a16:creationId xmlns="" xmlns:a16="http://schemas.microsoft.com/office/drawing/2014/main" id="{310C2482-988B-4C5B-8F73-A6F4D350A483}"/>
              </a:ext>
            </a:extLst>
          </p:cNvPr>
          <p:cNvSpPr/>
          <p:nvPr/>
        </p:nvSpPr>
        <p:spPr>
          <a:xfrm>
            <a:off x="5943600" y="424437"/>
            <a:ext cx="5894177" cy="2388417"/>
          </a:xfrm>
          <a:prstGeom prst="horizontalScroll">
            <a:avLst/>
          </a:prstGeom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sz="20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ctr">
              <a:buAutoNum type="arabicPeriod"/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nay?</a:t>
            </a:r>
          </a:p>
          <a:p>
            <a:pPr marL="342900" indent="-342900" algn="ctr">
              <a:buAutoNum type="arabicPeriod"/>
            </a:pPr>
            <a:r>
              <a:rPr lang="en-US" sz="2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nay?</a:t>
            </a:r>
          </a:p>
        </p:txBody>
      </p:sp>
      <p:sp>
        <p:nvSpPr>
          <p:cNvPr id="7" name="Horizontal Scroll 26">
            <a:extLst>
              <a:ext uri="{FF2B5EF4-FFF2-40B4-BE49-F238E27FC236}">
                <a16:creationId xmlns="" xmlns:a16="http://schemas.microsoft.com/office/drawing/2014/main" id="{7EFD3018-29F3-4CAE-A057-FD883604E781}"/>
              </a:ext>
            </a:extLst>
          </p:cNvPr>
          <p:cNvSpPr/>
          <p:nvPr/>
        </p:nvSpPr>
        <p:spPr>
          <a:xfrm>
            <a:off x="182220" y="2342242"/>
            <a:ext cx="5257800" cy="2686957"/>
          </a:xfrm>
          <a:prstGeom prst="horizontalScroll">
            <a:avLst/>
          </a:prstGeom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b="1" i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ctr">
              <a:buAutoNum type="arabicPeriod"/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 algn="ctr">
              <a:buAutoNum type="arabicPeriod"/>
            </a:pPr>
            <a:r>
              <a:rPr lang="en-US" sz="2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Horizontal Scroll 29">
            <a:extLst>
              <a:ext uri="{FF2B5EF4-FFF2-40B4-BE49-F238E27FC236}">
                <a16:creationId xmlns="" xmlns:a16="http://schemas.microsoft.com/office/drawing/2014/main" id="{534C76CF-A927-4AB0-A259-227E8F811ECA}"/>
              </a:ext>
            </a:extLst>
          </p:cNvPr>
          <p:cNvSpPr/>
          <p:nvPr/>
        </p:nvSpPr>
        <p:spPr>
          <a:xfrm>
            <a:off x="6003732" y="2429955"/>
            <a:ext cx="5894177" cy="2599245"/>
          </a:xfrm>
          <a:prstGeom prst="horizontalScroll">
            <a:avLst/>
          </a:prstGeom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0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ctr">
              <a:buAutoNum type="arabicPeriod"/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tai,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Horizontal Scroll 27">
            <a:extLst>
              <a:ext uri="{FF2B5EF4-FFF2-40B4-BE49-F238E27FC236}">
                <a16:creationId xmlns="" xmlns:a16="http://schemas.microsoft.com/office/drawing/2014/main" id="{D01808A8-1896-4ABF-80D4-B944CADF8560}"/>
              </a:ext>
            </a:extLst>
          </p:cNvPr>
          <p:cNvSpPr/>
          <p:nvPr/>
        </p:nvSpPr>
        <p:spPr>
          <a:xfrm>
            <a:off x="2553063" y="4673807"/>
            <a:ext cx="5894177" cy="2241353"/>
          </a:xfrm>
          <a:prstGeom prst="horizontalScroll">
            <a:avLst/>
          </a:prstGeom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0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ctr">
              <a:buAutoNum type="arabicPeriod"/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2427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7108" y="228600"/>
            <a:ext cx="1250892" cy="171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20470222">
            <a:off x="2171290" y="3525982"/>
            <a:ext cx="78023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Broadway" pitchFamily="82" charset="0"/>
              </a:rPr>
              <a:t>Thank you!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269" l="0" r="97857">
                        <a14:foregroundMark x1="5714" y1="47761" x2="7143" y2="328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54758"/>
            <a:ext cx="2388359" cy="2286001"/>
          </a:xfrm>
          <a:prstGeom prst="rect">
            <a:avLst/>
          </a:prstGeom>
        </p:spPr>
      </p:pic>
      <p:pic>
        <p:nvPicPr>
          <p:cNvPr id="6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149125"/>
            <a:ext cx="4267200" cy="17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9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4820551" y="1128870"/>
            <a:ext cx="4718304" cy="2964996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TUYỂN DỤNG</a:t>
            </a:r>
            <a:endParaRPr lang="en-US" sz="4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304800"/>
            <a:ext cx="258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 DUY ĐÚNG</a:t>
            </a:r>
          </a:p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80%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9459" y="4093866"/>
            <a:ext cx="1828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KỸ NĂNG </a:t>
            </a:r>
          </a:p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15%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52710" y="4114771"/>
            <a:ext cx="2110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 CỤ</a:t>
            </a:r>
          </a:p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5%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31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648690" y="995922"/>
            <a:ext cx="5818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CÁCH NGHĨ ĐÚNG 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1591491"/>
            <a:ext cx="1074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BÁN HÀNG ,TUYỂN DỤNG là giúp đỡ khách hàng, phục vụ khách hàng  . Tạo giá trị cho xa hội , tạo công ăn việc làm cho người khác 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4842942"/>
            <a:ext cx="2895600" cy="2049694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="" xmlns:a16="http://schemas.microsoft.com/office/drawing/2014/main" id="{FD9B4D3D-A485-41FE-A562-F566E38D2EA8}"/>
              </a:ext>
            </a:extLst>
          </p:cNvPr>
          <p:cNvSpPr txBox="1"/>
          <p:nvPr/>
        </p:nvSpPr>
        <p:spPr>
          <a:xfrm>
            <a:off x="1170709" y="2626434"/>
            <a:ext cx="1021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suy nghĩ BÁN HÀNG &amp;TUYỂN DỤNG là lấy tiền của KHÁCH HÀNG , KHÁCH  HÀNG MẤT tiền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="" xmlns:a16="http://schemas.microsoft.com/office/drawing/2014/main" id="{C4D37348-95CD-4E33-B90A-C2F470760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381000"/>
            <a:ext cx="9601200" cy="652272"/>
          </a:xfrm>
        </p:spPr>
        <p:txBody>
          <a:bodyPr>
            <a:normAutofit fontScale="90000"/>
          </a:bodyPr>
          <a:lstStyle/>
          <a:p>
            <a:r>
              <a:rPr lang="vi-VN" b="1" dirty="0">
                <a:latin typeface="Arial" pitchFamily="34" charset="0"/>
                <a:cs typeface="Arial" pitchFamily="34" charset="0"/>
              </a:rPr>
              <a:t>   </a:t>
            </a:r>
            <a:r>
              <a:rPr lang="vi-VN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I. TƯ DUY ĐÚNG TRONG TUYỂN DỤNG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7">
            <a:extLst>
              <a:ext uri="{FF2B5EF4-FFF2-40B4-BE49-F238E27FC236}">
                <a16:creationId xmlns="" xmlns:a16="http://schemas.microsoft.com/office/drawing/2014/main" id="{0A395EDE-6CA4-4880-8AD8-109378E0E912}"/>
              </a:ext>
            </a:extLst>
          </p:cNvPr>
          <p:cNvSpPr txBox="1"/>
          <p:nvPr/>
        </p:nvSpPr>
        <p:spPr>
          <a:xfrm>
            <a:off x="1295400" y="4114799"/>
            <a:ext cx="9410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NĂNG LƯỢNG cao trong BÁN HÀNG VÀ TUYỂN DỤNG sẽ CHIẾN THẮNG 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5">
            <a:extLst>
              <a:ext uri="{FF2B5EF4-FFF2-40B4-BE49-F238E27FC236}">
                <a16:creationId xmlns="" xmlns:a16="http://schemas.microsoft.com/office/drawing/2014/main" id="{FD9B4D3D-A485-41FE-A562-F566E38D2EA8}"/>
              </a:ext>
            </a:extLst>
          </p:cNvPr>
          <p:cNvSpPr txBox="1"/>
          <p:nvPr/>
        </p:nvSpPr>
        <p:spPr>
          <a:xfrm>
            <a:off x="1170709" y="3493065"/>
            <a:ext cx="8735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lo lắng người khác nghĩ gì về mình – đây là suy nghĩ tệ hại )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7">
            <a:extLst>
              <a:ext uri="{FF2B5EF4-FFF2-40B4-BE49-F238E27FC236}">
                <a16:creationId xmlns="" xmlns:a16="http://schemas.microsoft.com/office/drawing/2014/main" id="{0A395EDE-6CA4-4880-8AD8-109378E0E912}"/>
              </a:ext>
            </a:extLst>
          </p:cNvPr>
          <p:cNvSpPr txBox="1"/>
          <p:nvPr/>
        </p:nvSpPr>
        <p:spPr>
          <a:xfrm>
            <a:off x="1295400" y="5111774"/>
            <a:ext cx="941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Học cách yêu thích  công việc BÁN HÀNG &amp; TUYỂN DỤNG 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7">
            <a:extLst>
              <a:ext uri="{FF2B5EF4-FFF2-40B4-BE49-F238E27FC236}">
                <a16:creationId xmlns="" xmlns:a16="http://schemas.microsoft.com/office/drawing/2014/main" id="{0A395EDE-6CA4-4880-8AD8-109378E0E912}"/>
              </a:ext>
            </a:extLst>
          </p:cNvPr>
          <p:cNvSpPr txBox="1"/>
          <p:nvPr/>
        </p:nvSpPr>
        <p:spPr>
          <a:xfrm>
            <a:off x="1371600" y="57150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LUÔN TUYÊN BỐ  </a:t>
            </a:r>
          </a:p>
          <a:p>
            <a:r>
              <a: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 THU HÚT KHÁCH HÀNG TIỀM NĂNG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/>
      <p:bldP spid="9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7">
            <a:extLst>
              <a:ext uri="{FF2B5EF4-FFF2-40B4-BE49-F238E27FC236}">
                <a16:creationId xmlns="" xmlns:a16="http://schemas.microsoft.com/office/drawing/2014/main" id="{0A395EDE-6CA4-4880-8AD8-109378E0E912}"/>
              </a:ext>
            </a:extLst>
          </p:cNvPr>
          <p:cNvSpPr txBox="1"/>
          <p:nvPr/>
        </p:nvSpPr>
        <p:spPr>
          <a:xfrm>
            <a:off x="1676400" y="304799"/>
            <a:ext cx="937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NGHĨ mình bán được hàng &amp; tuyển dụng được </a:t>
            </a:r>
          </a:p>
          <a:p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KHÁCH HÀNG TIỀM  NĂNG 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="" xmlns:a16="http://schemas.microsoft.com/office/drawing/2014/main" id="{0A395EDE-6CA4-4880-8AD8-109378E0E912}"/>
              </a:ext>
            </a:extLst>
          </p:cNvPr>
          <p:cNvSpPr txBox="1"/>
          <p:nvPr/>
        </p:nvSpPr>
        <p:spPr>
          <a:xfrm>
            <a:off x="1676400" y="1445567"/>
            <a:ext cx="1043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 HỌC cách giải quyết mọi vấn đề của </a:t>
            </a:r>
          </a:p>
          <a:p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KHÁCH HÀNG TIỀM NĂNG 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2078181"/>
            <a:ext cx="937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$$$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KHẢ NĂNG bạn GIẢI QUYẾT VẤN ĐỀ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7">
            <a:extLst>
              <a:ext uri="{FF2B5EF4-FFF2-40B4-BE49-F238E27FC236}">
                <a16:creationId xmlns="" xmlns:a16="http://schemas.microsoft.com/office/drawing/2014/main" id="{0A395EDE-6CA4-4880-8AD8-109378E0E912}"/>
              </a:ext>
            </a:extLst>
          </p:cNvPr>
          <p:cNvSpPr txBox="1"/>
          <p:nvPr/>
        </p:nvSpPr>
        <p:spPr>
          <a:xfrm>
            <a:off x="1752600" y="3429000"/>
            <a:ext cx="9410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6. LUÔN YÊU THƯƠNG &amp; BIẾT ƠN họ </a:t>
            </a:r>
          </a:p>
          <a:p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KHÁCH HÀNG như chính người thân của mình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321539"/>
            <a:ext cx="3886200" cy="248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1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953154" y="42700"/>
            <a:ext cx="1078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70C0"/>
                </a:solidFill>
              </a:rPr>
              <a:t>B. MỤC TIÊU ĐÚNG TRONG TUYỂN DỤNG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86733" y="574378"/>
            <a:ext cx="4246323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THỜI GIAN: TỪ 12           18 Tháng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3654061" y="758477"/>
            <a:ext cx="69519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526466" y="1039510"/>
            <a:ext cx="2480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2060"/>
                </a:solidFill>
              </a:rPr>
              <a:t>Mục Tiêu DS</a:t>
            </a:r>
            <a:r>
              <a:rPr lang="vi-VN" sz="2400" dirty="0" smtClean="0"/>
              <a:t>:</a:t>
            </a:r>
          </a:p>
        </p:txBody>
      </p:sp>
      <p:sp>
        <p:nvSpPr>
          <p:cNvPr id="49" name="Isosceles Triangle 48"/>
          <p:cNvSpPr/>
          <p:nvPr/>
        </p:nvSpPr>
        <p:spPr>
          <a:xfrm>
            <a:off x="9210639" y="28607"/>
            <a:ext cx="1060704" cy="914400"/>
          </a:xfrm>
          <a:prstGeom prst="triangle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903440" y="2208136"/>
            <a:ext cx="2275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</a:rPr>
              <a:t>10 NPP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092534" y="3045553"/>
            <a:ext cx="6225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1 NPP làm thêm: 10 - 15 lon/tháng</a:t>
            </a:r>
          </a:p>
          <a:p>
            <a:r>
              <a:rPr lang="vi-VN" sz="2400" dirty="0" smtClean="0"/>
              <a:t>1 NPP chuyên nghiệp: 60 – 100 lon/tháng</a:t>
            </a:r>
            <a:endParaRPr lang="en-US" sz="2400" dirty="0"/>
          </a:p>
        </p:txBody>
      </p:sp>
      <p:sp>
        <p:nvSpPr>
          <p:cNvPr id="52" name="Down Arrow 51"/>
          <p:cNvSpPr/>
          <p:nvPr/>
        </p:nvSpPr>
        <p:spPr>
          <a:xfrm>
            <a:off x="1729723" y="2716770"/>
            <a:ext cx="103199" cy="489204"/>
          </a:xfrm>
          <a:prstGeom prst="downArrow">
            <a:avLst/>
          </a:prstGeom>
          <a:solidFill>
            <a:srgbClr val="250D17"/>
          </a:solidFill>
          <a:ln>
            <a:solidFill>
              <a:srgbClr val="000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547610" y="4288854"/>
            <a:ext cx="7114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70C0"/>
                </a:solidFill>
              </a:rPr>
              <a:t>* KẾ HOẠCH PHÁT TRIỂN 12 THÁNG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2179247" y="5526659"/>
            <a:ext cx="9860353" cy="35292"/>
          </a:xfrm>
          <a:prstGeom prst="straightConnector1">
            <a:avLst/>
          </a:prstGeom>
          <a:ln>
            <a:solidFill>
              <a:srgbClr val="12060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986469" y="5382500"/>
            <a:ext cx="10245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 *          *           *            *            *             *                                                      *</a:t>
            </a:r>
          </a:p>
          <a:p>
            <a:r>
              <a:rPr lang="vi-VN" sz="2000" dirty="0" smtClean="0"/>
              <a:t>T1        T2       T3         T4          T5         T6                                                    T12</a:t>
            </a:r>
          </a:p>
          <a:p>
            <a:r>
              <a:rPr lang="vi-VN" sz="2000" dirty="0">
                <a:solidFill>
                  <a:srgbClr val="FF0000"/>
                </a:solidFill>
              </a:rPr>
              <a:t> </a:t>
            </a:r>
            <a:r>
              <a:rPr lang="vi-VN" sz="2000" dirty="0" smtClean="0">
                <a:solidFill>
                  <a:srgbClr val="FF0000"/>
                </a:solidFill>
              </a:rPr>
              <a:t>          GĐ1                              GĐ2                                  GĐ3: TN 30-50Tr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7757138" y="1007928"/>
            <a:ext cx="1721554" cy="493247"/>
          </a:xfrm>
          <a:prstGeom prst="ellipse">
            <a:avLst/>
          </a:prstGeom>
          <a:solidFill>
            <a:srgbClr val="00B0F0"/>
          </a:solidFill>
          <a:ln w="3175">
            <a:solidFill>
              <a:srgbClr val="2D90FD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600</a:t>
            </a:r>
            <a:endParaRPr lang="en-US" sz="4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9870510" y="1007928"/>
            <a:ext cx="1866378" cy="493247"/>
          </a:xfrm>
          <a:prstGeom prst="ellipse">
            <a:avLst/>
          </a:prstGeom>
          <a:solidFill>
            <a:srgbClr val="00B0F0"/>
          </a:solidFill>
          <a:ln w="3175">
            <a:solidFill>
              <a:srgbClr val="2D90FD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endParaRPr lang="en-US" sz="4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26466" y="1731258"/>
            <a:ext cx="2444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2060"/>
                </a:solidFill>
              </a:rPr>
              <a:t>Thu Nhập $$$: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5685721" y="989549"/>
            <a:ext cx="1721554" cy="493247"/>
          </a:xfrm>
          <a:prstGeom prst="ellipse">
            <a:avLst/>
          </a:prstGeom>
          <a:solidFill>
            <a:srgbClr val="00B0F0"/>
          </a:solidFill>
          <a:ln w="3175">
            <a:solidFill>
              <a:srgbClr val="2D90FD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endParaRPr lang="en-US" sz="4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6205252" y="1715468"/>
            <a:ext cx="1060015" cy="493247"/>
          </a:xfrm>
          <a:prstGeom prst="ellipse">
            <a:avLst/>
          </a:prstGeom>
          <a:solidFill>
            <a:srgbClr val="FF0000"/>
          </a:solidFill>
          <a:ln w="3175">
            <a:solidFill>
              <a:srgbClr val="2D90FD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10143342" y="1728733"/>
            <a:ext cx="1062364" cy="493247"/>
          </a:xfrm>
          <a:prstGeom prst="ellipse">
            <a:avLst/>
          </a:prstGeom>
          <a:solidFill>
            <a:srgbClr val="FF0000"/>
          </a:solidFill>
          <a:ln w="3175">
            <a:solidFill>
              <a:srgbClr val="2D90FD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8087907" y="1682987"/>
            <a:ext cx="1060015" cy="493247"/>
          </a:xfrm>
          <a:prstGeom prst="ellipse">
            <a:avLst/>
          </a:prstGeom>
          <a:solidFill>
            <a:srgbClr val="FF0000"/>
          </a:solidFill>
          <a:ln w="3175">
            <a:solidFill>
              <a:srgbClr val="2D90FD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1480715" y="1236172"/>
            <a:ext cx="751562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Lon 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11361150" y="1787873"/>
            <a:ext cx="950804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Triệu</a:t>
            </a:r>
            <a:endParaRPr lang="en-US" dirty="0"/>
          </a:p>
        </p:txBody>
      </p:sp>
      <p:sp>
        <p:nvSpPr>
          <p:cNvPr id="65" name="Left-Right Arrow 64"/>
          <p:cNvSpPr/>
          <p:nvPr/>
        </p:nvSpPr>
        <p:spPr>
          <a:xfrm>
            <a:off x="6480703" y="2261796"/>
            <a:ext cx="4725003" cy="45719"/>
          </a:xfrm>
          <a:prstGeom prst="leftRightArrow">
            <a:avLst/>
          </a:prstGeom>
          <a:solidFill>
            <a:srgbClr val="002060"/>
          </a:solidFill>
          <a:ln>
            <a:solidFill>
              <a:srgbClr val="250D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Left-Up Arrow 65"/>
          <p:cNvSpPr/>
          <p:nvPr/>
        </p:nvSpPr>
        <p:spPr>
          <a:xfrm>
            <a:off x="2895599" y="2334892"/>
            <a:ext cx="5947605" cy="405713"/>
          </a:xfrm>
          <a:prstGeom prst="leftUpArrow">
            <a:avLst>
              <a:gd name="adj1" fmla="val 5305"/>
              <a:gd name="adj2" fmla="val 18525"/>
              <a:gd name="adj3" fmla="val 25000"/>
            </a:avLst>
          </a:prstGeom>
          <a:ln>
            <a:solidFill>
              <a:srgbClr val="1206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158204" y="4747721"/>
            <a:ext cx="1021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250D17"/>
                </a:solidFill>
              </a:rPr>
              <a:t>TÌM</a:t>
            </a:r>
            <a:r>
              <a:rPr lang="vi-VN" sz="2400" dirty="0" smtClean="0">
                <a:solidFill>
                  <a:srgbClr val="0066FF"/>
                </a:solidFill>
              </a:rPr>
              <a:t> </a:t>
            </a:r>
            <a:endParaRPr lang="en-US" sz="2400" dirty="0">
              <a:solidFill>
                <a:srgbClr val="0066FF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2447402" y="4826599"/>
            <a:ext cx="1389219" cy="493247"/>
          </a:xfrm>
          <a:prstGeom prst="ellipse">
            <a:avLst/>
          </a:prstGeom>
          <a:solidFill>
            <a:srgbClr val="00B0F0"/>
          </a:solidFill>
          <a:ln w="3175">
            <a:solidFill>
              <a:srgbClr val="2D90FD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4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5101378" y="4810807"/>
            <a:ext cx="1390784" cy="493247"/>
          </a:xfrm>
          <a:prstGeom prst="ellipse">
            <a:avLst/>
          </a:prstGeom>
          <a:solidFill>
            <a:srgbClr val="00B0F0"/>
          </a:solidFill>
          <a:ln w="3175">
            <a:solidFill>
              <a:srgbClr val="2D90FD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4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ight Arrow 69"/>
          <p:cNvSpPr/>
          <p:nvPr/>
        </p:nvSpPr>
        <p:spPr>
          <a:xfrm>
            <a:off x="4219522" y="5073222"/>
            <a:ext cx="653521" cy="164819"/>
          </a:xfrm>
          <a:prstGeom prst="rightArrow">
            <a:avLst/>
          </a:prstGeom>
          <a:solidFill>
            <a:srgbClr val="000A1E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A1E"/>
              </a:solidFill>
            </a:endParaRPr>
          </a:p>
        </p:txBody>
      </p:sp>
      <p:sp>
        <p:nvSpPr>
          <p:cNvPr id="71" name="Right Arrow 70"/>
          <p:cNvSpPr/>
          <p:nvPr/>
        </p:nvSpPr>
        <p:spPr>
          <a:xfrm>
            <a:off x="6749325" y="5057429"/>
            <a:ext cx="653521" cy="131209"/>
          </a:xfrm>
          <a:prstGeom prst="rightArrow">
            <a:avLst/>
          </a:prstGeom>
          <a:solidFill>
            <a:srgbClr val="000A1E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A1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7591253" y="4824390"/>
            <a:ext cx="1390784" cy="493247"/>
          </a:xfrm>
          <a:prstGeom prst="ellipse">
            <a:avLst/>
          </a:prstGeom>
          <a:solidFill>
            <a:srgbClr val="00B0F0"/>
          </a:solidFill>
          <a:ln w="3175">
            <a:solidFill>
              <a:srgbClr val="2D90FD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4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9123430" y="4750519"/>
            <a:ext cx="1753644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ĐIỂM CHUẨN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9052880" y="5109706"/>
            <a:ext cx="1945535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600 – 1000 Lon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894218" y="4085072"/>
            <a:ext cx="2278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b="1" dirty="0" smtClean="0"/>
              <a:t>CHUYÊN NGHIỆP</a:t>
            </a:r>
            <a:endParaRPr lang="en-US" sz="1600" b="1" dirty="0"/>
          </a:p>
        </p:txBody>
      </p:sp>
      <p:sp>
        <p:nvSpPr>
          <p:cNvPr id="76" name="Oval 75"/>
          <p:cNvSpPr/>
          <p:nvPr/>
        </p:nvSpPr>
        <p:spPr>
          <a:xfrm>
            <a:off x="1035113" y="3216398"/>
            <a:ext cx="1608050" cy="815767"/>
          </a:xfrm>
          <a:prstGeom prst="ellipse">
            <a:avLst/>
          </a:prstGeom>
          <a:solidFill>
            <a:srgbClr val="00B0F0"/>
          </a:solidFill>
          <a:ln w="3175">
            <a:solidFill>
              <a:srgbClr val="2D90FD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5NPP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91" y="955354"/>
            <a:ext cx="2318643" cy="134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44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8" grpId="0"/>
      <p:bldP spid="49" grpId="0" animBg="1"/>
      <p:bldP spid="50" grpId="0"/>
      <p:bldP spid="51" grpId="0"/>
      <p:bldP spid="52" grpId="0" animBg="1"/>
      <p:bldP spid="53" grpId="0"/>
      <p:bldP spid="55" grpId="0"/>
      <p:bldP spid="56" grpId="0" animBg="1"/>
      <p:bldP spid="57" grpId="0" animBg="1"/>
      <p:bldP spid="58" grpId="0"/>
      <p:bldP spid="59" grpId="0" animBg="1"/>
      <p:bldP spid="60" grpId="0" animBg="1"/>
      <p:bldP spid="61" grpId="0" animBg="1"/>
      <p:bldP spid="62" grpId="0" animBg="1"/>
      <p:bldP spid="63" grpId="0"/>
      <p:bldP spid="64" grpId="0"/>
      <p:bldP spid="65" grpId="0" animBg="1"/>
      <p:bldP spid="66" grpId="0" animBg="1"/>
      <p:bldP spid="67" grpId="0"/>
      <p:bldP spid="68" grpId="0" animBg="1"/>
      <p:bldP spid="69" grpId="0" animBg="1"/>
      <p:bldP spid="70" grpId="0" animBg="1"/>
      <p:bldP spid="71" grpId="0" animBg="1"/>
      <p:bldP spid="72" grpId="0" animBg="1"/>
      <p:bldP spid="73" grpId="0"/>
      <p:bldP spid="74" grpId="0"/>
      <p:bldP spid="75" grpId="0"/>
      <p:bldP spid="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178626" y="152400"/>
            <a:ext cx="8534401" cy="652272"/>
          </a:xfrm>
        </p:spPr>
        <p:txBody>
          <a:bodyPr>
            <a:normAutofit fontScale="90000"/>
          </a:bodyPr>
          <a:lstStyle/>
          <a:p>
            <a:r>
              <a:rPr lang="vi-VN" b="1" dirty="0">
                <a:latin typeface="Arial" pitchFamily="34" charset="0"/>
                <a:cs typeface="Arial" pitchFamily="34" charset="0"/>
              </a:rPr>
              <a:t>   </a:t>
            </a:r>
            <a:r>
              <a:rPr lang="vi-VN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II. KIẾN THỨC ĐÚNG 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0844" y="905747"/>
            <a:ext cx="8353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B1. XÁC ĐỊNH KHÁCH HÀNG MỤC TIÊU 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1678671"/>
            <a:ext cx="5833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$$ LÀM THÊM : 4-8tr /tháng 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61776" y="2250223"/>
            <a:ext cx="4447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CÔNG VIỆC CHÍNH tại nhà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9485" y="2820442"/>
            <a:ext cx="4952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KINH DOANH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1776" y="3395789"/>
            <a:ext cx="3547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GIÚP ĐỠ người khác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9485" y="3971135"/>
            <a:ext cx="4326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 PHÁT TRIỂN BẢN THÂN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4586647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KHÁCH HÀNG TIỀM NĂNG Ở ĐÂU CHÚNG TA Ở ĐÓ 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50116" y="5181600"/>
            <a:ext cx="7238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LẬP DANH SÁCH KHÁCH  HÀNG MỤC TIÊU</a:t>
            </a:r>
          </a:p>
          <a:p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30 / 40 / 50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2" b="94860" l="1271" r="97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4805576"/>
            <a:ext cx="2971801" cy="240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3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66" y="1202469"/>
            <a:ext cx="11079332" cy="559767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lc="http://schemas.openxmlformats.org/drawingml/2006/lockedCanvas" xmlns:a16="http://schemas.microsoft.com/office/drawing/2014/main" xmlns="" id="{36997BCA-5F71-41A7-B38B-B7DCD93F2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453" y="517245"/>
            <a:ext cx="94014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9125" algn="l"/>
              </a:tabLst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 SÁCH ỨNG VIÊN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87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133600" y="381000"/>
            <a:ext cx="76569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B2: TIẾP CẬN &amp; LIÊN HỆ KHÁCH  HÀNG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1" y="1676400"/>
            <a:ext cx="74485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GÂY ẤN TƯỢNG THIỆN CẢM VỚI KHÁCH HÀNG </a:t>
            </a:r>
          </a:p>
          <a:p>
            <a:r>
              <a:rPr 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 HIỂU VỀ HỌ GIA ĐÌNH HỌ CON NGƯỜI HỌ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81" b="97472" l="229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5257800"/>
            <a:ext cx="2777266" cy="18312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05666" y="934998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CHƯA BÁN – CHƯA TUYỂN)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4160" y="2742923"/>
            <a:ext cx="8613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 DỰNG MỐI QUAN HỆ VỚI KHÁCH HÀNG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93880" y="3431462"/>
            <a:ext cx="7736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 HIỂU VỀ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NHU CẦU </a:t>
            </a:r>
            <a:r>
              <a: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KHÁCH </a:t>
            </a:r>
            <a:r>
              <a:rPr 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3600" y="3943850"/>
            <a:ext cx="7736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ĐI SÂU VÀO THẾ GIỚI CỦA KHÁCH HÀNG </a:t>
            </a:r>
          </a:p>
          <a:p>
            <a:r>
              <a:rPr 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QUAN TÂM ĐẾN HỌ</a:t>
            </a:r>
          </a:p>
          <a:p>
            <a:r>
              <a: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BẰNG CÁCH  LIÊN TỤC ĐẶT CÂU HỎI  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5311032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ĐẶT CÂU HỎI MỞ  ĐỂ TÌM ĐIỂM CHUNG </a:t>
            </a:r>
          </a:p>
          <a:p>
            <a:r>
              <a:rPr 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XÁC MINH , HỎI LẠI , HỎI LẠI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8057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559646" y="304800"/>
            <a:ext cx="8063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B3: XÁC ĐỊNH NHU CẦU KHÁCH HÀNG 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11" b="98684" l="0" r="993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94" b="15716"/>
          <a:stretch/>
        </p:blipFill>
        <p:spPr>
          <a:xfrm>
            <a:off x="9327447" y="0"/>
            <a:ext cx="2864553" cy="20020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552" l="69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495800"/>
            <a:ext cx="4876800" cy="25361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49236" y="135124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NHU CẦU CÔNG VIỆC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2002046"/>
            <a:ext cx="5853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KIẾM TIỀN TĂNG THU NHẬP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49236" y="26670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KINH DOANH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4600" y="32766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GIÚP ĐỠ NGƯỜI KHÁC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4600" y="3846032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PHÁT TRIỂN BẢN THÂN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9877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3020</TotalTime>
  <Words>814</Words>
  <Application>Microsoft Office PowerPoint</Application>
  <PresentationFormat>Custom</PresentationFormat>
  <Paragraphs>122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Wisp</vt:lpstr>
      <vt:lpstr>PowerPoint Presentation</vt:lpstr>
      <vt:lpstr>PowerPoint Presentation</vt:lpstr>
      <vt:lpstr>   I. TƯ DUY ĐÚNG TRONG TUYỂN DỤNG</vt:lpstr>
      <vt:lpstr>PowerPoint Presentation</vt:lpstr>
      <vt:lpstr>PowerPoint Presentation</vt:lpstr>
      <vt:lpstr>   II. KIẾN THỨC ĐÚNG </vt:lpstr>
      <vt:lpstr>PowerPoint Presentation</vt:lpstr>
      <vt:lpstr>PowerPoint Presentation</vt:lpstr>
      <vt:lpstr>PowerPoint Presentation</vt:lpstr>
      <vt:lpstr>B4: OPP – CHIA SẺ GIẢI PHÁP</vt:lpstr>
      <vt:lpstr>PowerPoint Presentation</vt:lpstr>
      <vt:lpstr>PowerPoint Presentation</vt:lpstr>
      <vt:lpstr>     5 CÂU HỎI VÀNG TRONG TUYỂN DỤNG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HUẤN LUYỆN</dc:title>
  <dc:creator>DELL</dc:creator>
  <cp:lastModifiedBy>DELL</cp:lastModifiedBy>
  <cp:revision>290</cp:revision>
  <dcterms:created xsi:type="dcterms:W3CDTF">2015-08-04T08:13:53Z</dcterms:created>
  <dcterms:modified xsi:type="dcterms:W3CDTF">2021-10-07T08:38:26Z</dcterms:modified>
</cp:coreProperties>
</file>