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8" r:id="rId2"/>
    <p:sldMasterId id="2147483690" r:id="rId3"/>
    <p:sldMasterId id="2147483704" r:id="rId4"/>
  </p:sldMasterIdLst>
  <p:notesMasterIdLst>
    <p:notesMasterId r:id="rId35"/>
  </p:notesMasterIdLst>
  <p:sldIdLst>
    <p:sldId id="268" r:id="rId5"/>
    <p:sldId id="3684" r:id="rId6"/>
    <p:sldId id="3686" r:id="rId7"/>
    <p:sldId id="256" r:id="rId8"/>
    <p:sldId id="343" r:id="rId9"/>
    <p:sldId id="344" r:id="rId10"/>
    <p:sldId id="349" r:id="rId11"/>
    <p:sldId id="269" r:id="rId12"/>
    <p:sldId id="270" r:id="rId13"/>
    <p:sldId id="278" r:id="rId14"/>
    <p:sldId id="279" r:id="rId15"/>
    <p:sldId id="281" r:id="rId16"/>
    <p:sldId id="282" r:id="rId17"/>
    <p:sldId id="284" r:id="rId18"/>
    <p:sldId id="285" r:id="rId19"/>
    <p:sldId id="286" r:id="rId20"/>
    <p:sldId id="288" r:id="rId21"/>
    <p:sldId id="289" r:id="rId22"/>
    <p:sldId id="275" r:id="rId23"/>
    <p:sldId id="258" r:id="rId24"/>
    <p:sldId id="266" r:id="rId25"/>
    <p:sldId id="345" r:id="rId26"/>
    <p:sldId id="346" r:id="rId27"/>
    <p:sldId id="347" r:id="rId28"/>
    <p:sldId id="348" r:id="rId29"/>
    <p:sldId id="271" r:id="rId30"/>
    <p:sldId id="272" r:id="rId31"/>
    <p:sldId id="273" r:id="rId32"/>
    <p:sldId id="274" r:id="rId33"/>
    <p:sldId id="29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84E12-D373-4C38-A173-F405324714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4805D-584E-4AB5-8C3A-92D5EAAB7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0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 algn="r" eaLnBrk="1" hangingPunct="1"/>
            <a:fld id="{F3B5EB6C-60A9-4A78-9AA1-F02C8B4A9B2E}" type="slidenum">
              <a:rPr lang="en-US" altLang="en-US" sz="1200"/>
              <a:pPr algn="r" eaLnBrk="1" hangingPunct="1"/>
              <a:t>30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86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2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0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89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121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D8C8FB4-A593-4FEC-8635-25C71F5D7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95DFE70C-0E57-44C8-B2F3-F87435861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100B5BC-A2E3-4A81-9E87-51EEE5A2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A3B6BD3-A8AE-4BD0-9C52-F2B067C3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809D102-3A62-4767-A0E6-215543F5B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18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EF3C82B-9658-4D41-9B86-3C07158F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59BF04B-1C78-4E2B-9DB6-2A9FC6DDB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4A8BBC3-226E-432F-BF70-3D6E8E01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231478-DF93-4DD4-866C-2E1A1C1AE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634512A-59E8-4713-98B4-7900F7FC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44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84816D5-213C-4B8A-A2A6-D9E325BBF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8AA0054-A4D7-4FA8-830A-C1172A34A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72A2101-02EC-4E65-A383-06A950B6E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FEB2714-C47B-43CE-A4BD-EF51991D9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FC16529-5B69-422A-9828-12A5E2152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88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C2FB659-6F49-44CF-8881-85BF1A419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40537D4-6009-441F-AFCD-EC1CB78A2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69521F7-1C74-4668-8B5E-3256603DA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498FA5B-D512-435B-9DC9-F20DC2AC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F6540E0-22A3-47F5-84C7-014CE97EE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BC6909D-FA15-4A93-98FE-B385D74B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17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D94D8F6-C74C-45DA-9595-1BFADA230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21C2BF5-9277-4650-BF18-16E391FEE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3B93270-A0A9-4FE3-9099-90D109B5E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5F39538-DFA3-42CF-99C7-1E556B2D9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C374E053-DA59-43AD-8666-B5A73683F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B5252927-2458-449A-B1E9-4AC634B90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7DD220F4-6C65-455D-ABC3-0E66F2E3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54FCFD73-2F18-4E1A-81E8-D2F620E76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79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686B08B-59E5-4425-994E-FCB38B83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28B18E09-7720-4C70-BD2A-81F4098D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136BF6A-6EBD-4A4B-9F51-089691A78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1C1BFA4-0822-4255-9132-D60EE4CE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16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E1CA2688-57F1-40B2-A0EC-2C7C9957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646503A7-D679-4AA1-9047-07D01EB6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54BDF0B4-7217-4BD7-BAAD-0194F350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14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11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45971EB-C6AD-4F17-937B-3C5BAFCE6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49B366C-65F9-4FF0-BAA3-4BEB0010C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30FDCEB-82D7-4356-B12D-D1223799C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7AB47D5-C8ED-433A-A28B-5AFE087F1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BEAC1F5-1469-4915-81E0-73B5AA341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C6FD919-D399-4E6B-86D9-F741F43EC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68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998CCF1-A52C-4B05-B578-120CB4F60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3F79D494-6EBC-4624-BBA8-5405CF629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DBDD124-FEAD-49AA-A00A-A129593C9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F2C82D98-1EB6-433C-A21B-9175E178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4FC6F133-AD04-41BC-B7A6-4A910227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80881C0-6589-4467-9C04-2F2854F3E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55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28118E5-1B37-4BD7-B7F7-1815F258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1461883-DC54-4C5A-B9FA-3CA677CB0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049B856-DA41-4147-B004-F4B24EAA1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CD75A96-765F-455B-998F-3C54CA6B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515C428-5168-4156-BFCB-62B290C6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396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8F0E879D-8595-4647-A8F0-4763A2F415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D093D83-B8FC-4C8E-9150-BC7F444A4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D38C248-7C29-459F-9CAF-AFA8E1B4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825042B-B82F-4A78-BF75-F63A393B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B98920E-4E45-46E3-B5FA-503F20815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35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CD63B-22A7-4346-9B9B-E4B7A1B62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07DC5-8EE0-49E6-9432-E620F725C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9C68A-363C-49C1-8E19-6CD65275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07684-46A9-4895-A7A6-DCBECD980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13259-D35F-462B-AA15-8D6672FE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9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E34EF-EF40-45FB-8497-FA9D6EE1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23684-C351-456E-A62E-9B3ACB828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2C611-6970-4143-82A5-73C710A1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6B758-AADA-4D74-8152-0562F8508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DD36B-CB96-4356-814E-DF880148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108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3401-898F-4BCC-B81E-B9C22190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A8D86-8703-4720-8BA1-374914062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71524-101A-4446-A0BF-D86593F16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7E012-A4E8-4C9E-9D8C-1A86051C5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93AEE-A844-46AB-B9F5-EA710C17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020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3DC7-81BE-4BBD-9D01-65803B0AB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E8404-EE6E-4A8F-969C-A526980696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3FE3F-834B-4DE4-AF41-FDE75F933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19D12-13D1-4D02-901D-34A18450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83BE6-8759-4BA7-8953-37BF343CB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4518FB-3DDF-43DB-8C30-AF12C3BC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670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847B5-B060-403C-949B-7D2391CE9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4FACB-7C53-447F-AFDC-B9ACF5CE9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C0880-5568-4188-BEAC-7228A9D69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15FCA-D3B5-49BD-9D0A-BE251BEBC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B8117-199C-4942-AE94-CBACB4386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B69E50-56D3-49DE-8437-8D097483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354765-A4B5-4FA2-883C-92EFC73CD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C6315E-CE44-4424-9E53-1D7DE07A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754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0FA5F-E5A0-426B-9F9B-2E396CDE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BE180-54DD-40FB-AED1-79F565954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38FBB-9779-4595-A6D1-6F2F3742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E3A566-7AE2-4DEC-814A-DF6B5CD7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5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27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57C71B-1A06-4032-84D6-881656EE9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9CA82-4A6B-4CA1-8851-C6CA07A9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F02DF-4753-4F8A-80D7-9A96DBF99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48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CB584-FE1A-4DD8-80FF-8CE2908A1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07915-03A2-47BB-80ED-0728AC454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DB70E0-F7E3-4915-82DA-E66EF570B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7F976-28D9-4A2F-A153-CDBA80E4C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885A7-2012-4FAA-AE45-F67AE600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3887C-D939-4A7D-B8E3-8AF28FD67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028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A8C7-17A3-48A4-B7A3-E1EDAF0B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15A4F-77D2-4528-A0D9-E15B4BC7D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AA7C3-B669-4F01-84AB-D8C7E2D24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0F571-E11B-4EA1-AD2B-1E9EB76B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8DCAF-E397-4D64-A32C-540ACADC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8A1F1-D89C-43EB-BD5E-C06F138FF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57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F18F1-4BA6-4976-913C-A4CE13DDC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C87FB-3FC0-402A-BBF9-13183950E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0E01-8A0B-4155-996E-61828DB7B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81C93-26CC-44F4-B80C-9892FF5B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AAB28-31AC-4C7C-805D-9993F133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556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42D3B5-315B-4429-9DB3-03022B5EB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9D961-E53D-436B-8A0D-BEF1661BE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88F43-B88D-4549-ABBE-98C61A5B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FFC21-17C0-42CE-A1D2-AD0365426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C108E-FDCC-4ED0-8216-26843C68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12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" y="5334001"/>
            <a:ext cx="6398684" cy="8321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23830743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9F9FDF-6769-4CD6-839D-FBFC753B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3DC8-E527-479D-A6F8-1BC0D5ED49E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417F53-E6E6-456A-92FC-C2A515C9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B30A6-F827-4DEF-8299-47D908E9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F9F09-EFBE-473B-A88A-37FA743A8CE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5B2045-712B-4F7F-9317-2BBD666360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68A28-6F2E-437B-B63F-6B5B079B08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400689-21F6-4A13-8C27-CCC9B2F29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04938" y="2997200"/>
            <a:ext cx="9105900" cy="2527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45052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50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461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5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37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643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23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675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864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324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148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852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3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3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4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9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0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EBB63-E649-4E56-B3BE-9E972FE5B69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C9E99-C00D-4BDF-BC1A-6FD9DB87E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7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AB0C363A-AA50-4E62-BEFE-18EFDC2F4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60107A72-4AA7-4143-B3D4-6E328150B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EA35E3C-5B84-4BC0-BBE3-35282BC13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92760-CBB5-48B9-8317-A95C2DAE1527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942F28B-2115-40E8-814F-AF52CF31A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2701A61-9AF0-40ED-AEFA-58EBECCCC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442F-BB02-4140-84E8-D95A55A73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0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80759D-BDA2-4E81-980C-2ED56674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6C4DC-6BF6-4226-BE92-83F323BB2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E521-2C9C-4A94-A47C-0110293E2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CAA5C-B920-4D17-AE33-CCDC62FFD02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0A2E2-64D6-4C9A-8E91-ED8697302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29502-7F4D-477C-BCD0-CB17E64D1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CB598-50BD-4F88-945B-B3457015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0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0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 txBox="1">
            <a:spLocks/>
          </p:cNvSpPr>
          <p:nvPr/>
        </p:nvSpPr>
        <p:spPr bwMode="auto">
          <a:xfrm>
            <a:off x="-147484" y="1768168"/>
            <a:ext cx="12123175" cy="23036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900" indent="-469900" algn="ctr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defRPr/>
            </a:pPr>
            <a:r>
              <a:rPr lang="en-US" altLang="zh-TW" sz="6000" b="1" kern="0" dirty="0">
                <a:solidFill>
                  <a:srgbClr val="FF0000"/>
                </a:solidFill>
                <a:latin typeface="Arial" panose="020B0604020202020204" pitchFamily="34" charset="0"/>
                <a:ea typeface="華康新儷粗黑" charset="-120"/>
                <a:cs typeface="Times New Roman" pitchFamily="18" charset="0"/>
              </a:rPr>
              <a:t>QUY TRÌNH TUYỂN DỤNG </a:t>
            </a:r>
          </a:p>
          <a:p>
            <a:pPr marL="469900" indent="-469900" algn="ctr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defRPr/>
            </a:pPr>
            <a:r>
              <a:rPr lang="en-US" altLang="zh-TW" sz="6000" b="1" kern="0" dirty="0">
                <a:solidFill>
                  <a:srgbClr val="FF0000"/>
                </a:solidFill>
                <a:latin typeface="Arial" panose="020B0604020202020204" pitchFamily="34" charset="0"/>
                <a:ea typeface="華康新儷粗黑" charset="-120"/>
                <a:cs typeface="Times New Roman" pitchFamily="18" charset="0"/>
              </a:rPr>
              <a:t>&amp; THEO SÁT CHĂM SÓC</a:t>
            </a:r>
          </a:p>
        </p:txBody>
      </p:sp>
    </p:spTree>
    <p:extLst>
      <p:ext uri="{BB962C8B-B14F-4D97-AF65-F5344CB8AC3E}">
        <p14:creationId xmlns:p14="http://schemas.microsoft.com/office/powerpoint/2010/main" val="289739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524000" y="342900"/>
            <a:ext cx="9144000" cy="598170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4000" b="1" dirty="0">
                <a:solidFill>
                  <a:schemeClr val="tx1"/>
                </a:solidFill>
              </a:rPr>
              <a:t>2</a:t>
            </a:r>
            <a:r>
              <a:rPr lang="vi-VN" altLang="zh-TW" sz="4000" b="1" dirty="0">
                <a:solidFill>
                  <a:schemeClr val="tx1"/>
                </a:solidFill>
              </a:rPr>
              <a:t>. Nhóm thành công</a:t>
            </a:r>
            <a:r>
              <a:rPr lang="en-US" altLang="zh-TW" sz="4000" b="1" dirty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altLang="zh-TW" sz="4000" dirty="0">
                <a:solidFill>
                  <a:schemeClr val="tx1"/>
                </a:solidFill>
                <a:ea typeface="PMingLiU" pitchFamily="18" charset="-120"/>
              </a:rPr>
              <a:t>* </a:t>
            </a:r>
            <a:r>
              <a:rPr lang="en-US" altLang="zh-TW" sz="4000" dirty="0" err="1">
                <a:solidFill>
                  <a:schemeClr val="tx1"/>
                </a:solidFill>
                <a:ea typeface="PMingLiU" pitchFamily="18" charset="-120"/>
              </a:rPr>
              <a:t>Đặc</a:t>
            </a:r>
            <a:r>
              <a:rPr lang="en-US" altLang="zh-TW" sz="400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altLang="zh-TW" sz="4000" dirty="0" err="1">
                <a:solidFill>
                  <a:schemeClr val="tx1"/>
                </a:solidFill>
                <a:ea typeface="PMingLiU" pitchFamily="18" charset="-120"/>
              </a:rPr>
              <a:t>điểm</a:t>
            </a:r>
            <a:endParaRPr lang="en-US" altLang="zh-TW" sz="4000" dirty="0">
              <a:solidFill>
                <a:schemeClr val="tx1"/>
              </a:solidFill>
              <a:ea typeface="PMingLiU" pitchFamily="18" charset="-12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Thỏa mãn với hiện tại.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Lo lắng về con cái: sắp xếp việc công việc, con cái hư-không nghe lời.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Sức khỏe–sắc đẹp giảm sút. ( hay tiếp khách , bia rượu và áp lực công việc )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Lo lắng về hạnh phúc vợ chồng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Trong công việc cạnh tranh không lành mạnh: nói xấu nhau, tìm cơ hội để đánh bại đối phương....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  <p:pic>
        <p:nvPicPr>
          <p:cNvPr id="4" name="Picture 4" descr="http://t3.gstatic.com/images?q=tbn:ANd9GcRuF4l8mkx-5cNJMj-CP9WOmOuMCdz73HSOFM97UmLDdPr-Wc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0000" y="5038576"/>
            <a:ext cx="1625376" cy="16619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8779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981075"/>
          </a:xfrm>
          <a:solidFill>
            <a:schemeClr val="bg1"/>
          </a:solidFill>
        </p:spPr>
        <p:txBody>
          <a:bodyPr/>
          <a:lstStyle/>
          <a:p>
            <a:r>
              <a:rPr lang="en-US" altLang="en-US" b="1" dirty="0"/>
              <a:t> </a:t>
            </a:r>
            <a:endParaRPr lang="vi-VN" altLang="en-US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330200"/>
            <a:ext cx="11328400" cy="6527801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400" b="1" dirty="0">
                <a:solidFill>
                  <a:srgbClr val="0070C0"/>
                </a:solidFill>
              </a:rPr>
              <a:t>* </a:t>
            </a:r>
            <a:r>
              <a:rPr lang="vi-VN" altLang="zh-TW" sz="2400" b="1" dirty="0">
                <a:solidFill>
                  <a:srgbClr val="0070C0"/>
                </a:solidFill>
              </a:rPr>
              <a:t>Nhóm thành công: tư tưởng nói về:(kể những câu chuyện phù hợp)</a:t>
            </a:r>
            <a:endParaRPr lang="en-US" altLang="zh-TW" sz="2400" b="1" dirty="0">
              <a:solidFill>
                <a:srgbClr val="0070C0"/>
              </a:solidFill>
              <a:ea typeface="PMingLiU" pitchFamily="18" charset="-12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Vị trí của họ đang có không thuộc về họ vĩnh viễn.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Sự nể trọng của mọi người với họ không xuất phát từ tâm.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Danh tiếng của họ không bền vững, chỉ nhỏ bé trong 1 đơn vị họ làm việc mà thôi.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Họ muốn tương lai con cái ntn? Cha mẹ là tấm gương của con cái ...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 err="1">
                <a:solidFill>
                  <a:schemeClr val="tx1"/>
                </a:solidFill>
              </a:rPr>
              <a:t>Care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 mang lại một sự nghiệp bền vững, thừa kế, là môi trường tốt để giáo dục con cái..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 err="1">
                <a:solidFill>
                  <a:schemeClr val="tx1"/>
                </a:solidFill>
              </a:rPr>
              <a:t>Care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 cho họ danh tiếng thực sự, sự tôn trọng thực sự.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Cho xem nhiều hình ảnh: du lịch, tưởng thưởng, cộng đồng... Để đánh thức ước mơ.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Động viên họ làm (nhóm này cái tôi rất lớn)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14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75207" y="1"/>
            <a:ext cx="11849100" cy="98107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doanh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ty)</a:t>
            </a:r>
            <a:endParaRPr lang="vi-VN" alt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206500" y="981076"/>
            <a:ext cx="10642600" cy="5508624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zh-TW" sz="3000" b="1" dirty="0">
                <a:solidFill>
                  <a:schemeClr val="tx1"/>
                </a:solidFill>
              </a:rPr>
              <a:t>1. Nhóm mở cửa hàng tự kinh doanh</a:t>
            </a:r>
            <a:endParaRPr lang="en-US" altLang="zh-TW" sz="3000" b="1" dirty="0">
              <a:solidFill>
                <a:schemeClr val="tx1"/>
              </a:solidFill>
              <a:ea typeface="PMingLiU" pitchFamily="18" charset="-120"/>
            </a:endParaRPr>
          </a:p>
          <a:p>
            <a:pPr marL="0" indent="0">
              <a:spcBef>
                <a:spcPct val="5000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* </a:t>
            </a:r>
            <a:r>
              <a:rPr lang="en-US" altLang="zh-TW" sz="2400" dirty="0" err="1">
                <a:solidFill>
                  <a:schemeClr val="tx1"/>
                </a:solidFill>
              </a:rPr>
              <a:t>Đặc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</a:rPr>
              <a:t>điểm</a:t>
            </a:r>
            <a:r>
              <a:rPr lang="en-US" altLang="zh-TW" sz="2400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Rất vất vả, không tin tưởng giao phó công việc cho người khác.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Không dám nghỉ ngơi, đi chơi, quên chăm sóc bản thân.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Không có nhiều thời gian để cải thiện chất lượng cuộc sống.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Luôn lo sợ mất khách hàng, chủ nhà không cho thuê, hàng hóa bị cạnh tranh....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Họ không nhìn thấy tương lai.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Khi mới kinh doanh họ rất hưng phấn, vài năm sau bắt đầu mệt mỏi 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  <p:pic>
        <p:nvPicPr>
          <p:cNvPr id="20484" name="Picture 11" descr="http://persistentillusion.files.wordpress.com/2008/03/unhap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087" y="4979988"/>
            <a:ext cx="1331913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152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95300" y="330200"/>
            <a:ext cx="11112500" cy="6122989"/>
          </a:xfrm>
          <a:prstGeom prst="rect">
            <a:avLst/>
          </a:prstGeom>
        </p:spPr>
        <p:txBody>
          <a:bodyPr/>
          <a:lstStyle>
            <a:lvl1pPr marL="514350" indent="-5143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altLang="zh-TW" sz="2400" b="1" dirty="0">
                <a:solidFill>
                  <a:srgbClr val="0070C0"/>
                </a:solidFill>
              </a:rPr>
              <a:t>* </a:t>
            </a:r>
            <a:r>
              <a:rPr lang="vi-VN" altLang="zh-TW" sz="2400" b="1" dirty="0">
                <a:solidFill>
                  <a:srgbClr val="0070C0"/>
                </a:solidFill>
              </a:rPr>
              <a:t>Nhóm mở cửa hàng tự kinh doanh: làm tư tưởng nói về</a:t>
            </a:r>
            <a:r>
              <a:rPr lang="vi-VN" altLang="zh-TW" sz="2400" b="1" dirty="0">
                <a:solidFill>
                  <a:srgbClr val="0070C0"/>
                </a:solidFill>
                <a:sym typeface="Wingdings" panose="05000000000000000000" pitchFamily="2" charset="2"/>
              </a:rPr>
              <a:t>: (kể những câu chuyện phù hợp)</a:t>
            </a:r>
            <a:endParaRPr lang="vi-VN" altLang="zh-TW" sz="2400" b="1" dirty="0">
              <a:solidFill>
                <a:srgbClr val="0070C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Cuộc sống phải hưởng thụ (</a:t>
            </a:r>
            <a:r>
              <a:rPr lang="en-US" altLang="zh-TW" sz="2400" dirty="0">
                <a:solidFill>
                  <a:schemeClr val="tx1"/>
                </a:solidFill>
                <a:ea typeface="PMingLiU" pitchFamily="18" charset="-120"/>
              </a:rPr>
              <a:t>3</a:t>
            </a: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0 năm</a:t>
            </a:r>
            <a:r>
              <a:rPr lang="en-US" altLang="zh-TW" sz="240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  <a:ea typeface="PMingLiU" pitchFamily="18" charset="-120"/>
              </a:rPr>
              <a:t>vất</a:t>
            </a:r>
            <a:r>
              <a:rPr lang="en-US" altLang="zh-TW" sz="240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  <a:ea typeface="PMingLiU" pitchFamily="18" charset="-120"/>
              </a:rPr>
              <a:t>vả</a:t>
            </a: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).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Phải dành thời gian cho vợ-chồng, chăm sóc con.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Lo xa hơn về tài chính, phòng lúc ốm đau- bệnh tật.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Phải đi giao lưu, du lịch.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 err="1">
                <a:solidFill>
                  <a:schemeClr val="tx1"/>
                </a:solidFill>
              </a:rPr>
              <a:t>Care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 mang lại một sự nghiệp bền vững, không rủi ro.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</a:rPr>
              <a:t>Là môi trường tốt để giáo dục con cái.</a:t>
            </a: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Nói nhiều về những khó khăn trong công việc mà họ đã-đang và sẽ gặp.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Cho xem nhiều hình ảnh về du lịch... Để tăng ước mơ của họ.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zh-TW" sz="2400" dirty="0">
                <a:solidFill>
                  <a:schemeClr val="tx1"/>
                </a:solidFill>
                <a:ea typeface="PMingLiU" pitchFamily="18" charset="-120"/>
              </a:rPr>
              <a:t>Động viên họ làm (nhóm này ít giao lưu xã hội)</a:t>
            </a:r>
            <a:br>
              <a:rPr lang="vi-VN" altLang="zh-TW" dirty="0">
                <a:solidFill>
                  <a:schemeClr val="tx1"/>
                </a:solidFill>
                <a:ea typeface="PMingLiU" pitchFamily="18" charset="-120"/>
              </a:rPr>
            </a:br>
            <a:endParaRPr lang="en-US" altLang="zh-TW" dirty="0">
              <a:solidFill>
                <a:schemeClr val="tx1"/>
              </a:solidFill>
              <a:ea typeface="PMingLiU" pitchFamily="18" charset="-120"/>
            </a:endParaRPr>
          </a:p>
          <a:p>
            <a:pPr>
              <a:spcBef>
                <a:spcPct val="50000"/>
              </a:spcBef>
            </a:pP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00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33400" y="266700"/>
            <a:ext cx="11404600" cy="650240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zh-TW" sz="3000" b="1" dirty="0">
                <a:solidFill>
                  <a:schemeClr val="tx1"/>
                </a:solidFill>
              </a:rPr>
              <a:t>2. Nhóm mở công ty (nhỏ) : </a:t>
            </a:r>
            <a:endParaRPr lang="en-US" altLang="zh-TW" sz="3000" b="1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zh-TW" sz="3000" b="1" dirty="0">
                <a:solidFill>
                  <a:schemeClr val="tx1"/>
                </a:solidFill>
              </a:rPr>
              <a:t>    a) </a:t>
            </a:r>
            <a:r>
              <a:rPr lang="vi-VN" altLang="zh-TW" sz="3000" b="1" dirty="0">
                <a:solidFill>
                  <a:schemeClr val="tx1"/>
                </a:solidFill>
              </a:rPr>
              <a:t>phân phối hàng hóa.</a:t>
            </a:r>
            <a:endParaRPr lang="en-US" altLang="zh-TW" sz="3000" b="1" dirty="0">
              <a:solidFill>
                <a:schemeClr val="tx1"/>
              </a:solidFill>
              <a:ea typeface="PMingLiU" pitchFamily="18" charset="-120"/>
            </a:endParaRPr>
          </a:p>
          <a:p>
            <a:pPr marL="0" indent="0">
              <a:spcBef>
                <a:spcPct val="5000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* </a:t>
            </a:r>
            <a:r>
              <a:rPr lang="en-US" altLang="zh-TW" sz="2400" dirty="0" err="1">
                <a:solidFill>
                  <a:schemeClr val="tx1"/>
                </a:solidFill>
              </a:rPr>
              <a:t>Đặc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</a:rPr>
              <a:t>điểm</a:t>
            </a:r>
            <a:endParaRPr lang="en-US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Nguồn hàng không ổn định, không có bản quyền.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Tiền làm thị trường lớn.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Cạnh tranh nhiều, lãi xuất ít dần- chi phí tăng.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Công nợ nhiều (càng làm lớn- càng công nợ).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Nhân sự luôn thay đổi.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 Thuế, hệ thống kế toán không tốt.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Sức khỏe giảm sút: tiếp khách- bia rượu, căng thẳng...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Tình cảm gia đình nhạt nhẽo: không có thời gian nâng cao chất lượng cuộc sống.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55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38164" y="625475"/>
            <a:ext cx="7316788" cy="4932363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zh-TW" sz="3000" b="1" dirty="0">
                <a:solidFill>
                  <a:schemeClr val="tx1"/>
                </a:solidFill>
              </a:rPr>
              <a:t> </a:t>
            </a:r>
            <a:endParaRPr lang="en-US" altLang="zh-TW" sz="3000" b="1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zh-TW" sz="3000" b="1" dirty="0">
                <a:solidFill>
                  <a:schemeClr val="tx1"/>
                </a:solidFill>
              </a:rPr>
              <a:t> b) </a:t>
            </a:r>
            <a:r>
              <a:rPr lang="vi-VN" altLang="zh-TW" sz="3000" b="1" dirty="0">
                <a:solidFill>
                  <a:schemeClr val="tx1"/>
                </a:solidFill>
              </a:rPr>
              <a:t>sản xuất hàng hóa.</a:t>
            </a:r>
            <a:endParaRPr lang="en-US" altLang="zh-TW" sz="3000" b="1" dirty="0">
              <a:solidFill>
                <a:schemeClr val="tx1"/>
              </a:solidFill>
              <a:ea typeface="PMingLiU" pitchFamily="18" charset="-120"/>
            </a:endParaRPr>
          </a:p>
          <a:p>
            <a:pPr marL="0" indent="0">
              <a:spcBef>
                <a:spcPct val="5000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* </a:t>
            </a:r>
            <a:r>
              <a:rPr lang="en-US" altLang="zh-TW" sz="2400" dirty="0" err="1">
                <a:solidFill>
                  <a:schemeClr val="tx1"/>
                </a:solidFill>
              </a:rPr>
              <a:t>Đặc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</a:rPr>
              <a:t>điểm</a:t>
            </a:r>
            <a:endParaRPr lang="en-US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Nguyên liệu không ổn định.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Hàng hóa không thương hiệu, cạnh tranh nhiều.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Vốn đầu tư nhiều, công nợ ngân hàng.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Nhân công không ổn định.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Không thấy tương lai- tiềm năng phát triển.</a:t>
            </a:r>
          </a:p>
        </p:txBody>
      </p:sp>
      <p:pic>
        <p:nvPicPr>
          <p:cNvPr id="24580" name="Picture 8" descr="N1001CL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2" y="1747838"/>
            <a:ext cx="2771775" cy="3810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946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95300" y="342900"/>
            <a:ext cx="11353800" cy="637540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400" b="1" dirty="0">
                <a:solidFill>
                  <a:srgbClr val="0070C0"/>
                </a:solidFill>
              </a:rPr>
              <a:t>c)</a:t>
            </a:r>
            <a:r>
              <a:rPr lang="vi-VN" altLang="zh-TW" sz="2400" b="1" dirty="0">
                <a:solidFill>
                  <a:srgbClr val="0070C0"/>
                </a:solidFill>
              </a:rPr>
              <a:t> Nhóm mở công ty (nhỏ) : làm tư tưởng nói về:</a:t>
            </a:r>
          </a:p>
          <a:p>
            <a:pPr>
              <a:spcBef>
                <a:spcPct val="50000"/>
              </a:spcBef>
            </a:pPr>
            <a:r>
              <a:rPr lang="vi-VN" altLang="zh-TW" sz="2400" b="1" dirty="0">
                <a:solidFill>
                  <a:srgbClr val="0070C0"/>
                </a:solidFill>
                <a:ea typeface="PMingLiU" pitchFamily="18" charset="-120"/>
              </a:rPr>
              <a:t>( kể những câu chuyện phù hợp)</a:t>
            </a:r>
            <a:endParaRPr lang="en-US" altLang="zh-TW" sz="2400" b="1" dirty="0">
              <a:solidFill>
                <a:srgbClr val="0070C0"/>
              </a:solidFill>
              <a:ea typeface="PMingLiU" pitchFamily="18" charset="-12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Tiềm năng phát triển cty của họ ntn? Chỉ cho họ thấy những khó khăn mà họ đã-đang và sẽ gặp phải.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Sự kế thừa cho con cái ntn? Con họ có thích cty của bố-mẹ không? Có điều hành được không?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T.gian dành cho vợ-chồng,con cái ntn? Giúp người thân ntn?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Sức khỏe và sắc đẹp bị giảm sút ...Sống chỉ 1 lần...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Nhắc nhiều về sự nghiệp và sự bền vững của </a:t>
            </a:r>
            <a:r>
              <a:rPr lang="vi-VN" altLang="zh-TW" sz="2400" dirty="0" err="1">
                <a:solidFill>
                  <a:schemeClr val="tx1"/>
                </a:solidFill>
              </a:rPr>
              <a:t>Care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VN. Kinh doanh </a:t>
            </a:r>
            <a:r>
              <a:rPr lang="vi-VN" altLang="zh-TW" sz="2400" dirty="0" err="1">
                <a:solidFill>
                  <a:schemeClr val="tx1"/>
                </a:solidFill>
              </a:rPr>
              <a:t>Cera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 là kinh doanh lớn- không rủi ro.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 err="1">
                <a:solidFill>
                  <a:schemeClr val="tx1"/>
                </a:solidFill>
              </a:rPr>
              <a:t>Care</a:t>
            </a:r>
            <a:r>
              <a:rPr lang="vi-VN" altLang="zh-TW" sz="2400" dirty="0">
                <a:solidFill>
                  <a:schemeClr val="tx1"/>
                </a:solidFill>
              </a:rPr>
              <a:t> </a:t>
            </a:r>
            <a:r>
              <a:rPr lang="vi-VN" altLang="zh-TW" sz="2400" dirty="0" err="1">
                <a:solidFill>
                  <a:schemeClr val="tx1"/>
                </a:solidFill>
              </a:rPr>
              <a:t>For</a:t>
            </a:r>
            <a:r>
              <a:rPr lang="vi-VN" altLang="zh-TW" sz="2400" dirty="0">
                <a:solidFill>
                  <a:schemeClr val="tx1"/>
                </a:solidFill>
              </a:rPr>
              <a:t> VN là môi trường tốt để giáo dục con cái.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Cho xem nhiều hình ảnh về du lịch, tưởng thưởng...để đánh thức mong muốn của họ.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24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30315" y="190501"/>
            <a:ext cx="10037685" cy="98107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III.Nhóm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doanh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vi-VN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656138" y="1346200"/>
            <a:ext cx="6011862" cy="4567238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endParaRPr lang="en-US" altLang="zh-TW" sz="3000" b="1" dirty="0">
              <a:solidFill>
                <a:schemeClr val="tx1"/>
              </a:solidFill>
              <a:ea typeface="PMingLiU" pitchFamily="18" charset="-120"/>
            </a:endParaRPr>
          </a:p>
          <a:p>
            <a:pPr marL="0" indent="0">
              <a:spcBef>
                <a:spcPct val="5000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* </a:t>
            </a:r>
            <a:r>
              <a:rPr lang="en-US" altLang="zh-TW" sz="2400" dirty="0" err="1">
                <a:solidFill>
                  <a:schemeClr val="tx1"/>
                </a:solidFill>
              </a:rPr>
              <a:t>Đặc</a:t>
            </a:r>
            <a:r>
              <a:rPr lang="en-US" altLang="zh-TW" sz="2400" dirty="0">
                <a:solidFill>
                  <a:schemeClr val="tx1"/>
                </a:solidFill>
              </a:rPr>
              <a:t> </a:t>
            </a:r>
            <a:r>
              <a:rPr lang="en-US" altLang="zh-TW" sz="2400" dirty="0" err="1">
                <a:solidFill>
                  <a:schemeClr val="tx1"/>
                </a:solidFill>
              </a:rPr>
              <a:t>điểm</a:t>
            </a:r>
            <a:r>
              <a:rPr lang="en-US" altLang="zh-TW" sz="2400" dirty="0">
                <a:solidFill>
                  <a:schemeClr val="tx1"/>
                </a:solidFill>
              </a:rPr>
              <a:t> 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Kinh tế rất thoải mái, thời gian có nhiều.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Về cuộc sống gia đình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400" dirty="0">
                <a:solidFill>
                  <a:schemeClr val="tx1"/>
                </a:solidFill>
              </a:rPr>
              <a:t>Bắt đầu lo lắng về sức khỏe, sắc đẹp.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  <p:pic>
        <p:nvPicPr>
          <p:cNvPr id="27652" name="Picture 6" descr="wellness0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3048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748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673100" y="495300"/>
            <a:ext cx="10845800" cy="5418139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b="1" dirty="0">
                <a:solidFill>
                  <a:srgbClr val="0070C0"/>
                </a:solidFill>
              </a:rPr>
              <a:t>* </a:t>
            </a:r>
            <a:r>
              <a:rPr lang="vi-VN" altLang="zh-TW" sz="2800" b="1" dirty="0">
                <a:solidFill>
                  <a:srgbClr val="0070C0"/>
                </a:solidFill>
              </a:rPr>
              <a:t> Làm tư tưởng nói về: (kể những câu chuyện phù hợp.)</a:t>
            </a:r>
            <a:endParaRPr lang="en-US" altLang="zh-TW" sz="2800" b="1" dirty="0">
              <a:solidFill>
                <a:srgbClr val="0070C0"/>
              </a:solidFill>
              <a:ea typeface="PMingLiU" pitchFamily="18" charset="-12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Sự cân bằng cuộc sống: sức khỏe –sắc đẹp, du lịch.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Giúp đỡ cộng đồng. Sự tôn trọng và danh tiếng thực sự.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Giao lưu nhiều lứa tuổi- sự trẻ trung về tâm hồn.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Gắn kết các mối quan hệ trong gia đình.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 err="1">
                <a:solidFill>
                  <a:schemeClr val="tx1"/>
                </a:solidFill>
              </a:rPr>
              <a:t>Care</a:t>
            </a:r>
            <a:r>
              <a:rPr lang="vi-VN" altLang="zh-TW" sz="2800" dirty="0">
                <a:solidFill>
                  <a:schemeClr val="tx1"/>
                </a:solidFill>
              </a:rPr>
              <a:t> </a:t>
            </a:r>
            <a:r>
              <a:rPr lang="vi-VN" altLang="zh-TW" sz="2800" dirty="0" err="1">
                <a:solidFill>
                  <a:schemeClr val="tx1"/>
                </a:solidFill>
              </a:rPr>
              <a:t>For</a:t>
            </a:r>
            <a:r>
              <a:rPr lang="vi-VN" altLang="zh-TW" sz="2800" dirty="0">
                <a:solidFill>
                  <a:schemeClr val="tx1"/>
                </a:solidFill>
              </a:rPr>
              <a:t> VN  là môi trường tốt để giáo dục con cái.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Thêm một nguồn tiền ...để làm từ thiện.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vi-VN" altLang="zh-TW" sz="2800" dirty="0">
                <a:solidFill>
                  <a:schemeClr val="tx1"/>
                </a:solidFill>
              </a:rPr>
              <a:t>Cho xem nhiều hình ảnh về du lịch, giúp cộng đồng...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vi-VN" altLang="zh-TW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24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E518B4-96F9-BDE8-BCF6-8B1A74422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9135" y="2813512"/>
            <a:ext cx="9144000" cy="2387600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/>
              <a:defRPr/>
            </a:pPr>
            <a:r>
              <a:rPr kumimoji="0" lang="en-US" b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GỈAỈ ĐÁP THẮC MẮC TRONG TUYỂN DỤNG 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97047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9CDD9C-1656-4E54-B9C8-41DEE7060B3C}"/>
              </a:ext>
            </a:extLst>
          </p:cNvPr>
          <p:cNvSpPr txBox="1"/>
          <p:nvPr/>
        </p:nvSpPr>
        <p:spPr>
          <a:xfrm>
            <a:off x="953730" y="1995358"/>
            <a:ext cx="8700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I. ĐẶT HẸN ĐỂ TIẾP CẬN  </a:t>
            </a:r>
          </a:p>
        </p:txBody>
      </p:sp>
      <p:sp>
        <p:nvSpPr>
          <p:cNvPr id="3" name="Google Shape;129;p22">
            <a:extLst>
              <a:ext uri="{FF2B5EF4-FFF2-40B4-BE49-F238E27FC236}">
                <a16:creationId xmlns:a16="http://schemas.microsoft.com/office/drawing/2014/main" id="{BC5B18CD-5E7A-11CE-83D3-8451495AB9B3}"/>
              </a:ext>
            </a:extLst>
          </p:cNvPr>
          <p:cNvSpPr txBox="1">
            <a:spLocks/>
          </p:cNvSpPr>
          <p:nvPr/>
        </p:nvSpPr>
        <p:spPr>
          <a:xfrm>
            <a:off x="648930" y="406964"/>
            <a:ext cx="10707329" cy="1446550"/>
          </a:xfrm>
          <a:prstGeom prst="rect">
            <a:avLst/>
          </a:prstGeom>
          <a:solidFill>
            <a:srgbClr val="92D050"/>
          </a:solidFill>
        </p:spPr>
        <p:txBody>
          <a:bodyPr spcFirstLastPara="1" vert="horz" wrap="square" lIns="121900" tIns="121900" rIns="121900" bIns="121900" rtlCol="0" anchor="b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KINH NGHIỆM  TUYỂN DỤNG ỨNG VIÊN TIỀM NĂNG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Chủ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vừa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nhỏ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;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KD MLM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hoặc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BH )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AA965FCF-1672-FD81-7164-5D16080B8617}"/>
              </a:ext>
            </a:extLst>
          </p:cNvPr>
          <p:cNvSpPr txBox="1"/>
          <p:nvPr/>
        </p:nvSpPr>
        <p:spPr>
          <a:xfrm>
            <a:off x="1229809" y="2533193"/>
            <a:ext cx="9108811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…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trọng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muốn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xin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kiến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….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hoặc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trao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…. 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37C11233-1B58-FC5C-6829-EA3E9EA0816B}"/>
              </a:ext>
            </a:extLst>
          </p:cNvPr>
          <p:cNvSpPr txBox="1"/>
          <p:nvPr/>
        </p:nvSpPr>
        <p:spPr>
          <a:xfrm>
            <a:off x="1229809" y="3318130"/>
            <a:ext cx="991997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…..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sản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phẩm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đáo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,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muốn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xây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dựng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chuỗi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điểm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KD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.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Mời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….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Nghiên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cứu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</a:t>
            </a:r>
            <a:r>
              <a:rPr lang="en-US" sz="2500" noProof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ặ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thiệu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phù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.  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4722D93-6FB2-50CB-7C7D-782182AB3896}"/>
              </a:ext>
            </a:extLst>
          </p:cNvPr>
          <p:cNvSpPr txBox="1"/>
          <p:nvPr/>
        </p:nvSpPr>
        <p:spPr>
          <a:xfrm>
            <a:off x="3250452" y="4436453"/>
            <a:ext cx="3435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GẶP MẶT  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A3AD77BF-1066-5800-00A9-DD28CF69DCA6}"/>
              </a:ext>
            </a:extLst>
          </p:cNvPr>
          <p:cNvSpPr txBox="1"/>
          <p:nvPr/>
        </p:nvSpPr>
        <p:spPr>
          <a:xfrm>
            <a:off x="1121654" y="5059249"/>
            <a:ext cx="9108811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1.Hỏi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thăm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doanh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,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hoạch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pt KD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AC200FC-59F8-F6CB-6E61-42C288F59BFD}"/>
              </a:ext>
            </a:extLst>
          </p:cNvPr>
          <p:cNvSpPr txBox="1"/>
          <p:nvPr/>
        </p:nvSpPr>
        <p:spPr>
          <a:xfrm>
            <a:off x="1787846" y="5735455"/>
            <a:ext cx="6360695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2 .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Tìm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hiểu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nỗi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đau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6531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4" grpId="0" animBg="1"/>
      <p:bldP spid="5" grpId="0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5DD7325B-255D-430E-9F80-A5A388BBCE70}"/>
              </a:ext>
            </a:extLst>
          </p:cNvPr>
          <p:cNvSpPr txBox="1"/>
          <p:nvPr/>
        </p:nvSpPr>
        <p:spPr>
          <a:xfrm>
            <a:off x="923278" y="307733"/>
            <a:ext cx="10511162" cy="5962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                                 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masis MT Pro Medium" panose="020F05020202040302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GIẢI ĐÁP THẮC MẮC TRONG TUYỂN DỤNG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Amasis MT Pro Medium" panose="020F0502020204030204" pitchFamily="18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612775" marR="0" lvl="0" indent="-25209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rõ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ý KH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6068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Đồng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KH ,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phía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KH</a:t>
            </a:r>
          </a:p>
          <a:p>
            <a:pPr marL="36068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đặt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612775" marR="0" lvl="0" indent="-25209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luận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(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xúc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612775" marR="0" lvl="0" indent="-25209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hết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KH,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hoãn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hẹn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gặp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(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nhờ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hỗ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612775" marR="0" lvl="0" indent="-25209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độ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Vui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vẻ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nhiệt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***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Lưu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ý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Tập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vấn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đề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TẠI SAO HỌ PHẢI LÀM 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cuộc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sống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tục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-  Bao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giờ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đạt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cuả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KD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cùng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Care For 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tập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? Quan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trọng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hoach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.</a:t>
            </a: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- Quan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trọng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buổi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gặp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theo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ý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thẻ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, dung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tham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opp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cty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thêm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8189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550DE4D6-7514-4DFF-8ED0-684783EC8FE7}"/>
              </a:ext>
            </a:extLst>
          </p:cNvPr>
          <p:cNvSpPr txBox="1"/>
          <p:nvPr/>
        </p:nvSpPr>
        <p:spPr>
          <a:xfrm>
            <a:off x="523783" y="385318"/>
            <a:ext cx="11141476" cy="5924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                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THAM KHẢO CÁC TÌNH HUỐNG TỪ CHỐI  VỀ KINH DOANH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1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24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đồng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hồ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khoảng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tựu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lớn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vậy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nắm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khởi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giàu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 VN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quá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chỉ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rỗi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Sau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?......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vậy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ra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thế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bao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giờ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an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hưởng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rộn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chưa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chắc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bảo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tài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thực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 VN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bảo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tài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định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sẵn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lòng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phấn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đấu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rãnh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rỗi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3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Thế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quá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đang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rộn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hợp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tác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Bởi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rộn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tích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cực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 VN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bịu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kiếm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nắm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403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BE2E9A2E-1506-404F-B4B3-2A578880C513}"/>
              </a:ext>
            </a:extLst>
          </p:cNvPr>
          <p:cNvSpPr txBox="1"/>
          <p:nvPr/>
        </p:nvSpPr>
        <p:spPr>
          <a:xfrm>
            <a:off x="346229" y="79365"/>
            <a:ext cx="11594237" cy="6190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2. 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ít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hoặc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).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1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Ban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đầu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thế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hoặc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ai.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bây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giờ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tượng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vô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thân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khỏe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đẹp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kiếm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thêm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chút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ngồi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xuống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tâm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nhớ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nhớ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ra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khỏe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động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sẻ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sử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dụng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vấn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khỏe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2: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chỉ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chẳng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qua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chỉ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chưa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nước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ngoài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Nam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bằng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vụ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lưới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ở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đây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huấn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luyện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vụ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thế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ít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cùng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ty CARE FOR VN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đồng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nhớ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hôm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đám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cưới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bao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nhiêu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mỗi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bao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nhiêu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227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1141164-CF4C-47A0-9B17-582BA5A69C69}"/>
              </a:ext>
            </a:extLst>
          </p:cNvPr>
          <p:cNvSpPr txBox="1"/>
          <p:nvPr/>
        </p:nvSpPr>
        <p:spPr>
          <a:xfrm>
            <a:off x="529700" y="346105"/>
            <a:ext cx="10884024" cy="6165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3.Khách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ăn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nói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1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Anh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theo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sao?Anh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thực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dụng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khởi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bàn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mọi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sử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dụng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mọi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nắm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bắt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Anh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chẳng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qua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tham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sớm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rõ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độ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hoa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hồng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ty.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hôm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nay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ạnh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định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bởi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am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am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độ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ty,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mọi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tài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3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thật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tài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điểm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ra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phiền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Anh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Chúng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chương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huấn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luyện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nghiệp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chuyên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nghiệp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ví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ai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……….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biết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….).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2970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27F81B7-E709-44B3-9B4A-1BC8028F146A}"/>
              </a:ext>
            </a:extLst>
          </p:cNvPr>
          <p:cNvSpPr txBox="1"/>
          <p:nvPr/>
        </p:nvSpPr>
        <p:spPr>
          <a:xfrm>
            <a:off x="843378" y="830853"/>
            <a:ext cx="10750858" cy="6027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4. 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hả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 :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-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tiêu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dùng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ngọt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ép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CareFor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VN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nhuận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qua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giúp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khỏe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chủ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yếu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chứ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ngọt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ép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xem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bộ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hay,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thiệu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xem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chính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sẻ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lượng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hấp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dẫn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- 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quan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đến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bè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thực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giúp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bảo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vệ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khỏe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tốt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kiếm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thêm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nhập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thiệu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phẩm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hoặc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tham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thường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ai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ý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bảo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vệ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khỏe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…….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9886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3B17365-150F-408C-A3B0-570D3ACC3D0A}"/>
              </a:ext>
            </a:extLst>
          </p:cNvPr>
          <p:cNvSpPr txBox="1"/>
          <p:nvPr/>
        </p:nvSpPr>
        <p:spPr>
          <a:xfrm>
            <a:off x="798991" y="738384"/>
            <a:ext cx="10058400" cy="611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5. 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hứng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thú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….(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….).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1: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Anh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nhầm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kiếm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bạn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bè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nhỏ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lẻ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….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khuyên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thêm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rổi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quyết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định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Thực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ra,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 VN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rẩt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ưu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điểm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niềm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vui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ví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………….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Anh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thú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chẳng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lương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chính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sở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3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Nói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đến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sở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thật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lòng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ảnh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âm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 CARE FOR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mục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hưởng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lo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thực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hiện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sở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riêng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cuộc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theo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ý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Khi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chúng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ta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nghĩ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quan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trọng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tương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lai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phát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triển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năng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to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lớn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tin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thích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thú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xem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5154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80E40332-B613-42B6-9C46-DC431F78725A}"/>
              </a:ext>
            </a:extLst>
          </p:cNvPr>
          <p:cNvSpPr txBox="1"/>
          <p:nvPr/>
        </p:nvSpPr>
        <p:spPr>
          <a:xfrm>
            <a:off x="665824" y="357638"/>
            <a:ext cx="11070455" cy="6268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6. 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Hơn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một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nữa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(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nhà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):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theo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lúc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bắt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Lý do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đối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do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chưa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CARE FOR.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hãy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trọng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nghề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bao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nhiêu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chính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bản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tục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đạt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trưởng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thay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đổi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niệm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chừng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còn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cùng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7.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Vấn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đề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diện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Lúc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bắt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cảm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giác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lúc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 la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dạng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doanh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nhỏ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theo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chỉ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phù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hợp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em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nữ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Sau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qua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xuc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rằng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rất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nhiều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người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nổi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cũng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(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ví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……),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tìm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hiểu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thêm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tôi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mới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thấy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lớn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Trên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thực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đây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thức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lớn,đầu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ít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nhập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cao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2347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A4397DB0-FA70-4C84-8897-44CEAD05EC2D}"/>
              </a:ext>
            </a:extLst>
          </p:cNvPr>
          <p:cNvSpPr txBox="1"/>
          <p:nvPr/>
        </p:nvSpPr>
        <p:spPr>
          <a:xfrm>
            <a:off x="507506" y="234711"/>
            <a:ext cx="11176987" cy="6640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8. 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1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Ngay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đám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cưới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nữa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chuẩn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lo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lo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chu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đáo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ít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xẩu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….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thú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rõ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CARE FOR 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còn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nữa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2: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đầu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dầu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khởi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rộn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thử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chung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chắc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chắn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rộn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khởi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nghiệp.Nhưng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lưới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ổn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định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nhẹ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thử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xem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rỗi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phấn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đấu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2-3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ổn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định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tốt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so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về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lo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miếng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Anh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tuổi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duy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cuộc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phức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9. 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con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còn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nhỏ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….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lời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 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tuổi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rồi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hoàn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toàn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bế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khác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vừa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nữa,chính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con,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Chị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đầy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hạnh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phúc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lớn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học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ở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trường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tiếng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sao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thứ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cần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đúng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nào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?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812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83254CF-B65F-476A-BB9D-CD0ACA88632C}"/>
              </a:ext>
            </a:extLst>
          </p:cNvPr>
          <p:cNvSpPr txBox="1"/>
          <p:nvPr/>
        </p:nvSpPr>
        <p:spPr>
          <a:xfrm>
            <a:off x="196788" y="177553"/>
            <a:ext cx="11798424" cy="7152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10. 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mệt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thích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kiếm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Xin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hỏi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mệt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lực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lớn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mien? Do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ngắt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hợp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sở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chuyển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qua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mới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giúp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triển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khả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sở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trường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liệu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còn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mệt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11. 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mệt,tôi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thêm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nghiệp,và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kiếm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CARE FOR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ngoài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kiếm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ra,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chủ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yếu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giúp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kiếm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cạnh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cần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này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nữa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KDTM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tiền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CARE FOR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tăng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thêm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tri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tuệ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bè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ủng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cậy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cảm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giúp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rèn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luyện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ngắn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hoàn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nhân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…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những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trong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truyền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thống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dễ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12. 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tôi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cũng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ai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…..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án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trả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lời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 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việc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gì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pháp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khác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nghĩa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nghiệp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thể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nghĩa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Quan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trọng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cách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làm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đúng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quyết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tâm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hàng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thuận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muốn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sang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nhượng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đến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nhận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doanh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thành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mỗi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năm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sinh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lưu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ban,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nhưng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con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bạn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vẫn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học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Chẳng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lẽ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thấy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người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chết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đuối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rồi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ai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dám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đi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bơi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nữa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sao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?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imSun" panose="02010600030101010101" pitchFamily="2" charset="-122"/>
              </a:rPr>
            </a:b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5996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2544AEB-DCC3-4ABF-91B3-3782A9DDD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NGUYÊN TĂC TUYỂN DỤNG THÀNH CÔNG 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2A52904-0939-4ADA-B697-1329B1BB0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890"/>
            <a:ext cx="10515600" cy="4115307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BẠN</a:t>
            </a:r>
            <a:r>
              <a:rPr lang="en-US" dirty="0">
                <a:solidFill>
                  <a:srgbClr val="0070C0"/>
                </a:solidFill>
              </a:rPr>
              <a:t> : THẤU HIỂU ỨNG VIÊN ( HIỂU NHU CẦU &amp; KHÓ KHĂN CỦA HỌ 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BÀN </a:t>
            </a:r>
            <a:r>
              <a:rPr lang="en-US" dirty="0">
                <a:solidFill>
                  <a:srgbClr val="0070C0"/>
                </a:solidFill>
              </a:rPr>
              <a:t>: BÀN GIẢI PHÁP CHO NHU CẦU CỦA ỨNG VIÊN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BÁN</a:t>
            </a:r>
            <a:r>
              <a:rPr lang="en-US" dirty="0">
                <a:solidFill>
                  <a:srgbClr val="0070C0"/>
                </a:solidFill>
              </a:rPr>
              <a:t>: CHIA SẺ CƠ HỘI KD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BÁM</a:t>
            </a:r>
            <a:r>
              <a:rPr lang="en-US" dirty="0">
                <a:solidFill>
                  <a:srgbClr val="0070C0"/>
                </a:solidFill>
              </a:rPr>
              <a:t> : THEO SÁT GIÚP ỨNG VIÊN HIỂU, CÓ NIỀM TIN, QUYẾT ĐỊNH ĐỒNG HÀNH</a:t>
            </a:r>
          </a:p>
        </p:txBody>
      </p:sp>
    </p:spTree>
    <p:extLst>
      <p:ext uri="{BB962C8B-B14F-4D97-AF65-F5344CB8AC3E}">
        <p14:creationId xmlns:p14="http://schemas.microsoft.com/office/powerpoint/2010/main" val="296837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9CDD9C-1656-4E54-B9C8-41DEE7060B3C}"/>
              </a:ext>
            </a:extLst>
          </p:cNvPr>
          <p:cNvSpPr txBox="1"/>
          <p:nvPr/>
        </p:nvSpPr>
        <p:spPr>
          <a:xfrm>
            <a:off x="973395" y="168067"/>
            <a:ext cx="8700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III. TRÌNH BÀY CƠ HỘI KD  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AA965FCF-1672-FD81-7164-5D16080B8617}"/>
              </a:ext>
            </a:extLst>
          </p:cNvPr>
          <p:cNvSpPr txBox="1"/>
          <p:nvPr/>
        </p:nvSpPr>
        <p:spPr>
          <a:xfrm>
            <a:off x="1047523" y="581349"/>
            <a:ext cx="9919972" cy="12464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1.Gio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hãy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lắng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trình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bày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khoảng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30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phút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hoạch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doanh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ty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xem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mình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KD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nhé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? 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37C11233-1B58-FC5C-6829-EA3E9EA0816B}"/>
              </a:ext>
            </a:extLst>
          </p:cNvPr>
          <p:cNvSpPr txBox="1"/>
          <p:nvPr/>
        </p:nvSpPr>
        <p:spPr>
          <a:xfrm>
            <a:off x="1546315" y="1886697"/>
            <a:ext cx="6739625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2., Chia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sẻ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ưu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KD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ngắn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gọn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AC200FC-59F8-F6CB-6E61-42C288F59BFD}"/>
              </a:ext>
            </a:extLst>
          </p:cNvPr>
          <p:cNvSpPr txBox="1"/>
          <p:nvPr/>
        </p:nvSpPr>
        <p:spPr>
          <a:xfrm>
            <a:off x="1735781" y="2417333"/>
            <a:ext cx="6360695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Gi</a:t>
            </a:r>
            <a:r>
              <a:rPr lang="en-US" sz="2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thắc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mắc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DB960A88-84C4-5FA1-8A70-8EA82D60CC41}"/>
              </a:ext>
            </a:extLst>
          </p:cNvPr>
          <p:cNvSpPr txBox="1"/>
          <p:nvPr/>
        </p:nvSpPr>
        <p:spPr>
          <a:xfrm>
            <a:off x="2502697" y="2922622"/>
            <a:ext cx="6360695" cy="4770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 THEO SÁT CHĂM SÓC 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BDEAEB33-5254-3BB5-6D6A-43EB2F1CFB7B}"/>
              </a:ext>
            </a:extLst>
          </p:cNvPr>
          <p:cNvSpPr txBox="1"/>
          <p:nvPr/>
        </p:nvSpPr>
        <p:spPr>
          <a:xfrm>
            <a:off x="849094" y="3440219"/>
            <a:ext cx="10493811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defTabSz="12541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-  Sau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khi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cho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thông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tin: KH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quan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tâm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hay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không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quan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tâm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chúng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ta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cần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gặp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lại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ngay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sau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24 -48 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140A3"/>
                </a:solidFill>
                <a:effectLst/>
                <a:uLnTx/>
                <a:uFillTx/>
                <a:sym typeface="+mn-ea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2140A3"/>
              </a:solidFill>
              <a:effectLst/>
              <a:uLnTx/>
              <a:uFillTx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E95B2620-3432-CA13-223B-E73D08EC30C2}"/>
              </a:ext>
            </a:extLst>
          </p:cNvPr>
          <p:cNvSpPr txBox="1"/>
          <p:nvPr/>
        </p:nvSpPr>
        <p:spPr>
          <a:xfrm>
            <a:off x="2010308" y="3840329"/>
            <a:ext cx="8691716" cy="397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defTabSz="1254125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Gặp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lại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lần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2  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Gặp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lại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lần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3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…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lần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n 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Đến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khi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họ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làm</a:t>
            </a:r>
            <a:r>
              <a:rPr lang="en-US" sz="2000" b="1" dirty="0">
                <a:solidFill>
                  <a:srgbClr val="2140A3"/>
                </a:solidFill>
                <a:latin typeface="Arial" panose="020B0604020202020204" pitchFamily="34" charset="0"/>
                <a:ea typeface="Calibri" panose="020F0502020204030204" charset="0"/>
                <a:cs typeface="Arial" panose="020B0604020202020204" pitchFamily="34" charset="0"/>
                <a:sym typeface="+mn-ea"/>
              </a:rPr>
              <a:t>.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6DBC1689-AF61-DA68-4F56-0DE08DF1A565}"/>
              </a:ext>
            </a:extLst>
          </p:cNvPr>
          <p:cNvSpPr txBox="1"/>
          <p:nvPr/>
        </p:nvSpPr>
        <p:spPr>
          <a:xfrm>
            <a:off x="1241903" y="4314603"/>
            <a:ext cx="10228526" cy="2375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 defTabSz="1254125">
              <a:lnSpc>
                <a:spcPct val="107000"/>
              </a:lnSpc>
              <a:buFont typeface="Times New Roman" panose="02020603050405020304" charset="0"/>
              <a:buChar char="-"/>
            </a:pP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Muốn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1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ứng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viên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làm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với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chúng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ta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thì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phải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gặp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ít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nhất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5 – 7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lần</a:t>
            </a:r>
            <a:endParaRPr lang="en-US" sz="2000" b="1" dirty="0">
              <a:solidFill>
                <a:srgbClr val="2140A3"/>
              </a:solidFill>
              <a:ea typeface="Calibri" panose="020F0502020204030204" charset="0"/>
              <a:cs typeface="Times New Roman" panose="02020603050405020304" charset="0"/>
            </a:endParaRPr>
          </a:p>
          <a:p>
            <a:pPr defTabSz="1254125">
              <a:lnSpc>
                <a:spcPct val="107000"/>
              </a:lnSpc>
            </a:pP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        +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Nếu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ứng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viên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tích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cực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: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gặp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liên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tục</a:t>
            </a:r>
            <a:endParaRPr lang="en-US" sz="2000" b="1" dirty="0">
              <a:solidFill>
                <a:srgbClr val="2140A3"/>
              </a:solidFill>
              <a:ea typeface="Calibri" panose="020F0502020204030204" charset="0"/>
              <a:cs typeface="Times New Roman" panose="02020603050405020304" charset="0"/>
            </a:endParaRPr>
          </a:p>
          <a:p>
            <a:pPr defTabSz="1254125">
              <a:lnSpc>
                <a:spcPct val="107000"/>
              </a:lnSpc>
            </a:pP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        +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Nếu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ứng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viên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chưa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tích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cực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: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ít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gặp</a:t>
            </a:r>
            <a:endParaRPr lang="en-US" sz="2000" b="1" dirty="0">
              <a:solidFill>
                <a:srgbClr val="2140A3"/>
              </a:solidFill>
              <a:ea typeface="Calibri" panose="020F0502020204030204" charset="0"/>
              <a:cs typeface="Times New Roman" panose="02020603050405020304" charset="0"/>
            </a:endParaRPr>
          </a:p>
          <a:p>
            <a:pPr marL="342900" indent="-342900" defTabSz="1254125">
              <a:lnSpc>
                <a:spcPct val="107000"/>
              </a:lnSpc>
              <a:buFont typeface="Times New Roman" panose="02020603050405020304" charset="0"/>
              <a:buChar char="-"/>
            </a:pP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Không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quan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trọng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nói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Care For,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đơn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giản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là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gặp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mặt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,  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thể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hiện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sự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quan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tâm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đến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họ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endParaRPr lang="en-US" sz="2000" b="1" dirty="0">
              <a:solidFill>
                <a:srgbClr val="2140A3"/>
              </a:solidFill>
              <a:latin typeface="Times New Roman" panose="02020603050405020304" charset="0"/>
              <a:ea typeface="Calibri" panose="020F0502020204030204" charset="0"/>
              <a:cs typeface="Times New Roman" panose="02020603050405020304" charset="0"/>
            </a:endParaRPr>
          </a:p>
          <a:p>
            <a:pPr defTabSz="1254125">
              <a:lnSpc>
                <a:spcPct val="107000"/>
              </a:lnSpc>
            </a:pP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>
                <a:solidFill>
                  <a:srgbClr val="2140A3"/>
                </a:solidFill>
                <a:ea typeface="Calibri" panose="020F0502020204030204" charset="0"/>
                <a:cs typeface="Times New Roman" panose="02020603050405020304" charset="0"/>
                <a:sym typeface="+mn-ea"/>
              </a:rPr>
              <a:t>     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+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Tư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tưởng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,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tầm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nhìn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,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lý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do TẠI SAO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họ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phải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làm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?</a:t>
            </a:r>
            <a:endParaRPr lang="en-US" sz="2000" b="1" dirty="0">
              <a:solidFill>
                <a:srgbClr val="2140A3"/>
              </a:solidFill>
              <a:latin typeface="Times New Roman" panose="02020603050405020304" charset="0"/>
              <a:ea typeface="Calibri" panose="020F0502020204030204" charset="0"/>
              <a:cs typeface="Times New Roman" panose="02020603050405020304" charset="0"/>
            </a:endParaRPr>
          </a:p>
          <a:p>
            <a:pPr defTabSz="1254125">
              <a:lnSpc>
                <a:spcPct val="107000"/>
              </a:lnSpc>
            </a:pP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      </a:t>
            </a:r>
            <a:r>
              <a:rPr lang="en-US" sz="2000" b="1" dirty="0">
                <a:solidFill>
                  <a:srgbClr val="2140A3"/>
                </a:solidFill>
                <a:ea typeface="Calibri" panose="020F0502020204030204" charset="0"/>
                <a:cs typeface="Times New Roman" panose="02020603050405020304" charset="0"/>
                <a:sym typeface="+mn-ea"/>
              </a:rPr>
              <a:t>+ 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Kể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chuyện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người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thành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công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,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nhân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chứng</a:t>
            </a:r>
            <a:endParaRPr lang="en-US" sz="2000" b="1" dirty="0">
              <a:solidFill>
                <a:srgbClr val="2140A3"/>
              </a:solidFill>
              <a:ea typeface="Calibri" panose="020F0502020204030204" charset="0"/>
              <a:cs typeface="Times New Roman" panose="02020603050405020304" charset="0"/>
            </a:endParaRPr>
          </a:p>
          <a:p>
            <a:pPr marL="342900" indent="-342900" defTabSz="1254125">
              <a:lnSpc>
                <a:spcPct val="107000"/>
              </a:lnSpc>
              <a:spcAft>
                <a:spcPts val="800"/>
              </a:spcAft>
              <a:buFont typeface="Times New Roman" panose="02020603050405020304" charset="0"/>
              <a:buChar char="-"/>
            </a:pP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Khi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họ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quyết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định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làm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: chia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sẻ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5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bước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đi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và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đồng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hành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cùng</a:t>
            </a:r>
            <a:r>
              <a:rPr lang="en-US" sz="2000" b="1" dirty="0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b="1" dirty="0" err="1">
                <a:solidFill>
                  <a:srgbClr val="2140A3"/>
                </a:solidFill>
                <a:latin typeface="Times New Roman" panose="02020603050405020304" charset="0"/>
                <a:ea typeface="Calibri" panose="020F0502020204030204" charset="0"/>
                <a:cs typeface="Times New Roman" panose="02020603050405020304" charset="0"/>
                <a:sym typeface="+mn-ea"/>
              </a:rPr>
              <a:t>họ</a:t>
            </a:r>
          </a:p>
        </p:txBody>
      </p:sp>
    </p:spTree>
    <p:extLst>
      <p:ext uri="{BB962C8B-B14F-4D97-AF65-F5344CB8AC3E}">
        <p14:creationId xmlns:p14="http://schemas.microsoft.com/office/powerpoint/2010/main" val="35631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4" grpId="0" animBg="1"/>
      <p:bldP spid="8" grpId="0" animBg="1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09801"/>
            <a:ext cx="5257800" cy="347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WordArt 6"/>
          <p:cNvSpPr>
            <a:spLocks noChangeArrowheads="1" noChangeShapeType="1" noTextEdit="1"/>
          </p:cNvSpPr>
          <p:nvPr/>
        </p:nvSpPr>
        <p:spPr bwMode="auto">
          <a:xfrm>
            <a:off x="2667000" y="1295400"/>
            <a:ext cx="66294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00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BẠN THÀNH CÔNG</a:t>
            </a:r>
          </a:p>
        </p:txBody>
      </p:sp>
    </p:spTree>
    <p:extLst>
      <p:ext uri="{BB962C8B-B14F-4D97-AF65-F5344CB8AC3E}">
        <p14:creationId xmlns:p14="http://schemas.microsoft.com/office/powerpoint/2010/main" val="2574110949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42568" y="838521"/>
            <a:ext cx="11906864" cy="755456"/>
            <a:chOff x="0" y="0"/>
            <a:chExt cx="5202341" cy="812800"/>
          </a:xfrm>
          <a:solidFill>
            <a:schemeClr val="accent3"/>
          </a:solidFill>
        </p:grpSpPr>
        <p:sp>
          <p:nvSpPr>
            <p:cNvPr id="4" name="Freeform 4"/>
            <p:cNvSpPr/>
            <p:nvPr/>
          </p:nvSpPr>
          <p:spPr>
            <a:xfrm>
              <a:off x="0" y="0"/>
              <a:ext cx="5202341" cy="812800"/>
            </a:xfrm>
            <a:custGeom>
              <a:avLst/>
              <a:gdLst/>
              <a:ahLst/>
              <a:cxnLst/>
              <a:rect l="l" t="t" r="r" b="b"/>
              <a:pathLst>
                <a:path w="5202341" h="812800">
                  <a:moveTo>
                    <a:pt x="0" y="0"/>
                  </a:moveTo>
                  <a:lnTo>
                    <a:pt x="5202341" y="0"/>
                  </a:lnTo>
                  <a:lnTo>
                    <a:pt x="5202341" y="812800"/>
                  </a:lnTo>
                  <a:lnTo>
                    <a:pt x="0" y="812800"/>
                  </a:lnTo>
                  <a:close/>
                </a:path>
              </a:pathLst>
            </a:custGeom>
            <a:grpFill/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5202341" cy="850900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marL="0" marR="0" lvl="0" indent="0" algn="ctr" defTabSz="609630" rtl="0" eaLnBrk="1" fontAlgn="auto" latinLnBrk="0" hangingPunct="1">
                <a:lnSpc>
                  <a:spcPts val="1773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518940" y="923852"/>
            <a:ext cx="9154120" cy="5493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466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3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YẾU TỐ TẠO NÊN DOANH NGHIỆP MẠNH</a:t>
            </a:r>
          </a:p>
        </p:txBody>
      </p:sp>
      <p:pic>
        <p:nvPicPr>
          <p:cNvPr id="45" name="Hình ảnh 44">
            <a:extLst>
              <a:ext uri="{FF2B5EF4-FFF2-40B4-BE49-F238E27FC236}">
                <a16:creationId xmlns:a16="http://schemas.microsoft.com/office/drawing/2014/main" id="{1CCE2875-A714-E257-45D2-564CEF1E9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5640" y="1769806"/>
            <a:ext cx="4395021" cy="4414557"/>
          </a:xfrm>
          <a:prstGeom prst="rect">
            <a:avLst/>
          </a:prstGeom>
        </p:spPr>
      </p:pic>
      <p:pic>
        <p:nvPicPr>
          <p:cNvPr id="46" name="Hình ảnh 45">
            <a:extLst>
              <a:ext uri="{FF2B5EF4-FFF2-40B4-BE49-F238E27FC236}">
                <a16:creationId xmlns:a16="http://schemas.microsoft.com/office/drawing/2014/main" id="{38250E8A-D9E6-6E3F-0A57-AD3CA66000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402" r="1804"/>
          <a:stretch/>
        </p:blipFill>
        <p:spPr>
          <a:xfrm>
            <a:off x="3771705" y="1602658"/>
            <a:ext cx="8174490" cy="5338916"/>
          </a:xfrm>
          <a:prstGeom prst="rect">
            <a:avLst/>
          </a:prstGeom>
        </p:spPr>
      </p:pic>
      <p:sp>
        <p:nvSpPr>
          <p:cNvPr id="2" name="TextBox 10">
            <a:extLst>
              <a:ext uri="{FF2B5EF4-FFF2-40B4-BE49-F238E27FC236}">
                <a16:creationId xmlns:a16="http://schemas.microsoft.com/office/drawing/2014/main" id="{00203550-BD09-7F52-7DF2-5124F10C0DBC}"/>
              </a:ext>
            </a:extLst>
          </p:cNvPr>
          <p:cNvSpPr txBox="1"/>
          <p:nvPr/>
        </p:nvSpPr>
        <p:spPr>
          <a:xfrm>
            <a:off x="393290" y="150226"/>
            <a:ext cx="11071123" cy="477054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Chia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sẻ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doanh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nghiệp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lớn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đang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Dẫn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dắt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hoạch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KD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mình</a:t>
            </a: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CC449CD-A60B-8CAE-07C0-BC5D123F6600}"/>
              </a:ext>
            </a:extLst>
          </p:cNvPr>
          <p:cNvSpPr txBox="1"/>
          <p:nvPr/>
        </p:nvSpPr>
        <p:spPr>
          <a:xfrm>
            <a:off x="2202427" y="834676"/>
            <a:ext cx="6656439" cy="940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 SÁCH CÁC CÂU HỎI PHÂN LOẠI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 XÁC ĐỊNH &amp; GỢI MỞ NHU CẦU KH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F105176-668E-D614-31D0-A92A9AA092A9}"/>
              </a:ext>
            </a:extLst>
          </p:cNvPr>
          <p:cNvSpPr txBox="1"/>
          <p:nvPr/>
        </p:nvSpPr>
        <p:spPr>
          <a:xfrm>
            <a:off x="786580" y="1774742"/>
            <a:ext cx="10962967" cy="4861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khắc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ốm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kéo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lâu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kém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ngừa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kỷ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F347DBD-46F9-BC7F-77AA-032ADF32E55F}"/>
              </a:ext>
            </a:extLst>
          </p:cNvPr>
          <p:cNvSpPr/>
          <p:nvPr/>
        </p:nvSpPr>
        <p:spPr>
          <a:xfrm>
            <a:off x="639097" y="188345"/>
            <a:ext cx="10736825" cy="646331"/>
          </a:xfrm>
          <a:prstGeom prst="rect">
            <a:avLst/>
          </a:prstGeom>
          <a:solidFill>
            <a:srgbClr val="3333FF"/>
          </a:solidFill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ln w="19050">
                  <a:solidFill>
                    <a:srgbClr val="000000">
                      <a:tint val="1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anose="020B0604020202020204" pitchFamily="34" charset="0"/>
                <a:ea typeface="Angsana New" pitchFamily="18" charset="-120"/>
                <a:cs typeface="Angsana New" pitchFamily="18" charset="-34"/>
              </a:rPr>
              <a:t>ĐẶT CÂU HỎI &amp; LẮNG NGHE ĐỂ HIỂU NHU CẦU</a:t>
            </a:r>
          </a:p>
        </p:txBody>
      </p:sp>
    </p:spTree>
    <p:extLst>
      <p:ext uri="{BB962C8B-B14F-4D97-AF65-F5344CB8AC3E}">
        <p14:creationId xmlns:p14="http://schemas.microsoft.com/office/powerpoint/2010/main" val="65629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A936B9E-1421-74C0-5EB4-2CE0CD39A97B}"/>
              </a:ext>
            </a:extLst>
          </p:cNvPr>
          <p:cNvSpPr txBox="1"/>
          <p:nvPr/>
        </p:nvSpPr>
        <p:spPr>
          <a:xfrm>
            <a:off x="442452" y="628970"/>
            <a:ext cx="12074013" cy="5600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rảnh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rảnh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Xin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tưởng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685800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vi-VN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76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1C94ABBF-5A52-0D85-18A0-5B9FA2865D94}"/>
              </a:ext>
            </a:extLst>
          </p:cNvPr>
          <p:cNvSpPr txBox="1">
            <a:spLocks/>
          </p:cNvSpPr>
          <p:nvPr/>
        </p:nvSpPr>
        <p:spPr>
          <a:xfrm>
            <a:off x="1602658" y="231807"/>
            <a:ext cx="7146925" cy="1252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CÂU HỎI VÀNG  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TRONG TUYỂN DỤNG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Chỗ dành sẵn cho Nội dung 2">
            <a:extLst>
              <a:ext uri="{FF2B5EF4-FFF2-40B4-BE49-F238E27FC236}">
                <a16:creationId xmlns:a16="http://schemas.microsoft.com/office/drawing/2014/main" id="{B2DE62EC-08FB-BF1A-80F0-44BA32B58AA5}"/>
              </a:ext>
            </a:extLst>
          </p:cNvPr>
          <p:cNvSpPr txBox="1">
            <a:spLocks/>
          </p:cNvSpPr>
          <p:nvPr/>
        </p:nvSpPr>
        <p:spPr>
          <a:xfrm>
            <a:off x="838200" y="1532947"/>
            <a:ext cx="10515600" cy="5367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ƯỚC MƠ CỦA BẠN LÀ GÌ ?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TẠI SAO BẠN LẠI CÓ ƯỚC MƠ NHƯ VẬY 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 ĐÃ HÀI LÒNG VỚI CÔNG VIỆC HIỆN TẠI CHƯA 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CÓ PHẢI KẾT QUẢ HIỆN TẠI CỦA BẠN LÀ DO BẠN LỰA CHỌN 10 NĂM TRƯỚC VÀ LIÊN TỤC HÀNH ĐỘNG TRONG 10 NĂM 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 CÔNG VIỆC HIỆN TẠI CỦA BẠN 5-10 NĂM NỮA BẠN CÓ GÌ THAY ĐỔI KHÔNG 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 ĐÃ TÌM ĐƯỢC CÔNG VIỆC GÌ ĐỂ THỰC HIỆN ƯỚC MƠ CỦA MÌNH CHƯA ? ( NẾU CÓ BẠN CHIA SẺ MÌNH NGHE ?)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NẾU BẠN CHƯA TÌM ĐƯỢC CÔNG VIỆC ĐỂ THỰC HIỆN ƯỚC MƠ , THÌ MÌNH CÓ MỘT CƠ HỘI MUỐN CHIA SẺ VỚI BẠN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NẾU THẤY PHÙ HỢP THÌ CHÚNG TA CÙNG LÀM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CÒN KHÔNG PHÙ HỢP THÌ COI NHƯ MÌNH BIẾT THÊM 1 CÔNG VIỆC (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80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54000" y="228600"/>
            <a:ext cx="112268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Angsana New" pitchFamily="18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ngsana New" pitchFamily="18" charset="-12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ngsana New" pitchFamily="18" charset="-12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ngsana New" pitchFamily="18" charset="-12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ngsana New" pitchFamily="18" charset="-12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I. </a:t>
            </a:r>
            <a:r>
              <a:rPr kumimoji="0" lang="en-US" altLang="en-US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Nhóm</a:t>
            </a:r>
            <a:r>
              <a:rPr kumimoji="0" lang="en-US" alt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 </a:t>
            </a:r>
            <a:r>
              <a:rPr kumimoji="0" lang="en-US" altLang="en-US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làm</a:t>
            </a:r>
            <a:r>
              <a:rPr kumimoji="0" lang="en-US" alt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 </a:t>
            </a:r>
            <a:r>
              <a:rPr kumimoji="0" lang="en-US" altLang="en-US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công,ăn</a:t>
            </a:r>
            <a:r>
              <a:rPr kumimoji="0" lang="en-US" alt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 </a:t>
            </a:r>
            <a:r>
              <a:rPr kumimoji="0" lang="en-US" altLang="en-US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lương</a:t>
            </a:r>
            <a:r>
              <a:rPr kumimoji="0" lang="en-US" alt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ngsana New" pitchFamily="18" charset="-120"/>
              </a:rPr>
              <a:t>.</a:t>
            </a:r>
            <a:endParaRPr kumimoji="0" lang="vi-VN" altLang="en-US" sz="6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Angsana New" pitchFamily="18" charset="-12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9100" y="1409701"/>
            <a:ext cx="11315700" cy="492760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vi-VN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Nhóm chưa thành công.</a:t>
            </a:r>
            <a:endParaRPr lang="en-US" altLang="zh-TW" sz="2800" b="1" kern="0" dirty="0">
              <a:solidFill>
                <a:srgbClr val="000000"/>
              </a:solidFill>
              <a:ea typeface="PMingLiU" pitchFamily="18" charset="-12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PMingLiU" pitchFamily="18" charset="-120"/>
              </a:rPr>
              <a:t>* </a:t>
            </a:r>
            <a:r>
              <a:rPr kumimoji="0" lang="en-US" altLang="zh-TW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Đặc</a:t>
            </a:r>
            <a:r>
              <a:rPr kumimoji="0" lang="en-US" altLang="zh-TW" sz="2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zh-TW" sz="28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điểm</a:t>
            </a:r>
            <a:r>
              <a:rPr kumimoji="0" lang="en-US" altLang="zh-TW" sz="2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</a:t>
            </a:r>
          </a:p>
          <a:p>
            <a:pPr marR="0" lvl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Mong mỏi tìm công việc tốt để làm, luôn chuyển việc.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Phấn đấu học hành để mong muốn thăng tiến.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Hoặc an phận, bằng lòng với hiện tại.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Thấy bế tắc trong cuộc sống, có xu hướng tồn tại.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Trong công việc cạnh tranh không lành mạnh: nói xấu nhau, tìm cơ hội để đánh bại đối phương....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vi-VN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ngsana New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8465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20700" y="431800"/>
            <a:ext cx="11099800" cy="6172199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Arial" panose="020B0604020202020204" pitchFamily="34" charset="0"/>
                <a:ea typeface="Angsana New" pitchFamily="18" charset="-120"/>
                <a:cs typeface="Angsana New" pitchFamily="18" charset="-120"/>
              </a:defRPr>
            </a:lvl9pPr>
          </a:lstStyle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* </a:t>
            </a:r>
            <a:r>
              <a:rPr kumimoji="0" lang="vi-VN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Nhóm chưa thành công: tư tưởng nói về</a:t>
            </a:r>
            <a:r>
              <a:rPr kumimoji="0" lang="vi-VN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sym typeface="Wingdings" panose="05000000000000000000" pitchFamily="2" charset="2"/>
              </a:rPr>
              <a:t>: (và kể những câu chuyện phù hợp)</a:t>
            </a:r>
            <a:endParaRPr kumimoji="0" lang="en-US" altLang="zh-TW" sz="2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PMingLiU" pitchFamily="18" charset="-120"/>
            </a:endParaRP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Mục đích của cuộc sống là chất lượng cuộc sống. Không phải là bằng cấp và công việc.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Lo làm giàu cho mình , không phải là ông chủ.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Họ lo báo hiếu cha mẹ và tương lai con cái ntn?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Care</a:t>
            </a: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vi-VN" altLang="zh-TW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For</a:t>
            </a: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 VN mang lại một sự nghiệp bền vững, là môi trường tốt để giáo dục con cái.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Cho xem nhiều hình ảnh: về nhà cửa-phương tiện, du lịch, tưởng  thưởng... Để đánh thức ước mơ.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Động viên họ làm (nhóm này quen với việc ổn định) 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vi-VN" altLang="zh-TW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ngsana New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589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5211</Words>
  <Application>Microsoft Office PowerPoint</Application>
  <PresentationFormat>Màn hình rộng</PresentationFormat>
  <Paragraphs>213</Paragraphs>
  <Slides>30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4</vt:i4>
      </vt:variant>
      <vt:variant>
        <vt:lpstr>Tiêu đề Bản chiếu</vt:lpstr>
      </vt:variant>
      <vt:variant>
        <vt:i4>30</vt:i4>
      </vt:variant>
    </vt:vector>
  </HeadingPairs>
  <TitlesOfParts>
    <vt:vector size="41" baseType="lpstr">
      <vt:lpstr>PMingLiU</vt:lpstr>
      <vt:lpstr>Amasis MT Pro Medium</vt:lpstr>
      <vt:lpstr>Arial</vt:lpstr>
      <vt:lpstr>Calibri</vt:lpstr>
      <vt:lpstr>Calibri Light</vt:lpstr>
      <vt:lpstr>Times New Roman</vt:lpstr>
      <vt:lpstr>Wingdings</vt:lpstr>
      <vt:lpstr>Office Theme</vt:lpstr>
      <vt:lpstr>Chủ đề Office</vt:lpstr>
      <vt:lpstr>1_Office Theme</vt:lpstr>
      <vt:lpstr>2_Office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 </vt:lpstr>
      <vt:lpstr>II. Nhóm  chủ nhỏ ( tự kinh doanh ,mở công ty)</vt:lpstr>
      <vt:lpstr>Bản trình bày PowerPoint</vt:lpstr>
      <vt:lpstr>Bản trình bày PowerPoint</vt:lpstr>
      <vt:lpstr>Bản trình bày PowerPoint</vt:lpstr>
      <vt:lpstr>Bản trình bày PowerPoint</vt:lpstr>
      <vt:lpstr>III.Nhóm chủ kinh doanh và chủ đầu tư</vt:lpstr>
      <vt:lpstr>Bản trình bày PowerPoint</vt:lpstr>
      <vt:lpstr>GỈAỈ ĐÁP THẮC MẮC TRONG TUYỂN DỤNG   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NGUYÊN TĂC TUYỂN DỤNG THÀNH CÔNG 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Loan Doãn</cp:lastModifiedBy>
  <cp:revision>33</cp:revision>
  <dcterms:created xsi:type="dcterms:W3CDTF">2019-11-19T22:52:55Z</dcterms:created>
  <dcterms:modified xsi:type="dcterms:W3CDTF">2024-12-18T09:14:23Z</dcterms:modified>
</cp:coreProperties>
</file>