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5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7" name="Google Shape;21;p5"/>
          <p:cNvSpPr txBox="1">
            <a:spLocks noGrp="1"/>
          </p:cNvSpPr>
          <p:nvPr>
            <p:ph type="sldNum" idx="4"/>
          </p:nvPr>
        </p:nvSpPr>
        <p:spPr>
          <a:xfrm>
            <a:off x="11439525" y="6118225"/>
            <a:ext cx="701675" cy="73977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D3B661-40CD-9746-BB76-AAE81515F9E6}" type="slidenum"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CF3DC8-E527-479D-A6F8-1BC0D5ED49E3}" type="datetimeFigureOut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581660" y="201930"/>
            <a:ext cx="3856990" cy="6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x-none"/>
            </a:defPPr>
            <a:lvl1pPr defTabSz="914400">
              <a:lnSpc>
                <a:spcPct val="150000"/>
              </a:lnSpc>
              <a:defRPr sz="1100">
                <a:solidFill>
                  <a:srgbClr val="FFFFFF"/>
                </a:solidFill>
                <a:latin typeface="Montserrat SemiBold" panose="00000700000000000000" pitchFamily="50" charset="-52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XÁC ĐỊNH MỤC TIÊU</a:t>
            </a:r>
            <a:endParaRPr kumimoji="0" lang="en-GB" sz="2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03847" y="1231265"/>
            <a:ext cx="11424920" cy="15684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x-none"/>
            </a:defPPr>
            <a:lvl1pPr defTabSz="914400">
              <a:lnSpc>
                <a:spcPct val="150000"/>
              </a:lnSpc>
              <a:defRPr sz="1100">
                <a:solidFill>
                  <a:srgbClr val="FFFFFF"/>
                </a:solidFill>
                <a:latin typeface="Montserrat SemiBold" panose="00000700000000000000" pitchFamily="50" charset="-52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				- HV1: 68K/lon * 10 lon = 680k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1 Thôn ( 1npp): 10lon 				- TP: 135K/lon * 10 lon = 1350K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				- GĐ: 169K * 10lon = 1.690K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735" y="2901315"/>
            <a:ext cx="11447145" cy="107632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x-none"/>
            </a:defPPr>
            <a:lvl1pPr defTabSz="914400">
              <a:lnSpc>
                <a:spcPct val="150000"/>
              </a:lnSpc>
              <a:defRPr sz="1100">
                <a:solidFill>
                  <a:srgbClr val="FFFFFF"/>
                </a:solidFill>
                <a:latin typeface="Montserrat SemiBold" panose="00000700000000000000" pitchFamily="50" charset="-52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1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sym typeface="+mn-ea"/>
              </a:rPr>
              <a:t>1 Xã ( 10 thôn : 10npp): 100lon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	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=&gt;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GĐC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: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Cá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nhân Kinh doanh = 25tr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			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              -</a:t>
            </a:r>
            <a:r>
              <a:rPr kumimoji="0" lang="en-GB" sz="16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Nhóm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Kinh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Doanh</a:t>
            </a:r>
            <a:r>
              <a:rPr lang="en-GB" sz="1600" b="1">
                <a:solidFill>
                  <a:srgbClr val="C00000"/>
                </a:solidFill>
                <a:latin typeface="Montserrat Black" pitchFamily="2" charset="77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=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10tr	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2735" y="4208145"/>
            <a:ext cx="11468100" cy="1076325"/>
          </a:xfrm>
          <a:prstGeom prst="rect">
            <a:avLst/>
          </a:prstGeom>
          <a:noFill/>
          <a:ln w="28575" cmpd="sng">
            <a:solidFill>
              <a:srgbClr val="00206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x-none"/>
            </a:defPPr>
            <a:lvl1pPr defTabSz="914400">
              <a:lnSpc>
                <a:spcPct val="150000"/>
              </a:lnSpc>
              <a:defRPr sz="1100">
                <a:solidFill>
                  <a:srgbClr val="FFFFFF"/>
                </a:solidFill>
                <a:latin typeface="Montserrat SemiBold" panose="00000700000000000000" pitchFamily="50" charset="-52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1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Black" pitchFamily="2" charset="77"/>
                <a:sym typeface="+mn-ea"/>
              </a:rPr>
              <a:t>1 Huyện ( 10 Xã : 100 npp): 1000lon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=&gt; GĐ 3 Sao : Cá nhân Kinh doanh = 250tr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			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                      -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Nhóm Kinh Doanh: = 40tr - 50tr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92735" y="5504815"/>
            <a:ext cx="11511915" cy="107632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x-none"/>
            </a:defPPr>
            <a:lvl1pPr defTabSz="914400">
              <a:lnSpc>
                <a:spcPct val="150000"/>
              </a:lnSpc>
              <a:defRPr sz="1100">
                <a:solidFill>
                  <a:srgbClr val="FFFFFF"/>
                </a:solidFill>
                <a:latin typeface="Montserrat SemiBold" panose="00000700000000000000" pitchFamily="50" charset="-52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1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Black" pitchFamily="2" charset="77"/>
                <a:sym typeface="+mn-ea"/>
              </a:rPr>
              <a:t>1 Tỉnh ( 10 Huyện : 1000 npp): 10.000lon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=&gt; GĐ 5 Sao : Cá nhân Kinh doanh = 2.500tr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				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	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                      -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Nhóm Kinh Doanh: = 200tr - 300tr</a:t>
            </a:r>
            <a:endParaRPr kumimoji="0" lang="en-GB" sz="1600" b="1" i="0" u="none" strike="noStrike" kern="1200" cap="none" spc="0" normalizeH="0" baseline="0" noProof="0" dirty="0" err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 Black" pitchFamily="2" charset="7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bldLvl="0" animBg="1"/>
      <p:bldP spid="2" grpId="0" bldLvl="0" animBg="1"/>
      <p:bldP spid="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-720674" y="75532"/>
            <a:ext cx="12141021" cy="823649"/>
            <a:chOff x="-720674" y="75532"/>
            <a:chExt cx="12141021" cy="1049370"/>
          </a:xfrm>
        </p:grpSpPr>
        <p:sp>
          <p:nvSpPr>
            <p:cNvPr id="118" name="Rectangle: Diagonal Corners Rounded 117"/>
            <p:cNvSpPr/>
            <p:nvPr/>
          </p:nvSpPr>
          <p:spPr>
            <a:xfrm>
              <a:off x="-517474" y="248252"/>
              <a:ext cx="11937821" cy="876650"/>
            </a:xfrm>
            <a:prstGeom prst="round2DiagRect">
              <a:avLst>
                <a:gd name="adj1" fmla="val 16667"/>
                <a:gd name="adj2" fmla="val 0"/>
              </a:avLst>
            </a:prstGeom>
            <a:gradFill flip="none" rotWithShape="1">
              <a:gsLst>
                <a:gs pos="0">
                  <a:srgbClr val="002060"/>
                </a:gs>
                <a:gs pos="50000">
                  <a:srgbClr val="002060"/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Rectangle: Diagonal Corners Rounded 118"/>
            <p:cNvSpPr/>
            <p:nvPr/>
          </p:nvSpPr>
          <p:spPr>
            <a:xfrm>
              <a:off x="-720674" y="75532"/>
              <a:ext cx="11937821" cy="816046"/>
            </a:xfrm>
            <a:prstGeom prst="round2DiagRect">
              <a:avLst>
                <a:gd name="adj1" fmla="val 25195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1086969"/>
            <a:ext cx="12192000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700086"/>
            <a:ext cx="12192000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07983"/>
            <a:ext cx="12192000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917583"/>
            <a:ext cx="12192000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511138"/>
            <a:ext cx="12192000" cy="644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155833"/>
            <a:ext cx="12192000" cy="638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772973"/>
            <a:ext cx="12192000" cy="61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2359" y="1720083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8697" y="1117346"/>
            <a:ext cx="595140" cy="5375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32812" y="1123811"/>
            <a:ext cx="595140" cy="5375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56927" y="1123811"/>
            <a:ext cx="595140" cy="5375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32717" y="1735902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93075" y="1743227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11526" y="1741658"/>
            <a:ext cx="595140" cy="5375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6666" y="1726520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01806" y="1747845"/>
            <a:ext cx="595140" cy="5375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94162" y="2338739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32717" y="234829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71272" y="2327799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82456" y="2338739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621011" y="2325219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74258" y="2315316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63799" y="2358969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587976" y="2350025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23008" y="2343391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08507" y="294050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632717" y="2948709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271272" y="294050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82456" y="295763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606666" y="2944087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245221" y="295128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942060" y="2924616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620451" y="2933116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268230" y="2921069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83634" y="2939810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198634" y="2963061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79627" y="355764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39873" y="357265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264083" y="355764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948044" y="357207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92131" y="355764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230876" y="357265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967456" y="356088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27702" y="357265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287948" y="357265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948444" y="3572649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608690" y="3566905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267498" y="3588244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8957064" y="3599160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9622257" y="3588955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310261" y="3606231"/>
            <a:ext cx="595140" cy="53325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008907" y="4207964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5S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632717" y="422296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5S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285807" y="423155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5S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967756" y="420977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606666" y="422520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260277" y="4211693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949264" y="420977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627894" y="4200166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306562" y="4207964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970380" y="420977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601928" y="419614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254933" y="4210116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80652" y="4222961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620986" y="4186436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0281191" y="4200166"/>
            <a:ext cx="624210" cy="5624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GĐ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72359" y="480928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5SV</a:t>
            </a:r>
            <a:endParaRPr lang="vi-VN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610914" y="4816145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5SV</a:t>
            </a:r>
            <a:endParaRPr lang="vi-VN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256406" y="4786807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5SV</a:t>
            </a:r>
            <a:endParaRPr lang="vi-VN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916835" y="4805248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5S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267280" y="4798187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5S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3606666" y="4814732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5S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4956614" y="4798187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638692" y="4821334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320770" y="4814731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4S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010104" y="4812515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634314" y="4798186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8267498" y="4812515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947910" y="4812515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9577438" y="4817126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0217397" y="4809280"/>
            <a:ext cx="624210" cy="56242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>
                <a:latin typeface="Segoe UI" panose="020B0502040204020203" pitchFamily="34" charset="0"/>
                <a:cs typeface="Segoe UI" panose="020B0502040204020203" pitchFamily="34" charset="0"/>
              </a:rPr>
              <a:t>2S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907189" y="1086969"/>
            <a:ext cx="15197" cy="426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939511" y="1071149"/>
            <a:ext cx="15197" cy="426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927747" y="1080662"/>
            <a:ext cx="21261" cy="4332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924524" y="1072667"/>
            <a:ext cx="21261" cy="4332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898547" y="1063738"/>
            <a:ext cx="21261" cy="4332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54193" y="1071149"/>
            <a:ext cx="21261" cy="4332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1471" y="1796722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5901" y="1221818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1471" y="2437345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5901" y="3061825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8617" y="3698090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401" y="4245863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3438" y="4917882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323952" y="1201448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93366" y="1183554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533655" y="1201448"/>
            <a:ext cx="105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572120" y="1178857"/>
            <a:ext cx="111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vi-V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064840" y="1230394"/>
            <a:ext cx="111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 NHẬP</a:t>
            </a:r>
            <a:endParaRPr lang="vi-VN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086627" y="1826399"/>
            <a:ext cx="111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TRIỆU/THÁNG</a:t>
            </a:r>
            <a:endParaRPr lang="vi-VN" sz="9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vi-VN" sz="900" b="1" dirty="0">
                <a:latin typeface="Segoe UI" panose="020B0502040204020203" pitchFamily="34" charset="0"/>
                <a:cs typeface="Segoe UI" panose="020B0502040204020203" pitchFamily="34" charset="0"/>
              </a:rPr>
              <a:t>60 TRIỆU /NĂM..</a:t>
            </a:r>
            <a:endParaRPr lang="vi-VN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787964" y="2363202"/>
            <a:ext cx="135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 TRIỆU/THÁNG</a:t>
            </a:r>
            <a:endParaRPr lang="vi-VN" sz="9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vi-VN" sz="900" b="1" dirty="0">
                <a:latin typeface="Segoe UI" panose="020B0502040204020203" pitchFamily="34" charset="0"/>
                <a:cs typeface="Segoe UI" panose="020B0502040204020203" pitchFamily="34" charset="0"/>
              </a:rPr>
              <a:t>500   TRIỆU /NĂM..</a:t>
            </a:r>
            <a:endParaRPr lang="vi-VN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872570" y="3037049"/>
            <a:ext cx="126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100 TRIỆU/THÁNG</a:t>
            </a:r>
            <a:endParaRPr lang="vi-VN" sz="9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vi-VN" sz="900" b="1" dirty="0">
                <a:latin typeface="Segoe UI" panose="020B0502040204020203" pitchFamily="34" charset="0"/>
                <a:cs typeface="Segoe UI" panose="020B0502040204020203" pitchFamily="34" charset="0"/>
              </a:rPr>
              <a:t>1,2 TỶ/NĂM..</a:t>
            </a:r>
            <a:endParaRPr lang="vi-VN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787964" y="3638290"/>
            <a:ext cx="13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250 TRIỆU/THÁNG</a:t>
            </a:r>
            <a:endParaRPr lang="vi-VN" sz="9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vi-VN" sz="900" b="1" dirty="0">
                <a:latin typeface="Segoe UI" panose="020B0502040204020203" pitchFamily="34" charset="0"/>
                <a:cs typeface="Segoe UI" panose="020B0502040204020203" pitchFamily="34" charset="0"/>
              </a:rPr>
              <a:t>3 TỶ  /NĂM..</a:t>
            </a:r>
            <a:endParaRPr lang="vi-VN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787965" y="4282984"/>
            <a:ext cx="13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9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550 TRIỆU/THÁNG</a:t>
            </a:r>
            <a:endParaRPr lang="vi-VN" sz="9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vi-VN" sz="900" b="1" dirty="0">
                <a:latin typeface="Segoe UI" panose="020B0502040204020203" pitchFamily="34" charset="0"/>
                <a:cs typeface="Segoe UI" panose="020B0502040204020203" pitchFamily="34" charset="0"/>
              </a:rPr>
              <a:t>6 TỶ  /NĂM..</a:t>
            </a:r>
            <a:endParaRPr lang="vi-VN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997741" y="4942190"/>
            <a:ext cx="11192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105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TỶ/THÁNG</a:t>
            </a:r>
            <a:endParaRPr lang="vi-VN" sz="105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vi-VN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12 TỶ/NĂM..</a:t>
            </a:r>
            <a:endParaRPr lang="vi-VN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0" y="5593938"/>
            <a:ext cx="1042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NĂM GIÚP 3 NGƯỜI CHUYÊN NGHIỆP</a:t>
            </a:r>
            <a:endParaRPr lang="vi-VN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vi-VN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NĂM GIÚP 3 NGƯỜI ĐÓ LÊN GIÁM ĐỐC</a:t>
            </a:r>
            <a:endParaRPr lang="vi-VN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SAU 7 NĂM LÊN 23 TỶ /7 NĂM = 1 TRIỆU USD</a:t>
            </a:r>
            <a:endParaRPr lang="vi-VN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100155" y="95905"/>
            <a:ext cx="110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HOẠCH ĐỊNH 7 NĂM LÀM DOANH NGHIỆP</a:t>
            </a:r>
            <a:endParaRPr lang="vi-V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952107" y="2921383"/>
            <a:ext cx="595140" cy="543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HV</a:t>
            </a:r>
            <a:endParaRPr lang="vi-VN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2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2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31" grpId="0"/>
      <p:bldP spid="132" grpId="0"/>
      <p:bldP spid="133" grpId="0"/>
      <p:bldP spid="134" grpId="0"/>
      <p:bldP spid="135" grpId="0"/>
      <p:bldP spid="136" grpId="0"/>
      <p:bldP spid="14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4614" y="264851"/>
            <a:ext cx="3001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ĐỊNH BẢN THÂN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1922" y="2241860"/>
            <a:ext cx="3125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ĐỊNH SỨC MẠNH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4590" y="5543440"/>
            <a:ext cx="1958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ĐỊNH TÂM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692" y="2250135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ĐỊNH THỜI GIAN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342" y="5483135"/>
            <a:ext cx="3401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ĐỊNH THỊ TRƯỜNG</a:t>
            </a:r>
            <a:endParaRPr lang="en-US" sz="3200" b="1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037" y="729785"/>
            <a:ext cx="3149925" cy="437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Presentation</Application>
  <PresentationFormat>Widescreen</PresentationFormat>
  <Paragraphs>223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Zilla Slab Light</vt:lpstr>
      <vt:lpstr>Segoe Print</vt:lpstr>
      <vt:lpstr>Montserrat SemiBold</vt:lpstr>
      <vt:lpstr>Lato Light</vt:lpstr>
      <vt:lpstr>Montserrat Black</vt:lpstr>
      <vt:lpstr>Cambria</vt:lpstr>
      <vt:lpstr>Segoe UI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1</cp:revision>
  <dcterms:created xsi:type="dcterms:W3CDTF">2023-04-27T02:05:59Z</dcterms:created>
  <dcterms:modified xsi:type="dcterms:W3CDTF">2023-04-27T02:05:59Z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2C39362624584FDE8CC385668D63B5F3</vt:lpwstr>
  </property>
  <property fmtid="{D5CDD505-2E9C-101B-9397-08002B2CF9AE}" pid="3" name="KSOProductBuildVer">
    <vt:lpwstr>2057-11.2.0.11516</vt:lpwstr>
  </property>
</Properties>
</file>