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72" r:id="rId1"/>
    <p:sldMasterId id="2147483835" r:id="rId2"/>
  </p:sldMasterIdLst>
  <p:notesMasterIdLst>
    <p:notesMasterId r:id="rId28"/>
  </p:notesMasterIdLst>
  <p:sldIdLst>
    <p:sldId id="2145707403" r:id="rId3"/>
    <p:sldId id="2145707404" r:id="rId4"/>
    <p:sldId id="2145707405" r:id="rId5"/>
    <p:sldId id="2145707406" r:id="rId6"/>
    <p:sldId id="2145707407" r:id="rId7"/>
    <p:sldId id="2145707408" r:id="rId8"/>
    <p:sldId id="2145707409" r:id="rId9"/>
    <p:sldId id="2145707410" r:id="rId10"/>
    <p:sldId id="2145707411" r:id="rId11"/>
    <p:sldId id="2145707412" r:id="rId12"/>
    <p:sldId id="2145707413" r:id="rId13"/>
    <p:sldId id="2145707414" r:id="rId14"/>
    <p:sldId id="2145707415" r:id="rId15"/>
    <p:sldId id="310" r:id="rId16"/>
    <p:sldId id="312" r:id="rId17"/>
    <p:sldId id="313" r:id="rId18"/>
    <p:sldId id="317" r:id="rId19"/>
    <p:sldId id="314" r:id="rId20"/>
    <p:sldId id="299" r:id="rId21"/>
    <p:sldId id="316" r:id="rId22"/>
    <p:sldId id="320" r:id="rId23"/>
    <p:sldId id="323" r:id="rId24"/>
    <p:sldId id="324" r:id="rId25"/>
    <p:sldId id="325" r:id="rId26"/>
    <p:sldId id="2145707298" r:id="rId27"/>
  </p:sldIdLst>
  <p:sldSz cx="12192000" cy="6858000"/>
  <p:notesSz cx="9296400" cy="7010400"/>
  <p:defaultTextStyle>
    <a:defPPr>
      <a:defRPr lang="en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FD"/>
    <a:srgbClr val="90492D"/>
    <a:srgbClr val="261C24"/>
    <a:srgbClr val="77C365"/>
    <a:srgbClr val="D93F49"/>
    <a:srgbClr val="E7EAE3"/>
    <a:srgbClr val="00589C"/>
    <a:srgbClr val="006DB1"/>
    <a:srgbClr val="0060A4"/>
    <a:srgbClr val="F9F9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132" autoAdjust="0"/>
    <p:restoredTop sz="75782" autoAdjust="0"/>
  </p:normalViewPr>
  <p:slideViewPr>
    <p:cSldViewPr snapToGrid="0">
      <p:cViewPr varScale="1">
        <p:scale>
          <a:sx n="50" d="100"/>
          <a:sy n="50" d="100"/>
        </p:scale>
        <p:origin x="120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809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750C9033-266F-4248-B519-FDE935B4E5BD}" type="datetimeFigureOut">
              <a:rPr lang="en-US" smtClean="0"/>
              <a:pPr/>
              <a:t>7/5/2024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46350" y="876300"/>
            <a:ext cx="4203700" cy="236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9640" y="3373754"/>
            <a:ext cx="7437120" cy="2760346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809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C6B4A1CE-A8B3-4AF3-AA24-1AEAD1B2179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4865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30AA90-1670-45B7-9102-CE0C93DF3F5C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7529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66603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3455925" y="0"/>
            <a:ext cx="2640075" cy="231837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anose="020B0604020202020204" pitchFamily="34" charset="0"/>
              </a:defRPr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6" hasCustomPrompt="1"/>
          </p:nvPr>
        </p:nvSpPr>
        <p:spPr>
          <a:xfrm>
            <a:off x="6336245" y="0"/>
            <a:ext cx="2640075" cy="231837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anose="020B0604020202020204" pitchFamily="34" charset="0"/>
              </a:defRPr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7" hasCustomPrompt="1"/>
          </p:nvPr>
        </p:nvSpPr>
        <p:spPr>
          <a:xfrm>
            <a:off x="9216565" y="0"/>
            <a:ext cx="2640075" cy="231837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anose="020B0604020202020204" pitchFamily="34" charset="0"/>
              </a:defRPr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8" hasCustomPrompt="1"/>
          </p:nvPr>
        </p:nvSpPr>
        <p:spPr>
          <a:xfrm>
            <a:off x="3455925" y="4539627"/>
            <a:ext cx="2640075" cy="231837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anose="020B0604020202020204" pitchFamily="34" charset="0"/>
              </a:defRPr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9" hasCustomPrompt="1"/>
          </p:nvPr>
        </p:nvSpPr>
        <p:spPr>
          <a:xfrm>
            <a:off x="6336245" y="4539627"/>
            <a:ext cx="2640075" cy="231837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anose="020B0604020202020204" pitchFamily="34" charset="0"/>
              </a:defRPr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idx="20" hasCustomPrompt="1"/>
          </p:nvPr>
        </p:nvSpPr>
        <p:spPr>
          <a:xfrm>
            <a:off x="9216565" y="4539627"/>
            <a:ext cx="2640075" cy="231837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anose="020B0604020202020204" pitchFamily="34" charset="0"/>
              </a:defRPr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500772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242176"/>
            <a:ext cx="12192000" cy="76808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48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1010261"/>
            <a:ext cx="12192000" cy="3840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0" y="3717032"/>
            <a:ext cx="12192000" cy="314096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6" name="Picture 2" descr="D:\Fullppt\005-PNG이미지\노트북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7862" y="1460500"/>
            <a:ext cx="8015881" cy="40770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044605" y="1988841"/>
            <a:ext cx="3778671" cy="281894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anose="020B0604020202020204" pitchFamily="34" charset="0"/>
              </a:defRPr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3442861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242176"/>
            <a:ext cx="12192000" cy="76808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4800" b="0" baseline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1010261"/>
            <a:ext cx="12192000" cy="3840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 b="0" baseline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pic>
        <p:nvPicPr>
          <p:cNvPr id="5" name="Picture 2" descr="D:\KBM-정애\014-Fullppt\PNG이미지\모니터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413" y="1715136"/>
            <a:ext cx="4896544" cy="4882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1028215" y="1929043"/>
            <a:ext cx="4433516" cy="30983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867" baseline="0">
                <a:latin typeface="+mn-lt"/>
                <a:cs typeface="Arial" panose="020B0604020202020204" pitchFamily="34" charset="0"/>
              </a:defRPr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7407113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 dirty="0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4502832" y="674682"/>
            <a:ext cx="3168352" cy="5472612"/>
            <a:chOff x="2627784" y="1825002"/>
            <a:chExt cx="1198166" cy="2069560"/>
          </a:xfrm>
        </p:grpSpPr>
        <p:sp>
          <p:nvSpPr>
            <p:cNvPr id="7" name="Rounded Rectangle 6"/>
            <p:cNvSpPr/>
            <p:nvPr/>
          </p:nvSpPr>
          <p:spPr>
            <a:xfrm>
              <a:off x="2627784" y="1825002"/>
              <a:ext cx="1198166" cy="2069560"/>
            </a:xfrm>
            <a:prstGeom prst="roundRect">
              <a:avLst>
                <a:gd name="adj" fmla="val 13580"/>
              </a:avLst>
            </a:prstGeom>
            <a:solidFill>
              <a:srgbClr val="262626"/>
            </a:solidFill>
            <a:ln w="88900">
              <a:noFill/>
            </a:ln>
            <a:effectLst/>
            <a:scene3d>
              <a:camera prst="perspectiveFront"/>
              <a:lightRig rig="threePt" dir="t"/>
            </a:scene3d>
            <a:sp3d prstMaterial="plastic">
              <a:bevelT w="127000" h="50800"/>
              <a:bevelB w="127000" h="254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400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3155241" y="1922844"/>
              <a:ext cx="143251" cy="27666"/>
            </a:xfrm>
            <a:prstGeom prst="rect">
              <a:avLst/>
            </a:prstGeom>
            <a:solidFill>
              <a:srgbClr val="B0B0B0"/>
            </a:solidFill>
            <a:ln w="889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400" dirty="0"/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3168829" y="3704452"/>
              <a:ext cx="116076" cy="127684"/>
              <a:chOff x="2453209" y="5151638"/>
              <a:chExt cx="191820" cy="211002"/>
            </a:xfrm>
          </p:grpSpPr>
          <p:sp>
            <p:nvSpPr>
              <p:cNvPr id="12" name="Oval 11"/>
              <p:cNvSpPr/>
              <p:nvPr userDrawn="1"/>
            </p:nvSpPr>
            <p:spPr>
              <a:xfrm>
                <a:off x="2453209" y="5151638"/>
                <a:ext cx="191820" cy="211002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lumMod val="94000"/>
                      <a:lumOff val="6000"/>
                    </a:schemeClr>
                  </a:gs>
                  <a:gs pos="56000">
                    <a:schemeClr val="tx1">
                      <a:lumMod val="65000"/>
                      <a:lumOff val="35000"/>
                    </a:schemeClr>
                  </a:gs>
                  <a:gs pos="9100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0800000" scaled="1"/>
                <a:tileRect/>
              </a:gradFill>
              <a:ln w="0">
                <a:solidFill>
                  <a:srgbClr val="262626"/>
                </a:solidFill>
              </a:ln>
              <a:scene3d>
                <a:camera prst="perspectiveFront"/>
                <a:lightRig rig="threePt" dir="t"/>
              </a:scene3d>
              <a:sp3d>
                <a:bevelT w="63500" h="127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400" dirty="0"/>
              </a:p>
            </p:txBody>
          </p:sp>
          <p:sp>
            <p:nvSpPr>
              <p:cNvPr id="13" name="Rounded Rectangle 12"/>
              <p:cNvSpPr/>
              <p:nvPr userDrawn="1"/>
            </p:nvSpPr>
            <p:spPr>
              <a:xfrm>
                <a:off x="2505251" y="5208531"/>
                <a:ext cx="87734" cy="97215"/>
              </a:xfrm>
              <a:prstGeom prst="roundRect">
                <a:avLst/>
              </a:prstGeom>
              <a:solidFill>
                <a:srgbClr val="737373"/>
              </a:solidFill>
              <a:ln w="6350">
                <a:solidFill>
                  <a:srgbClr val="B0B0B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400" dirty="0"/>
              </a:p>
            </p:txBody>
          </p:sp>
        </p:grpSp>
      </p:grpSp>
      <p:sp>
        <p:nvSpPr>
          <p:cNvPr id="14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4701377" y="1124745"/>
            <a:ext cx="2789247" cy="43980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anose="020B0604020202020204" pitchFamily="34" charset="0"/>
              </a:defRPr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3364405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3791744" y="0"/>
            <a:ext cx="8400256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anose="020B0604020202020204" pitchFamily="34" charset="0"/>
              </a:defRPr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379174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1564118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623392" y="0"/>
            <a:ext cx="4416491" cy="179681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anose="020B0604020202020204" pitchFamily="34" charset="0"/>
              </a:defRPr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623392" y="5061181"/>
            <a:ext cx="4416491" cy="179681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anose="020B0604020202020204" pitchFamily="34" charset="0"/>
              </a:defRPr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623392" y="1988840"/>
            <a:ext cx="4416491" cy="288032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9733428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 se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64638"/>
            <a:ext cx="12192000" cy="76808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48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pPr lvl="0"/>
            <a:r>
              <a:rPr lang="en-US" altLang="ko-KR" dirty="0"/>
              <a:t>ICON SETS LAYOUT</a:t>
            </a:r>
          </a:p>
        </p:txBody>
      </p:sp>
      <p:grpSp>
        <p:nvGrpSpPr>
          <p:cNvPr id="5" name="Group 4"/>
          <p:cNvGrpSpPr/>
          <p:nvPr userDrawn="1"/>
        </p:nvGrpSpPr>
        <p:grpSpPr>
          <a:xfrm>
            <a:off x="472011" y="1508786"/>
            <a:ext cx="3799787" cy="4865561"/>
            <a:chOff x="354008" y="1131589"/>
            <a:chExt cx="2849840" cy="3649171"/>
          </a:xfrm>
        </p:grpSpPr>
        <p:sp>
          <p:nvSpPr>
            <p:cNvPr id="6" name="Rounded Rectangle 5"/>
            <p:cNvSpPr/>
            <p:nvPr/>
          </p:nvSpPr>
          <p:spPr>
            <a:xfrm>
              <a:off x="354008" y="1131589"/>
              <a:ext cx="2849840" cy="3649171"/>
            </a:xfrm>
            <a:prstGeom prst="roundRect">
              <a:avLst>
                <a:gd name="adj" fmla="val 3968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400" dirty="0"/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531932" y="1347500"/>
              <a:ext cx="108520" cy="3240473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4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400" dirty="0">
                <a:solidFill>
                  <a:schemeClr val="bg1"/>
                </a:solidFill>
              </a:endParaRPr>
            </a:p>
          </p:txBody>
        </p:sp>
        <p:sp>
          <p:nvSpPr>
            <p:cNvPr id="12" name="Half Frame 11"/>
            <p:cNvSpPr/>
            <p:nvPr/>
          </p:nvSpPr>
          <p:spPr>
            <a:xfrm rot="5400000">
              <a:off x="2592642" y="1238201"/>
              <a:ext cx="502331" cy="502331"/>
            </a:xfrm>
            <a:prstGeom prst="halfFrame">
              <a:avLst>
                <a:gd name="adj1" fmla="val 23728"/>
                <a:gd name="adj2" fmla="val 24642"/>
              </a:avLst>
            </a:prstGeom>
            <a:solidFill>
              <a:schemeClr val="bg1">
                <a:alpha val="2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4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538898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96280D-5FC2-2C4B-C418-13F636FC1D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386836-6DCF-676E-2944-E5E9509E23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V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507621-41B1-6E9E-DF4D-7F7274F1D1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7DEB8-A648-F442-B823-0C9F024C2B30}" type="datetimeFigureOut">
              <a:rPr lang="en-VN" smtClean="0"/>
              <a:t>07/05/2024</a:t>
            </a:fld>
            <a:endParaRPr lang="en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E4E12E-87AC-3A7C-210B-89F0FC839C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D83522-8EC5-4387-DD2E-5894E3EC4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A2B24-C9B3-D747-9A3A-D034D3EA1C58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8723492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86230-DE58-462A-A8A1-EDC86AAB4F78}" type="datetimeFigureOut">
              <a:rPr lang="en-US" smtClean="0"/>
              <a:t>7/5/2024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C11A5-BAA2-4E75-827A-C0866ECE6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46681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86230-DE58-462A-A8A1-EDC86AAB4F78}" type="datetimeFigureOut">
              <a:rPr lang="en-US" smtClean="0"/>
              <a:t>7/5/2024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C11A5-BAA2-4E75-827A-C0866ECE6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657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as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64638"/>
            <a:ext cx="12192000" cy="76808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4800" b="0" baseline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932723"/>
            <a:ext cx="12192000" cy="3840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 b="0" baseline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42486601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86230-DE58-462A-A8A1-EDC86AAB4F78}" type="datetimeFigureOut">
              <a:rPr lang="en-US" smtClean="0"/>
              <a:t>7/5/2024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C11A5-BAA2-4E75-827A-C0866ECE6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47645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86230-DE58-462A-A8A1-EDC86AAB4F78}" type="datetimeFigureOut">
              <a:rPr lang="en-US" smtClean="0"/>
              <a:t>7/5/2024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C11A5-BAA2-4E75-827A-C0866ECE6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82279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86230-DE58-462A-A8A1-EDC86AAB4F78}" type="datetimeFigureOut">
              <a:rPr lang="en-US" smtClean="0"/>
              <a:t>7/5/2024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C11A5-BAA2-4E75-827A-C0866ECE6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4749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86230-DE58-462A-A8A1-EDC86AAB4F78}" type="datetimeFigureOut">
              <a:rPr lang="en-US" smtClean="0"/>
              <a:t>7/5/2024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C11A5-BAA2-4E75-827A-C0866ECE6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99492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86230-DE58-462A-A8A1-EDC86AAB4F78}" type="datetimeFigureOut">
              <a:rPr lang="en-US" smtClean="0"/>
              <a:t>7/5/2024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C11A5-BAA2-4E75-827A-C0866ECE6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49423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86230-DE58-462A-A8A1-EDC86AAB4F78}" type="datetimeFigureOut">
              <a:rPr lang="en-US" smtClean="0"/>
              <a:t>7/5/2024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C11A5-BAA2-4E75-827A-C0866ECE6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94248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86230-DE58-462A-A8A1-EDC86AAB4F78}" type="datetimeFigureOut">
              <a:rPr lang="en-US" smtClean="0"/>
              <a:t>7/5/2024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C11A5-BAA2-4E75-827A-C0866ECE6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82857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86230-DE58-462A-A8A1-EDC86AAB4F78}" type="datetimeFigureOut">
              <a:rPr lang="en-US" smtClean="0"/>
              <a:t>7/5/2024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C11A5-BAA2-4E75-827A-C0866ECE6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80984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86230-DE58-462A-A8A1-EDC86AAB4F78}" type="datetimeFigureOut">
              <a:rPr lang="en-US" smtClean="0"/>
              <a:t>7/5/2024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C11A5-BAA2-4E75-827A-C0866ECE6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92468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22442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advClick="0" advTm="0"/>
    </mc:Choice>
    <mc:Fallback xmlns="">
      <p:transition advClick="0" advTm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431371" y="164638"/>
            <a:ext cx="11760629" cy="768085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4800" b="0" baseline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431371" y="932723"/>
            <a:ext cx="11760629" cy="384043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600" b="0" baseline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2" name="직사각형 1"/>
          <p:cNvSpPr/>
          <p:nvPr userDrawn="1"/>
        </p:nvSpPr>
        <p:spPr>
          <a:xfrm>
            <a:off x="0" y="1412776"/>
            <a:ext cx="12192000" cy="544522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98872149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>
            <a:spLocks noGrp="1"/>
          </p:cNvSpPr>
          <p:nvPr>
            <p:ph type="body" idx="1"/>
          </p:nvPr>
        </p:nvSpPr>
        <p:spPr>
          <a:xfrm>
            <a:off x="960000" y="1147200"/>
            <a:ext cx="7481600" cy="498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marL="580569" lvl="0" indent="-37898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  <a:defRPr/>
            </a:lvl1pPr>
            <a:lvl2pPr marL="1161138" lvl="1" indent="-37898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AutoNum type="alphaLcPeriod"/>
              <a:defRPr/>
            </a:lvl2pPr>
            <a:lvl3pPr marL="1741705" lvl="2" indent="-378982" rtl="0">
              <a:spcBef>
                <a:spcPts val="0"/>
              </a:spcBef>
              <a:spcAft>
                <a:spcPts val="0"/>
              </a:spcAft>
              <a:buSzPts val="1100"/>
              <a:buAutoNum type="romanLcPeriod"/>
              <a:defRPr/>
            </a:lvl3pPr>
            <a:lvl4pPr marL="2322274" lvl="3" indent="-378982" rtl="0">
              <a:spcBef>
                <a:spcPts val="2031"/>
              </a:spcBef>
              <a:spcAft>
                <a:spcPts val="0"/>
              </a:spcAft>
              <a:buSzPts val="1100"/>
              <a:buAutoNum type="arabicPeriod"/>
              <a:defRPr/>
            </a:lvl4pPr>
            <a:lvl5pPr marL="2902843" lvl="4" indent="-378982" rtl="0">
              <a:spcBef>
                <a:spcPts val="2031"/>
              </a:spcBef>
              <a:spcAft>
                <a:spcPts val="0"/>
              </a:spcAft>
              <a:buSzPts val="1100"/>
              <a:buAutoNum type="alphaLcPeriod"/>
              <a:defRPr/>
            </a:lvl5pPr>
            <a:lvl6pPr marL="3483412" lvl="5" indent="-378982" rtl="0">
              <a:spcBef>
                <a:spcPts val="2031"/>
              </a:spcBef>
              <a:spcAft>
                <a:spcPts val="0"/>
              </a:spcAft>
              <a:buSzPts val="1100"/>
              <a:buAutoNum type="romanLcPeriod"/>
              <a:defRPr/>
            </a:lvl6pPr>
            <a:lvl7pPr marL="4063979" lvl="6" indent="-378982" rtl="0">
              <a:spcBef>
                <a:spcPts val="2031"/>
              </a:spcBef>
              <a:spcAft>
                <a:spcPts val="0"/>
              </a:spcAft>
              <a:buSzPts val="1100"/>
              <a:buAutoNum type="arabicPeriod"/>
              <a:defRPr/>
            </a:lvl7pPr>
            <a:lvl8pPr marL="4644548" lvl="7" indent="-378982" rtl="0">
              <a:spcBef>
                <a:spcPts val="2031"/>
              </a:spcBef>
              <a:spcAft>
                <a:spcPts val="0"/>
              </a:spcAft>
              <a:buSzPts val="1100"/>
              <a:buAutoNum type="alphaLcPeriod"/>
              <a:defRPr/>
            </a:lvl8pPr>
            <a:lvl9pPr marL="5225117" lvl="8" indent="-378982" rtl="0">
              <a:spcBef>
                <a:spcPts val="2031"/>
              </a:spcBef>
              <a:spcAft>
                <a:spcPts val="2031"/>
              </a:spcAft>
              <a:buSzPts val="1100"/>
              <a:buAutoNum type="romanLcPeriod"/>
              <a:defRPr/>
            </a:lvl9pPr>
          </a:lstStyle>
          <a:p>
            <a:endParaRPr/>
          </a:p>
        </p:txBody>
      </p:sp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960000" y="720000"/>
            <a:ext cx="10272000" cy="42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429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/>
          <p:nvPr/>
        </p:nvSpPr>
        <p:spPr>
          <a:xfrm>
            <a:off x="-974" y="6230269"/>
            <a:ext cx="12191777" cy="634077"/>
          </a:xfrm>
          <a:custGeom>
            <a:avLst/>
            <a:gdLst/>
            <a:ahLst/>
            <a:cxnLst/>
            <a:rect l="l" t="t" r="r" b="b"/>
            <a:pathLst>
              <a:path w="285299" h="14838" extrusionOk="0">
                <a:moveTo>
                  <a:pt x="0" y="1"/>
                </a:moveTo>
                <a:lnTo>
                  <a:pt x="0" y="14838"/>
                </a:lnTo>
                <a:lnTo>
                  <a:pt x="285299" y="14838"/>
                </a:lnTo>
                <a:lnTo>
                  <a:pt x="285299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16095" tIns="116095" rIns="116095" bIns="11609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46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2168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as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2159563" y="164638"/>
            <a:ext cx="10032437" cy="768085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4800" b="0" baseline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2159563" y="932723"/>
            <a:ext cx="10032437" cy="384043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600" b="0" baseline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20154176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751851" y="836712"/>
            <a:ext cx="1728192" cy="1728192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anose="020B0604020202020204" pitchFamily="34" charset="0"/>
              </a:defRPr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4751851" y="2708920"/>
            <a:ext cx="1728192" cy="1728192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anose="020B0604020202020204" pitchFamily="34" charset="0"/>
              </a:defRPr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4751851" y="4581128"/>
            <a:ext cx="1728192" cy="1728192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anose="020B0604020202020204" pitchFamily="34" charset="0"/>
              </a:defRPr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969506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540000" anchor="t"/>
          <a:lstStyle>
            <a:lvl1pPr marL="0" indent="0" algn="ctr">
              <a:buNone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anose="020B0604020202020204" pitchFamily="34" charset="0"/>
              </a:defRPr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0295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3311691" y="404664"/>
            <a:ext cx="2592288" cy="604867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anose="020B0604020202020204" pitchFamily="34" charset="0"/>
              </a:defRPr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6235700" y="404664"/>
            <a:ext cx="2592288" cy="604867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anose="020B0604020202020204" pitchFamily="34" charset="0"/>
              </a:defRPr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573014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5663952" y="452670"/>
            <a:ext cx="2592288" cy="595266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anose="020B0604020202020204" pitchFamily="34" charset="0"/>
              </a:defRPr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8592598" y="3699875"/>
            <a:ext cx="3072021" cy="270545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anose="020B0604020202020204" pitchFamily="34" charset="0"/>
              </a:defRPr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527382" y="3699875"/>
            <a:ext cx="4800213" cy="270545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anose="020B0604020202020204" pitchFamily="34" charset="0"/>
              </a:defRPr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44865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 userDrawn="1"/>
        </p:nvSpPr>
        <p:spPr>
          <a:xfrm rot="10800000">
            <a:off x="9072000" y="1"/>
            <a:ext cx="3120000" cy="31200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232793" y="382059"/>
            <a:ext cx="2880000" cy="2880000"/>
          </a:xfrm>
          <a:prstGeom prst="diamond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anose="020B0604020202020204" pitchFamily="34" charset="0"/>
              </a:defRPr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5680968" y="1969029"/>
            <a:ext cx="2880000" cy="2880000"/>
          </a:xfrm>
          <a:prstGeom prst="diamond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anose="020B0604020202020204" pitchFamily="34" charset="0"/>
              </a:defRPr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7232793" y="3550411"/>
            <a:ext cx="2880000" cy="2880000"/>
          </a:xfrm>
          <a:prstGeom prst="diamond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anose="020B0604020202020204" pitchFamily="34" charset="0"/>
              </a:defRPr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3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8784619" y="1969029"/>
            <a:ext cx="2880000" cy="2880000"/>
          </a:xfrm>
          <a:prstGeom prst="diamond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anose="020B0604020202020204" pitchFamily="34" charset="0"/>
              </a:defRPr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4" name="Right Triangle 13"/>
          <p:cNvSpPr/>
          <p:nvPr userDrawn="1"/>
        </p:nvSpPr>
        <p:spPr>
          <a:xfrm>
            <a:off x="0" y="3738000"/>
            <a:ext cx="3120000" cy="31200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422688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88987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  <p:sldLayoutId id="2147483784" r:id="rId12"/>
    <p:sldLayoutId id="2147483785" r:id="rId13"/>
    <p:sldLayoutId id="2147483786" r:id="rId14"/>
    <p:sldLayoutId id="2147483787" r:id="rId15"/>
    <p:sldLayoutId id="2147483788" r:id="rId16"/>
    <p:sldLayoutId id="2147483789" r:id="rId17"/>
  </p:sldLayoutIdLst>
  <p:txStyles>
    <p:titleStyle>
      <a:lvl1pPr algn="ctr" defTabSz="1219170" rtl="0" eaLnBrk="1" latinLnBrk="1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1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1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1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1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1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1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1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1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F4586230-DE58-462A-A8A1-EDC86AAB4F78}" type="datetimeFigureOut">
              <a:rPr lang="en-US" smtClean="0"/>
              <a:pPr/>
              <a:t>7/5/2024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5AAC11A5-BAA2-4E75-827A-C0866ECE6D6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7435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6" r:id="rId1"/>
    <p:sldLayoutId id="2147483837" r:id="rId2"/>
    <p:sldLayoutId id="2147483838" r:id="rId3"/>
    <p:sldLayoutId id="2147483839" r:id="rId4"/>
    <p:sldLayoutId id="2147483840" r:id="rId5"/>
    <p:sldLayoutId id="2147483841" r:id="rId6"/>
    <p:sldLayoutId id="2147483842" r:id="rId7"/>
    <p:sldLayoutId id="2147483843" r:id="rId8"/>
    <p:sldLayoutId id="2147483844" r:id="rId9"/>
    <p:sldLayoutId id="2147483845" r:id="rId10"/>
    <p:sldLayoutId id="2147483846" r:id="rId11"/>
    <p:sldLayoutId id="2147483848" r:id="rId12"/>
    <p:sldLayoutId id="2147483849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9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9.xml"/><Relationship Id="rId5" Type="http://schemas.microsoft.com/office/2007/relationships/hdphoto" Target="../media/hdphoto4.wdp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26CCE96B-D95F-3111-6070-0176734983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3400" y="1879600"/>
            <a:ext cx="8864600" cy="448310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30274BD-6FB2-0ADB-3640-8DF56BC05CF0}"/>
              </a:ext>
            </a:extLst>
          </p:cNvPr>
          <p:cNvSpPr txBox="1"/>
          <p:nvPr/>
        </p:nvSpPr>
        <p:spPr>
          <a:xfrm>
            <a:off x="1092200" y="1002009"/>
            <a:ext cx="1099820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Font typeface="Wingdings 3" charset="2"/>
              <a:buNone/>
            </a:pPr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QUY TRÌNH TUYỂN DỤNG </a:t>
            </a:r>
            <a:endParaRPr lang="en-US" sz="6000" b="1" dirty="0">
              <a:solidFill>
                <a:srgbClr val="FF0000"/>
              </a:solidFill>
              <a:latin typeface="Algerian" panose="04020705040A02060702" pitchFamily="82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8355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02A4A334-CBBC-0241-AD44-CF4E57817D98}"/>
              </a:ext>
            </a:extLst>
          </p:cNvPr>
          <p:cNvSpPr/>
          <p:nvPr/>
        </p:nvSpPr>
        <p:spPr>
          <a:xfrm>
            <a:off x="2717800" y="3225800"/>
            <a:ext cx="1409700" cy="111760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en-US" sz="2400" dirty="0" err="1">
                <a:solidFill>
                  <a:schemeClr val="bg1"/>
                </a:solidFill>
              </a:rPr>
              <a:t>Bạn</a:t>
            </a:r>
            <a:endParaRPr lang="th-TH" altLang="en-US" sz="2400" dirty="0">
              <a:solidFill>
                <a:schemeClr val="bg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6F6B1E1-A9C0-D3CD-EFDC-C1694D53CFB2}"/>
              </a:ext>
            </a:extLst>
          </p:cNvPr>
          <p:cNvSpPr/>
          <p:nvPr/>
        </p:nvSpPr>
        <p:spPr>
          <a:xfrm>
            <a:off x="6807196" y="1512848"/>
            <a:ext cx="2260600" cy="49403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1" hangingPunct="1"/>
            <a:r>
              <a:rPr lang="en-US" altLang="en-US" sz="1800" dirty="0">
                <a:solidFill>
                  <a:schemeClr val="bg1"/>
                </a:solidFill>
              </a:rPr>
              <a:t>Prospect List</a:t>
            </a:r>
            <a:endParaRPr lang="th-TH" altLang="en-US" sz="1800" dirty="0">
              <a:solidFill>
                <a:schemeClr val="bg1"/>
              </a:solidFill>
            </a:endParaRPr>
          </a:p>
          <a:p>
            <a:pPr eaLnBrk="1" hangingPunct="1">
              <a:buFontTx/>
              <a:buAutoNum type="arabicPeriod"/>
            </a:pPr>
            <a:r>
              <a:rPr lang="en-US" altLang="en-US" sz="1800" dirty="0">
                <a:solidFill>
                  <a:schemeClr val="bg1"/>
                </a:solidFill>
              </a:rPr>
              <a:t>A</a:t>
            </a:r>
          </a:p>
          <a:p>
            <a:pPr eaLnBrk="1" hangingPunct="1">
              <a:buFontTx/>
              <a:buAutoNum type="arabicPeriod"/>
            </a:pPr>
            <a:r>
              <a:rPr lang="en-US" altLang="en-US" sz="1800" dirty="0">
                <a:solidFill>
                  <a:schemeClr val="bg1"/>
                </a:solidFill>
              </a:rPr>
              <a:t>B</a:t>
            </a:r>
          </a:p>
          <a:p>
            <a:pPr eaLnBrk="1" hangingPunct="1">
              <a:buFontTx/>
              <a:buAutoNum type="arabicPeriod"/>
            </a:pPr>
            <a:r>
              <a:rPr lang="en-US" altLang="en-US" sz="1800" dirty="0">
                <a:solidFill>
                  <a:schemeClr val="bg1"/>
                </a:solidFill>
              </a:rPr>
              <a:t>C</a:t>
            </a:r>
          </a:p>
          <a:p>
            <a:pPr eaLnBrk="1" hangingPunct="1">
              <a:buFontTx/>
              <a:buAutoNum type="arabicPeriod"/>
            </a:pPr>
            <a:r>
              <a:rPr lang="en-US" altLang="en-US" sz="1800" dirty="0">
                <a:solidFill>
                  <a:schemeClr val="bg1"/>
                </a:solidFill>
              </a:rPr>
              <a:t>D</a:t>
            </a:r>
          </a:p>
          <a:p>
            <a:pPr eaLnBrk="1" hangingPunct="1">
              <a:buFontTx/>
              <a:buAutoNum type="arabicPeriod"/>
            </a:pPr>
            <a:r>
              <a:rPr lang="en-US" altLang="en-US" sz="1800" dirty="0">
                <a:solidFill>
                  <a:schemeClr val="bg1"/>
                </a:solidFill>
              </a:rPr>
              <a:t>E</a:t>
            </a:r>
          </a:p>
          <a:p>
            <a:pPr eaLnBrk="1" hangingPunct="1">
              <a:buFontTx/>
              <a:buAutoNum type="arabicPeriod"/>
            </a:pPr>
            <a:r>
              <a:rPr lang="en-US" altLang="en-US" sz="1800" dirty="0">
                <a:solidFill>
                  <a:schemeClr val="bg1"/>
                </a:solidFill>
              </a:rPr>
              <a:t>F</a:t>
            </a:r>
          </a:p>
          <a:p>
            <a:pPr eaLnBrk="1" hangingPunct="1">
              <a:buFontTx/>
              <a:buAutoNum type="arabicPeriod"/>
            </a:pPr>
            <a:r>
              <a:rPr lang="en-US" altLang="en-US" sz="1800" dirty="0">
                <a:solidFill>
                  <a:schemeClr val="bg1"/>
                </a:solidFill>
              </a:rPr>
              <a:t>G</a:t>
            </a:r>
          </a:p>
          <a:p>
            <a:pPr eaLnBrk="1" hangingPunct="1">
              <a:buFontTx/>
              <a:buAutoNum type="arabicPeriod"/>
            </a:pPr>
            <a:r>
              <a:rPr lang="en-US" altLang="en-US" sz="1800" dirty="0">
                <a:solidFill>
                  <a:schemeClr val="bg1"/>
                </a:solidFill>
              </a:rPr>
              <a:t>H</a:t>
            </a:r>
          </a:p>
          <a:p>
            <a:pPr eaLnBrk="1" hangingPunct="1">
              <a:buFontTx/>
              <a:buAutoNum type="arabicPeriod"/>
            </a:pPr>
            <a:r>
              <a:rPr lang="en-US" altLang="en-US" sz="1800" dirty="0">
                <a:solidFill>
                  <a:schemeClr val="bg1"/>
                </a:solidFill>
              </a:rPr>
              <a:t>I</a:t>
            </a:r>
          </a:p>
          <a:p>
            <a:pPr eaLnBrk="1" hangingPunct="1">
              <a:buFontTx/>
              <a:buAutoNum type="arabicPeriod"/>
            </a:pPr>
            <a:r>
              <a:rPr lang="en-US" altLang="en-US" sz="1800" dirty="0">
                <a:solidFill>
                  <a:schemeClr val="bg1"/>
                </a:solidFill>
              </a:rPr>
              <a:t>J</a:t>
            </a:r>
          </a:p>
          <a:p>
            <a:pPr eaLnBrk="1" hangingPunct="1">
              <a:buFontTx/>
              <a:buAutoNum type="arabicPeriod"/>
            </a:pPr>
            <a:r>
              <a:rPr lang="en-US" altLang="en-US" sz="1800" dirty="0">
                <a:solidFill>
                  <a:schemeClr val="bg1"/>
                </a:solidFill>
              </a:rPr>
              <a:t>K</a:t>
            </a:r>
          </a:p>
          <a:p>
            <a:pPr eaLnBrk="1" hangingPunct="1">
              <a:buFontTx/>
              <a:buAutoNum type="arabicPeriod"/>
            </a:pPr>
            <a:r>
              <a:rPr lang="en-US" altLang="en-US" sz="1800" dirty="0">
                <a:solidFill>
                  <a:schemeClr val="bg1"/>
                </a:solidFill>
              </a:rPr>
              <a:t>L</a:t>
            </a:r>
          </a:p>
          <a:p>
            <a:pPr eaLnBrk="1" hangingPunct="1">
              <a:buFontTx/>
              <a:buAutoNum type="arabicPeriod"/>
            </a:pPr>
            <a:r>
              <a:rPr lang="en-US" altLang="en-US" sz="1800" dirty="0">
                <a:solidFill>
                  <a:schemeClr val="bg1"/>
                </a:solidFill>
              </a:rPr>
              <a:t>M</a:t>
            </a:r>
          </a:p>
          <a:p>
            <a:pPr eaLnBrk="1" hangingPunct="1">
              <a:buFontTx/>
              <a:buAutoNum type="arabicPeriod"/>
            </a:pPr>
            <a:r>
              <a:rPr lang="en-US" altLang="en-US" sz="1800" dirty="0">
                <a:solidFill>
                  <a:schemeClr val="bg1"/>
                </a:solidFill>
              </a:rPr>
              <a:t>…</a:t>
            </a:r>
          </a:p>
          <a:p>
            <a:pPr eaLnBrk="1" hangingPunct="1">
              <a:buFontTx/>
              <a:buAutoNum type="arabicPeriod"/>
            </a:pPr>
            <a:r>
              <a:rPr lang="en-US" altLang="en-US" sz="1400" dirty="0"/>
              <a:t>….</a:t>
            </a:r>
            <a:endParaRPr lang="th-TH" altLang="en-US" sz="1400" dirty="0"/>
          </a:p>
        </p:txBody>
      </p:sp>
      <p:sp>
        <p:nvSpPr>
          <p:cNvPr id="4" name="Line 10">
            <a:extLst>
              <a:ext uri="{FF2B5EF4-FFF2-40B4-BE49-F238E27FC236}">
                <a16:creationId xmlns:a16="http://schemas.microsoft.com/office/drawing/2014/main" id="{BA688F99-A740-90A2-A6FA-73ED493CCBE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27500" y="2235200"/>
            <a:ext cx="2679700" cy="1397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Line 10">
            <a:extLst>
              <a:ext uri="{FF2B5EF4-FFF2-40B4-BE49-F238E27FC236}">
                <a16:creationId xmlns:a16="http://schemas.microsoft.com/office/drawing/2014/main" id="{862CF207-0ECF-8DA1-0AF0-ED885BDF6D9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27500" y="2514600"/>
            <a:ext cx="2679699" cy="1117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Line 10">
            <a:extLst>
              <a:ext uri="{FF2B5EF4-FFF2-40B4-BE49-F238E27FC236}">
                <a16:creationId xmlns:a16="http://schemas.microsoft.com/office/drawing/2014/main" id="{5476FABF-397A-FFA5-D7CE-40851DC7FAB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27499" y="2819400"/>
            <a:ext cx="2679699" cy="81279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Line 10">
            <a:extLst>
              <a:ext uri="{FF2B5EF4-FFF2-40B4-BE49-F238E27FC236}">
                <a16:creationId xmlns:a16="http://schemas.microsoft.com/office/drawing/2014/main" id="{173DADBD-943D-0B24-3615-2E5136770EB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27498" y="3073399"/>
            <a:ext cx="2679699" cy="55879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Line 10">
            <a:extLst>
              <a:ext uri="{FF2B5EF4-FFF2-40B4-BE49-F238E27FC236}">
                <a16:creationId xmlns:a16="http://schemas.microsoft.com/office/drawing/2014/main" id="{C397E20F-4118-55D2-6D87-DF5E0C70B86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216399" y="3327400"/>
            <a:ext cx="2590797" cy="30479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44F11F4-194F-293C-F50F-C75628B81654}"/>
              </a:ext>
            </a:extLst>
          </p:cNvPr>
          <p:cNvSpPr txBox="1"/>
          <p:nvPr/>
        </p:nvSpPr>
        <p:spPr>
          <a:xfrm>
            <a:off x="736601" y="4787899"/>
            <a:ext cx="5715000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2600" dirty="0" err="1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</a:rPr>
              <a:t>Nếu</a:t>
            </a:r>
            <a:r>
              <a:rPr lang="en-US" altLang="en-US" sz="2600" dirty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</a:rPr>
              <a:t> A </a:t>
            </a:r>
            <a:r>
              <a:rPr lang="en-US" altLang="en-US" sz="2600" dirty="0" err="1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</a:rPr>
              <a:t>tuần</a:t>
            </a:r>
            <a:r>
              <a:rPr lang="en-US" altLang="en-US" sz="2600" dirty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</a:rPr>
              <a:t> </a:t>
            </a:r>
            <a:r>
              <a:rPr lang="en-US" altLang="en-US" sz="2600" dirty="0" err="1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</a:rPr>
              <a:t>sau</a:t>
            </a:r>
            <a:r>
              <a:rPr lang="en-US" altLang="en-US" sz="2600" dirty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</a:rPr>
              <a:t> </a:t>
            </a:r>
            <a:r>
              <a:rPr lang="en-US" altLang="en-US" sz="2600" dirty="0" err="1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</a:rPr>
              <a:t>mới</a:t>
            </a:r>
            <a:r>
              <a:rPr lang="en-US" altLang="en-US" sz="2600" dirty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</a:rPr>
              <a:t> </a:t>
            </a:r>
            <a:r>
              <a:rPr lang="en-US" altLang="en-US" sz="2600" dirty="0" err="1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</a:rPr>
              <a:t>rảnh</a:t>
            </a:r>
            <a:r>
              <a:rPr lang="en-US" altLang="en-US" sz="2600" dirty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</a:rPr>
              <a:t>, </a:t>
            </a:r>
            <a:r>
              <a:rPr lang="en-US" altLang="en-US" sz="2600" dirty="0" err="1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</a:rPr>
              <a:t>gọi</a:t>
            </a:r>
            <a:r>
              <a:rPr lang="en-US" altLang="en-US" sz="2600" dirty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</a:rPr>
              <a:t> </a:t>
            </a:r>
            <a:r>
              <a:rPr lang="en-US" altLang="en-US" sz="2600" dirty="0" err="1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</a:rPr>
              <a:t>cho</a:t>
            </a:r>
            <a:r>
              <a:rPr lang="en-US" altLang="en-US" sz="2600" dirty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</a:rPr>
              <a:t> B, </a:t>
            </a:r>
          </a:p>
          <a:p>
            <a:r>
              <a:rPr lang="en-US" altLang="en-US" sz="2600" dirty="0" err="1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</a:rPr>
              <a:t>Nếu</a:t>
            </a:r>
            <a:r>
              <a:rPr lang="en-US" altLang="en-US" sz="2600" dirty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</a:rPr>
              <a:t> B </a:t>
            </a:r>
            <a:r>
              <a:rPr lang="en-US" altLang="en-US" sz="2600" dirty="0" err="1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</a:rPr>
              <a:t>đang</a:t>
            </a:r>
            <a:r>
              <a:rPr lang="en-US" altLang="en-US" sz="2600" dirty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</a:rPr>
              <a:t> </a:t>
            </a:r>
            <a:r>
              <a:rPr lang="en-US" altLang="en-US" sz="2600" dirty="0" err="1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</a:rPr>
              <a:t>đi</a:t>
            </a:r>
            <a:r>
              <a:rPr lang="en-US" altLang="en-US" sz="2600" dirty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</a:rPr>
              <a:t> </a:t>
            </a:r>
            <a:r>
              <a:rPr lang="en-US" altLang="en-US" sz="2600" dirty="0" err="1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</a:rPr>
              <a:t>công</a:t>
            </a:r>
            <a:r>
              <a:rPr lang="en-US" altLang="en-US" sz="2600" dirty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</a:rPr>
              <a:t> </a:t>
            </a:r>
            <a:r>
              <a:rPr lang="en-US" altLang="en-US" sz="2600" dirty="0" err="1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</a:rPr>
              <a:t>tác</a:t>
            </a:r>
            <a:r>
              <a:rPr lang="en-US" altLang="en-US" sz="2600" dirty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</a:rPr>
              <a:t>, </a:t>
            </a:r>
            <a:r>
              <a:rPr lang="en-US" altLang="en-US" sz="2600" dirty="0" err="1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</a:rPr>
              <a:t>gọi</a:t>
            </a:r>
            <a:r>
              <a:rPr lang="en-US" altLang="en-US" sz="2600" dirty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</a:rPr>
              <a:t> </a:t>
            </a:r>
            <a:r>
              <a:rPr lang="en-US" altLang="en-US" sz="2600" dirty="0" err="1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</a:rPr>
              <a:t>cho</a:t>
            </a:r>
            <a:r>
              <a:rPr lang="en-US" altLang="en-US" sz="2600" dirty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</a:rPr>
              <a:t> C…. </a:t>
            </a:r>
            <a:endParaRPr lang="th-TH" altLang="en-US" sz="2600" dirty="0">
              <a:solidFill>
                <a:srgbClr val="FF0000"/>
              </a:solidFill>
              <a:latin typeface="Arial Unicode MS" pitchFamily="34" charset="-128"/>
              <a:ea typeface="Arial Unicode MS" pitchFamily="34" charset="-128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1993509-9481-0674-7CD0-AC3389EB900A}"/>
              </a:ext>
            </a:extLst>
          </p:cNvPr>
          <p:cNvSpPr txBox="1"/>
          <p:nvPr/>
        </p:nvSpPr>
        <p:spPr>
          <a:xfrm>
            <a:off x="5549897" y="3519179"/>
            <a:ext cx="5029209" cy="1015663"/>
          </a:xfrm>
          <a:prstGeom prst="rect">
            <a:avLst/>
          </a:prstGeom>
          <a:noFill/>
          <a:ln>
            <a:solidFill>
              <a:srgbClr val="FF0000"/>
            </a:solidFill>
          </a:ln>
          <a:scene3d>
            <a:camera prst="perspectiveContrastingRightFacing"/>
            <a:lightRig rig="threePt" dir="t"/>
          </a:scene3d>
        </p:spPr>
        <p:txBody>
          <a:bodyPr wrap="square">
            <a:spAutoFit/>
          </a:bodyPr>
          <a:lstStyle/>
          <a:p>
            <a:r>
              <a:rPr lang="en-US" altLang="en-US" sz="6000" b="1" dirty="0" err="1">
                <a:solidFill>
                  <a:srgbClr val="FF0000"/>
                </a:solidFill>
              </a:rPr>
              <a:t>Đừng</a:t>
            </a:r>
            <a:r>
              <a:rPr lang="en-US" altLang="en-US" sz="6000" b="1" dirty="0">
                <a:solidFill>
                  <a:srgbClr val="FF0000"/>
                </a:solidFill>
              </a:rPr>
              <a:t> </a:t>
            </a:r>
            <a:r>
              <a:rPr lang="en-US" altLang="en-US" sz="6000" b="1" dirty="0" err="1">
                <a:solidFill>
                  <a:srgbClr val="FF0000"/>
                </a:solidFill>
              </a:rPr>
              <a:t>đợi</a:t>
            </a:r>
            <a:r>
              <a:rPr lang="en-US" altLang="en-US" sz="6000" b="1" dirty="0">
                <a:solidFill>
                  <a:srgbClr val="FF0000"/>
                </a:solidFill>
              </a:rPr>
              <a:t> ai </a:t>
            </a:r>
            <a:r>
              <a:rPr lang="en-US" altLang="en-US" sz="6000" b="1" dirty="0" err="1">
                <a:solidFill>
                  <a:srgbClr val="FF0000"/>
                </a:solidFill>
              </a:rPr>
              <a:t>cả</a:t>
            </a:r>
            <a:endParaRPr lang="th-TH" altLang="en-US" sz="6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3501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A0D059F-F059-76F8-046C-207C5CD895D8}"/>
              </a:ext>
            </a:extLst>
          </p:cNvPr>
          <p:cNvSpPr txBox="1"/>
          <p:nvPr/>
        </p:nvSpPr>
        <p:spPr>
          <a:xfrm>
            <a:off x="2667000" y="907534"/>
            <a:ext cx="8521700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TÌM HIỂU ỨNG VIÊN &amp; SÀNG LỌC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7594321-FF40-7A01-6BBC-275FCF51CF83}"/>
              </a:ext>
            </a:extLst>
          </p:cNvPr>
          <p:cNvSpPr txBox="1"/>
          <p:nvPr/>
        </p:nvSpPr>
        <p:spPr>
          <a:xfrm>
            <a:off x="1511300" y="1505635"/>
            <a:ext cx="10109200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nhu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‘ ĐÀO SÂU ’ 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họ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EF38851-9EE5-F76B-6327-E2453691564B}"/>
              </a:ext>
            </a:extLst>
          </p:cNvPr>
          <p:cNvSpPr txBox="1"/>
          <p:nvPr/>
        </p:nvSpPr>
        <p:spPr>
          <a:xfrm>
            <a:off x="1422400" y="2442290"/>
            <a:ext cx="10020300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CÂU HỎI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họ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họ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họ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đạt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2D381C2-F3B1-85CC-4C22-1E98CD994908}"/>
              </a:ext>
            </a:extLst>
          </p:cNvPr>
          <p:cNvSpPr txBox="1"/>
          <p:nvPr/>
        </p:nvSpPr>
        <p:spPr>
          <a:xfrm>
            <a:off x="1689100" y="3244334"/>
            <a:ext cx="94996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Ai </a:t>
            </a:r>
            <a:r>
              <a:rPr lang="en-US" altLang="en-US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alt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những</a:t>
            </a:r>
            <a:r>
              <a:rPr lang="en-US" alt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ứng</a:t>
            </a:r>
            <a:r>
              <a:rPr lang="en-US" alt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viên</a:t>
            </a:r>
            <a:r>
              <a:rPr lang="en-US" alt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tiềm</a:t>
            </a:r>
            <a:r>
              <a:rPr lang="en-US" alt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năng</a:t>
            </a:r>
            <a:r>
              <a:rPr lang="en-US" alt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endParaRPr lang="en-US" sz="4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3DCF94F-8338-55C5-EE9D-D44EBE5E4009}"/>
              </a:ext>
            </a:extLst>
          </p:cNvPr>
          <p:cNvSpPr txBox="1"/>
          <p:nvPr/>
        </p:nvSpPr>
        <p:spPr>
          <a:xfrm>
            <a:off x="1422400" y="4044314"/>
            <a:ext cx="10198100" cy="27699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Tx/>
              <a:buNone/>
            </a:pPr>
            <a:r>
              <a:rPr lang="en-US" altLang="en-US" sz="2200" dirty="0">
                <a:solidFill>
                  <a:srgbClr val="0070C0"/>
                </a:solidFill>
              </a:rPr>
              <a:t>+ </a:t>
            </a:r>
            <a:r>
              <a:rPr lang="en-US" altLang="en-US" sz="22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Những</a:t>
            </a:r>
            <a:r>
              <a:rPr lang="en-US" altLang="en-US" sz="2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altLang="en-US" sz="2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altLang="en-US" sz="2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khát</a:t>
            </a:r>
            <a:r>
              <a:rPr lang="en-US" altLang="en-US" sz="2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vọng</a:t>
            </a:r>
            <a:r>
              <a:rPr lang="en-US" altLang="en-US" sz="2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làm</a:t>
            </a:r>
            <a:r>
              <a:rPr lang="en-US" altLang="en-US" sz="2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giầu</a:t>
            </a:r>
            <a:endParaRPr lang="en-US" altLang="en-US" sz="22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r>
              <a:rPr lang="en-US" altLang="en-US" sz="2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n-US" altLang="en-US" sz="22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altLang="en-US" sz="2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hài</a:t>
            </a:r>
            <a:r>
              <a:rPr lang="en-US" altLang="en-US" sz="2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lòng</a:t>
            </a:r>
            <a:r>
              <a:rPr lang="en-US" altLang="en-US" sz="2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về</a:t>
            </a:r>
            <a:r>
              <a:rPr lang="en-US" altLang="en-US" sz="2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thu</a:t>
            </a:r>
            <a:r>
              <a:rPr lang="en-US" altLang="en-US" sz="2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endParaRPr lang="en-US" altLang="en-US" sz="22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r>
              <a:rPr lang="en-US" altLang="en-US" sz="2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n-US" altLang="en-US" sz="22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altLang="en-US" sz="2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hài</a:t>
            </a:r>
            <a:r>
              <a:rPr lang="en-US" altLang="en-US" sz="2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lòng</a:t>
            </a:r>
            <a:r>
              <a:rPr lang="en-US" altLang="en-US" sz="2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về</a:t>
            </a:r>
            <a:r>
              <a:rPr lang="en-US" altLang="en-US" sz="2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điều</a:t>
            </a:r>
            <a:r>
              <a:rPr lang="en-US" altLang="en-US" sz="2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kiện</a:t>
            </a:r>
            <a:r>
              <a:rPr lang="en-US" altLang="en-US" sz="2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làm</a:t>
            </a:r>
            <a:r>
              <a:rPr lang="en-US" altLang="en-US" sz="2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việc</a:t>
            </a:r>
            <a:endParaRPr lang="en-US" altLang="en-US" sz="22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r>
              <a:rPr lang="en-US" altLang="en-US" sz="2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n-US" altLang="en-US" sz="22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Đang</a:t>
            </a:r>
            <a:r>
              <a:rPr lang="en-US" altLang="en-US" sz="2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tìm</a:t>
            </a:r>
            <a:r>
              <a:rPr lang="en-US" altLang="en-US" sz="2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kiếm</a:t>
            </a:r>
            <a:r>
              <a:rPr lang="en-US" altLang="en-US" sz="2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nghề</a:t>
            </a:r>
            <a:r>
              <a:rPr lang="en-US" altLang="en-US" sz="2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nghiệp</a:t>
            </a:r>
            <a:endParaRPr lang="en-US" altLang="en-US" sz="22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r>
              <a:rPr lang="en-US" altLang="en-US" sz="2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n-US" altLang="en-US" sz="22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Đang</a:t>
            </a:r>
            <a:r>
              <a:rPr lang="en-US" altLang="en-US" sz="2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altLang="en-US" sz="2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nguy</a:t>
            </a:r>
            <a:r>
              <a:rPr lang="en-US" altLang="en-US" sz="2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cơ</a:t>
            </a:r>
            <a:r>
              <a:rPr lang="en-US" altLang="en-US" sz="2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thât</a:t>
            </a:r>
            <a:r>
              <a:rPr lang="en-US" altLang="en-US" sz="2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nghiệp</a:t>
            </a:r>
            <a:endParaRPr lang="en-US" altLang="en-US" sz="22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en-US" altLang="en-US" sz="2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vi-VN" altLang="en-US" sz="22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Ư</a:t>
            </a:r>
            <a:r>
              <a:rPr lang="en-US" altLang="en-US" sz="22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 </a:t>
            </a:r>
            <a:r>
              <a:rPr lang="en-US" altLang="en-US" sz="2200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tiên</a:t>
            </a:r>
            <a:r>
              <a:rPr lang="en-US" altLang="en-US" sz="22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những</a:t>
            </a:r>
            <a:r>
              <a:rPr lang="en-US" altLang="en-US" sz="22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ng</a:t>
            </a:r>
            <a:r>
              <a:rPr lang="vi-VN" altLang="en-US" sz="22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ư</a:t>
            </a:r>
            <a:r>
              <a:rPr lang="en-US" altLang="en-US" sz="2200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ời</a:t>
            </a:r>
            <a:r>
              <a:rPr lang="en-US" altLang="en-US" sz="22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thích</a:t>
            </a:r>
            <a:r>
              <a:rPr lang="en-US" altLang="en-US" sz="22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kd</a:t>
            </a:r>
            <a:r>
              <a:rPr lang="en-US" altLang="en-US" sz="22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altLang="en-US" sz="22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altLang="en-US" sz="22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kinh</a:t>
            </a:r>
            <a:r>
              <a:rPr lang="en-US" altLang="en-US" sz="22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nghiệm</a:t>
            </a:r>
            <a:r>
              <a:rPr lang="en-US" altLang="en-US" sz="22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KD ( </a:t>
            </a:r>
            <a:r>
              <a:rPr lang="en-US" altLang="en-US" sz="2200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altLang="en-US" sz="22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làm</a:t>
            </a:r>
            <a:r>
              <a:rPr lang="en-US" altLang="en-US" sz="22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Kd</a:t>
            </a:r>
            <a:r>
              <a:rPr lang="en-US" altLang="en-US" sz="22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MLM, </a:t>
            </a:r>
            <a:r>
              <a:rPr lang="en-US" altLang="en-US" sz="2200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Bảo</a:t>
            </a:r>
            <a:r>
              <a:rPr lang="en-US" altLang="en-US" sz="22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hiểm,nv</a:t>
            </a:r>
            <a:r>
              <a:rPr lang="en-US" altLang="en-US" sz="22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Tiếp</a:t>
            </a:r>
            <a:r>
              <a:rPr lang="en-US" altLang="en-US" sz="22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thị</a:t>
            </a:r>
            <a:r>
              <a:rPr lang="en-US" altLang="en-US" sz="22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bán</a:t>
            </a:r>
            <a:r>
              <a:rPr lang="en-US" altLang="en-US" sz="22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hàng</a:t>
            </a:r>
            <a:r>
              <a:rPr lang="en-US" altLang="en-US" sz="22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, KD </a:t>
            </a:r>
            <a:r>
              <a:rPr lang="en-US" altLang="en-US" sz="2200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tự</a:t>
            </a:r>
            <a:r>
              <a:rPr lang="en-US" altLang="en-US" sz="22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do….) chia </a:t>
            </a:r>
            <a:r>
              <a:rPr lang="en-US" altLang="en-US" sz="2200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sẻ</a:t>
            </a:r>
            <a:r>
              <a:rPr lang="en-US" altLang="en-US" sz="22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tr</a:t>
            </a:r>
            <a:r>
              <a:rPr lang="vi-VN" altLang="en-US" sz="22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ư</a:t>
            </a:r>
            <a:r>
              <a:rPr lang="en-US" altLang="en-US" sz="2200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ớc</a:t>
            </a:r>
            <a:r>
              <a:rPr lang="en-US" altLang="en-US" sz="22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buFontTx/>
              <a:buNone/>
            </a:pPr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8964413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1A728CF-6BAC-A1BA-F3CF-9AF5B81AD259}"/>
              </a:ext>
            </a:extLst>
          </p:cNvPr>
          <p:cNvSpPr txBox="1"/>
          <p:nvPr/>
        </p:nvSpPr>
        <p:spPr>
          <a:xfrm>
            <a:off x="3644900" y="1021834"/>
            <a:ext cx="6096000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vi-VN" sz="3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Ư</a:t>
            </a:r>
            <a:r>
              <a:rPr lang="en-US" sz="3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ỚC 2: ĐẶT HẸN </a:t>
            </a:r>
            <a:endParaRPr lang="en-US" sz="3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363E8A7-3D3E-47F2-DF7C-45D511A9FB99}"/>
              </a:ext>
            </a:extLst>
          </p:cNvPr>
          <p:cNvSpPr txBox="1"/>
          <p:nvPr/>
        </p:nvSpPr>
        <p:spPr>
          <a:xfrm>
            <a:off x="2298700" y="1647247"/>
            <a:ext cx="6096000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71700" algn="l"/>
              </a:tabLst>
            </a:pPr>
            <a:r>
              <a:rPr lang="en-US" altLang="en-US" sz="18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Gọi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điện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thoại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:Đảm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bảo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3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yếu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tố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	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171700" algn="l"/>
              </a:tabLst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+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Tự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tin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171700" algn="l"/>
              </a:tabLst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+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Chân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à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171700" algn="l"/>
              </a:tabLst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+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à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hứng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71700" algn="l"/>
              </a:tabLst>
            </a:pP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E229071-9834-5BD5-DD74-750EDD52A623}"/>
              </a:ext>
            </a:extLst>
          </p:cNvPr>
          <p:cNvSpPr txBox="1"/>
          <p:nvPr/>
        </p:nvSpPr>
        <p:spPr>
          <a:xfrm>
            <a:off x="2451100" y="3221015"/>
            <a:ext cx="6096000" cy="1959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2171700" algn="l"/>
              </a:tabLst>
            </a:pPr>
            <a:r>
              <a:rPr lang="en-US" sz="18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Nội</a:t>
            </a:r>
            <a:r>
              <a:rPr lang="en-US" sz="18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dung </a:t>
            </a:r>
            <a:r>
              <a:rPr lang="en-US" sz="1800" b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hẹn</a:t>
            </a:r>
            <a:r>
              <a:rPr lang="en-US" sz="18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chia </a:t>
            </a:r>
            <a:r>
              <a:rPr lang="en-US" sz="1800" b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sẻ</a:t>
            </a:r>
            <a:r>
              <a:rPr lang="en-US" sz="18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luôn</a:t>
            </a:r>
            <a:r>
              <a:rPr lang="en-US" sz="18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 </a:t>
            </a: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2171700" algn="l"/>
              </a:tabLst>
            </a:pPr>
            <a:r>
              <a:rPr lang="en-US" sz="18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en-US" sz="18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18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việc</a:t>
            </a:r>
            <a:r>
              <a:rPr lang="en-US" sz="18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i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quan</a:t>
            </a:r>
            <a:r>
              <a:rPr lang="en-US" sz="1800" b="1" i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i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trọng</a:t>
            </a:r>
            <a:r>
              <a:rPr lang="en-US" sz="1800" b="1" i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18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hoặc</a:t>
            </a:r>
            <a:r>
              <a:rPr lang="en-US" sz="18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endParaRPr lang="en-US" sz="1800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US" sz="18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18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cơ</a:t>
            </a:r>
            <a:r>
              <a:rPr lang="en-US" sz="18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hội</a:t>
            </a:r>
            <a:endParaRPr lang="en-US" sz="1800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US" sz="18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18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dự</a:t>
            </a:r>
            <a:r>
              <a:rPr lang="en-US" sz="18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án</a:t>
            </a:r>
            <a:endParaRPr lang="en-US" sz="1800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US" sz="18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18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phi </a:t>
            </a:r>
            <a:r>
              <a:rPr lang="en-US" sz="18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vụ</a:t>
            </a:r>
            <a:r>
              <a:rPr lang="en-US" sz="18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làm</a:t>
            </a:r>
            <a:r>
              <a:rPr lang="en-US" sz="18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ăn</a:t>
            </a:r>
            <a:endParaRPr lang="en-US" sz="1800" dirty="0">
              <a:solidFill>
                <a:srgbClr val="0070C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</a:t>
            </a:r>
            <a:r>
              <a:rPr lang="en-US" sz="1800" dirty="0" err="1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Tạo</a:t>
            </a:r>
            <a:r>
              <a:rPr lang="en-US" sz="18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sự</a:t>
            </a:r>
            <a:r>
              <a:rPr lang="en-US" sz="18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TÒ MÒ </a:t>
            </a:r>
            <a:r>
              <a:rPr lang="en-US" sz="1800" dirty="0" err="1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muốn</a:t>
            </a:r>
            <a:r>
              <a:rPr lang="en-US" sz="18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gặp</a:t>
            </a:r>
            <a:r>
              <a:rPr lang="en-US" sz="18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mặt</a:t>
            </a:r>
            <a:r>
              <a:rPr lang="en-US" sz="18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18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KH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6734610-84BF-BD41-9E84-3C1DB34DE79D}"/>
              </a:ext>
            </a:extLst>
          </p:cNvPr>
          <p:cNvSpPr txBox="1"/>
          <p:nvPr/>
        </p:nvSpPr>
        <p:spPr>
          <a:xfrm>
            <a:off x="7708900" y="3463129"/>
            <a:ext cx="342900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đầu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tư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ôm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hang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rủi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ro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kiếm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10 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100tr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ù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theo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KH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ì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cao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hay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thấp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ight Brace 2">
            <a:extLst>
              <a:ext uri="{FF2B5EF4-FFF2-40B4-BE49-F238E27FC236}">
                <a16:creationId xmlns:a16="http://schemas.microsoft.com/office/drawing/2014/main" id="{3DD224AF-C50A-1987-CD7C-DA5D88118548}"/>
              </a:ext>
            </a:extLst>
          </p:cNvPr>
          <p:cNvSpPr/>
          <p:nvPr/>
        </p:nvSpPr>
        <p:spPr>
          <a:xfrm>
            <a:off x="7152688" y="3307464"/>
            <a:ext cx="409575" cy="1693277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922B353-A964-22C3-43FF-ACDE491AFE2C}"/>
              </a:ext>
            </a:extLst>
          </p:cNvPr>
          <p:cNvSpPr txBox="1"/>
          <p:nvPr/>
        </p:nvSpPr>
        <p:spPr>
          <a:xfrm>
            <a:off x="2641600" y="5350426"/>
            <a:ext cx="6096000" cy="10693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Tx/>
              <a:buChar char="-"/>
            </a:pPr>
            <a:r>
              <a:rPr lang="en-US" sz="1800" b="1" i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Khách</a:t>
            </a:r>
            <a:r>
              <a:rPr lang="en-US" sz="1800" b="1" i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i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hàng</a:t>
            </a:r>
            <a:r>
              <a:rPr lang="en-US" sz="1800" b="1" i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i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hỏi</a:t>
            </a:r>
            <a:r>
              <a:rPr lang="en-US" sz="1800" i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1800" i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sz="1800" i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việc</a:t>
            </a:r>
            <a:r>
              <a:rPr lang="en-US" sz="1800" i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gì</a:t>
            </a:r>
            <a:r>
              <a:rPr lang="en-US" sz="1800" i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 </a:t>
            </a:r>
            <a:r>
              <a:rPr lang="en-US" sz="1800" i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Sản</a:t>
            </a:r>
            <a:r>
              <a:rPr lang="en-US" sz="1800" i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phẩm</a:t>
            </a:r>
            <a:r>
              <a:rPr lang="en-US" sz="1800" i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gì</a:t>
            </a:r>
            <a:r>
              <a:rPr lang="en-US" sz="1800" i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en-US" sz="1800" i="1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Tx/>
              <a:buChar char="-"/>
            </a:pPr>
            <a:r>
              <a:rPr lang="en-US" sz="1800" b="1" i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NPP</a:t>
            </a:r>
            <a:r>
              <a:rPr lang="en-US" sz="1800" i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Em </a:t>
            </a:r>
            <a:r>
              <a:rPr lang="en-US" sz="1800" i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đang</a:t>
            </a:r>
            <a:r>
              <a:rPr lang="en-US" sz="1800" i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bận</a:t>
            </a:r>
            <a:r>
              <a:rPr lang="en-US" sz="1800" i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i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hẹn</a:t>
            </a:r>
            <a:r>
              <a:rPr lang="en-US" sz="1800" i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gặp</a:t>
            </a:r>
            <a:r>
              <a:rPr lang="en-US" sz="1800" i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anh</a:t>
            </a:r>
            <a:r>
              <a:rPr lang="en-US" sz="1800" i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chị</a:t>
            </a:r>
            <a:r>
              <a:rPr lang="en-US" sz="1800" i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vào</a:t>
            </a:r>
            <a:r>
              <a:rPr lang="en-US" sz="1800" i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 …</a:t>
            </a:r>
            <a:r>
              <a:rPr lang="en-US" sz="1800" i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chốt</a:t>
            </a:r>
            <a:r>
              <a:rPr lang="en-US" sz="1800" i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thời</a:t>
            </a:r>
            <a:r>
              <a:rPr lang="en-US" sz="1800" i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gian</a:t>
            </a:r>
            <a:r>
              <a:rPr lang="en-US" sz="1800" i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+ </a:t>
            </a:r>
            <a:r>
              <a:rPr lang="en-US" sz="1800" i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địa</a:t>
            </a:r>
            <a:r>
              <a:rPr lang="en-US" sz="1800" i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điểm</a:t>
            </a:r>
            <a:r>
              <a:rPr lang="en-US" sz="1800" i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1800" i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hẹn</a:t>
            </a:r>
            <a:r>
              <a:rPr lang="en-US" sz="1800" i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trên</a:t>
            </a:r>
            <a:r>
              <a:rPr lang="en-US" sz="1800" i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zoom </a:t>
            </a:r>
            <a:r>
              <a:rPr lang="en-US" sz="1800" i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hoặc</a:t>
            </a:r>
            <a:r>
              <a:rPr lang="en-US" sz="1800" i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trực</a:t>
            </a:r>
            <a:r>
              <a:rPr lang="en-US" sz="1800" i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tiếp</a:t>
            </a:r>
            <a:r>
              <a:rPr lang="en-US" sz="18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n-US" sz="1800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29180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A49842D-3CC9-2FC5-EE90-557CABC3B4E6}"/>
              </a:ext>
            </a:extLst>
          </p:cNvPr>
          <p:cNvSpPr txBox="1"/>
          <p:nvPr/>
        </p:nvSpPr>
        <p:spPr>
          <a:xfrm>
            <a:off x="509320" y="1224561"/>
            <a:ext cx="11480800" cy="51719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2171700" algn="l"/>
              </a:tabLst>
            </a:pPr>
            <a:r>
              <a:rPr lang="en-US" sz="18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500" b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Nội</a:t>
            </a:r>
            <a:r>
              <a:rPr lang="en-US" sz="15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dung </a:t>
            </a:r>
            <a:r>
              <a:rPr lang="en-US" sz="1500" b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gọi</a:t>
            </a:r>
            <a:r>
              <a:rPr lang="en-US" sz="15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500" b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điện</a:t>
            </a:r>
            <a:r>
              <a:rPr lang="en-US" sz="15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500" b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15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500" b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15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500" b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quen</a:t>
            </a:r>
            <a:r>
              <a:rPr lang="en-US" sz="15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500" b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lâu</a:t>
            </a:r>
            <a:r>
              <a:rPr lang="en-US" sz="15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500" b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ngày</a:t>
            </a:r>
            <a:r>
              <a:rPr lang="en-US" sz="15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500" b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mới</a:t>
            </a:r>
            <a:r>
              <a:rPr lang="en-US" sz="15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500" b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gặp</a:t>
            </a:r>
            <a:r>
              <a:rPr lang="en-US" sz="15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br>
              <a:rPr lang="en-US" sz="15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5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en-US" sz="1500" b="1" u="sng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Lưu</a:t>
            </a:r>
            <a:r>
              <a:rPr lang="en-US" sz="1500" b="1" u="sng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ý</a:t>
            </a:r>
            <a:r>
              <a:rPr lang="en-US" sz="15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: </a:t>
            </a:r>
            <a:r>
              <a:rPr lang="en-US" sz="15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khi</a:t>
            </a:r>
            <a:r>
              <a:rPr lang="en-US" sz="15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gọi</a:t>
            </a:r>
            <a:r>
              <a:rPr lang="en-US" sz="15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điện</a:t>
            </a:r>
            <a:r>
              <a:rPr lang="en-US" sz="15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phải</a:t>
            </a:r>
            <a:r>
              <a:rPr lang="en-US" sz="15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15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nội</a:t>
            </a:r>
            <a:r>
              <a:rPr lang="en-US" sz="15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dung: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US" sz="15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Chào</a:t>
            </a:r>
            <a:r>
              <a:rPr lang="en-US" sz="15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hỏi</a:t>
            </a:r>
            <a:endParaRPr lang="en-US" sz="1500" dirty="0">
              <a:solidFill>
                <a:srgbClr val="0070C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Lý do </a:t>
            </a:r>
            <a:r>
              <a:rPr lang="en-US" sz="15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gọi</a:t>
            </a:r>
            <a:r>
              <a:rPr lang="en-US" sz="15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điện</a:t>
            </a:r>
            <a:endParaRPr lang="en-US" sz="1500" dirty="0">
              <a:solidFill>
                <a:srgbClr val="0070C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5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US" sz="15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Phỏng</a:t>
            </a:r>
            <a:r>
              <a:rPr lang="en-US" sz="15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đoán</a:t>
            </a:r>
            <a:r>
              <a:rPr lang="en-US" sz="15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về</a:t>
            </a:r>
            <a:r>
              <a:rPr lang="en-US" sz="15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cuộc</a:t>
            </a:r>
            <a:r>
              <a:rPr lang="en-US" sz="15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sống</a:t>
            </a:r>
            <a:r>
              <a:rPr lang="en-US" sz="15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15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thu</a:t>
            </a:r>
            <a:r>
              <a:rPr lang="en-US" sz="15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nhập</a:t>
            </a:r>
            <a:r>
              <a:rPr lang="en-US" sz="15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-&gt; </a:t>
            </a:r>
            <a:r>
              <a:rPr lang="en-US" sz="15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dự</a:t>
            </a:r>
            <a:r>
              <a:rPr lang="en-US" sz="15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đoán</a:t>
            </a:r>
            <a:r>
              <a:rPr lang="en-US" sz="15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cao</a:t>
            </a:r>
            <a:br>
              <a:rPr lang="en-US" sz="15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5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US" sz="15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Khai</a:t>
            </a:r>
            <a:r>
              <a:rPr lang="en-US" sz="15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thác</a:t>
            </a:r>
            <a:r>
              <a:rPr lang="en-US" sz="15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thông</a:t>
            </a:r>
            <a:r>
              <a:rPr lang="en-US" sz="15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tin ( </a:t>
            </a:r>
            <a:r>
              <a:rPr lang="en-US" sz="15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hiện</a:t>
            </a:r>
            <a:r>
              <a:rPr lang="en-US" sz="15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</a:t>
            </a:r>
            <a:r>
              <a:rPr lang="en-US" sz="15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làm</a:t>
            </a:r>
            <a:r>
              <a:rPr lang="en-US" sz="15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sz="15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việc</a:t>
            </a:r>
            <a:r>
              <a:rPr lang="en-US" sz="15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gì</a:t>
            </a:r>
            <a:r>
              <a:rPr lang="en-US" sz="15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để</a:t>
            </a:r>
            <a:r>
              <a:rPr lang="en-US" sz="15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biết</a:t>
            </a:r>
            <a:r>
              <a:rPr lang="en-US" sz="15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15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thu</a:t>
            </a:r>
            <a:r>
              <a:rPr lang="en-US" sz="15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nhập</a:t>
            </a:r>
            <a:r>
              <a:rPr lang="en-US" sz="15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15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</a:t>
            </a:r>
            <a:r>
              <a:rPr lang="en-US" sz="15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br>
              <a:rPr lang="en-US" sz="15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5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US" sz="15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Xác</a:t>
            </a:r>
            <a:r>
              <a:rPr lang="en-US" sz="15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nhận</a:t>
            </a:r>
            <a:r>
              <a:rPr lang="en-US" sz="15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cuộc</a:t>
            </a:r>
            <a:r>
              <a:rPr lang="en-US" sz="15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gặp</a:t>
            </a:r>
            <a:r>
              <a:rPr lang="en-US" sz="15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tiếp</a:t>
            </a:r>
            <a:r>
              <a:rPr lang="en-US" sz="15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theo</a:t>
            </a:r>
            <a:r>
              <a:rPr lang="en-US" sz="15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.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500" dirty="0">
                <a:solidFill>
                  <a:srgbClr val="0070C0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     </a:t>
            </a:r>
            <a:r>
              <a:rPr lang="en-US" sz="1500" dirty="0" err="1">
                <a:solidFill>
                  <a:srgbClr val="0070C0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Ví</a:t>
            </a:r>
            <a:r>
              <a:rPr lang="en-US" sz="1500" dirty="0">
                <a:solidFill>
                  <a:srgbClr val="0070C0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dụ</a:t>
            </a:r>
            <a:r>
              <a:rPr lang="en-US" sz="1500" dirty="0">
                <a:solidFill>
                  <a:srgbClr val="0070C0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: </a:t>
            </a:r>
            <a:br>
              <a:rPr lang="en-US" sz="1500" dirty="0">
                <a:solidFill>
                  <a:srgbClr val="0070C0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</a:br>
            <a:r>
              <a:rPr lang="en-US" sz="1500" b="1" i="1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- NPP: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Alo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! Em Hoa ah? </a:t>
            </a:r>
            <a:b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</a:b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- </a:t>
            </a:r>
            <a:r>
              <a:rPr lang="en-US" sz="1500" b="1" i="1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Khách</a:t>
            </a:r>
            <a:r>
              <a:rPr lang="en-US" sz="1500" b="1" i="1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b="1" i="1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hàng</a:t>
            </a:r>
            <a:r>
              <a:rPr lang="en-US" sz="1500" b="1" i="1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b="1" i="1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nói</a:t>
            </a:r>
            <a:r>
              <a:rPr lang="en-US" sz="1500" b="1" i="1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: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Dạ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,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vâng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ai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đấy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ạ?</a:t>
            </a:r>
            <a:b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</a:b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- </a:t>
            </a:r>
            <a:r>
              <a:rPr lang="en-US" sz="1500" b="1" i="1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NPP: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Chị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đây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,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chị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Nhung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đây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!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Chị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học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lớp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kế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toán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đây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.</a:t>
            </a:r>
            <a:b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</a:b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- </a:t>
            </a:r>
            <a:r>
              <a:rPr lang="en-US" sz="1500" b="1" i="1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Khách</a:t>
            </a:r>
            <a:r>
              <a:rPr lang="en-US" sz="1500" b="1" i="1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b="1" i="1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hàng</a:t>
            </a:r>
            <a:r>
              <a:rPr lang="en-US" sz="1500" b="1" i="1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b="1" i="1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nói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: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Dạ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, e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nhớ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ạ!</a:t>
            </a:r>
            <a:b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</a:b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- </a:t>
            </a:r>
            <a:r>
              <a:rPr lang="en-US" sz="1500" b="1" i="1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NPP: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Chị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mới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gặp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C H</a:t>
            </a:r>
            <a:r>
              <a:rPr lang="vi-VN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ường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nghe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nói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e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làm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công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ty HBL ah? Em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làm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được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không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? Thu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nhập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tốt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không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? Em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vẫn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ở An D</a:t>
            </a:r>
            <a:r>
              <a:rPr lang="vi-VN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ương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ah?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Chị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hay qua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đó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,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lúc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nào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chị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em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mình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gặp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nhau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Cafe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nhá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,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và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tiện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thể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cho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chị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hộp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trà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,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chị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cũng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biết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hộp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trà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của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bên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em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.</a:t>
            </a:r>
            <a:b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</a:b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- </a:t>
            </a:r>
            <a:r>
              <a:rPr lang="en-US" sz="1500" b="1" i="1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Khách</a:t>
            </a:r>
            <a:r>
              <a:rPr lang="en-US" sz="1500" b="1" i="1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b="1" i="1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hàng</a:t>
            </a:r>
            <a:r>
              <a:rPr lang="en-US" sz="1500" b="1" i="1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b="1" i="1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nói</a:t>
            </a:r>
            <a:r>
              <a:rPr lang="en-US" sz="1500" b="1" i="1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: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Dạ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vâng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ạ,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lúc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nào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đi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qua An D</a:t>
            </a:r>
            <a:r>
              <a:rPr lang="vi-VN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ươ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ng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chị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gọi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cho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em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nhé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!</a:t>
            </a:r>
            <a:b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</a:b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- </a:t>
            </a:r>
            <a:r>
              <a:rPr lang="en-US" sz="1500" b="1" i="1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NPP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: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Dự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kiến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là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thứ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7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tuần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sau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chị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qua,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tối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thứ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6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chị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sẽ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gọi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lại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cho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em</a:t>
            </a:r>
            <a:b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</a:b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+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Trường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hợp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mà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mình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chưa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biết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khách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hàng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làm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công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việc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gì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cụ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thể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thì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mình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phỏng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đoán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,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mình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hỏi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như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sau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:</a:t>
            </a:r>
            <a:b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</a:b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- NPP: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Thế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giờ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làm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gì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rồi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?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Cuộc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sống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tốt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không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?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Lấy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vợ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chồng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gì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chưa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,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giờ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làm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ở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đâu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?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Lương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cao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không</a:t>
            </a: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?</a:t>
            </a:r>
            <a:b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</a:br>
            <a:r>
              <a:rPr lang="en-US" sz="1500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-&gt; </a:t>
            </a:r>
            <a:r>
              <a:rPr lang="en-US" sz="1500" b="1" i="1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Tuyệt</a:t>
            </a:r>
            <a:r>
              <a:rPr lang="en-US" sz="1500" b="1" i="1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b="1" i="1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đối</a:t>
            </a:r>
            <a:r>
              <a:rPr lang="en-US" sz="1500" b="1" i="1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b="1" i="1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không</a:t>
            </a:r>
            <a:r>
              <a:rPr lang="en-US" sz="1500" b="1" i="1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b="1" i="1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được</a:t>
            </a:r>
            <a:r>
              <a:rPr lang="en-US" sz="1500" b="1" i="1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b="1" i="1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nói</a:t>
            </a:r>
            <a:r>
              <a:rPr lang="en-US" sz="1500" b="1" i="1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b="1" i="1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thông</a:t>
            </a:r>
            <a:r>
              <a:rPr lang="en-US" sz="1500" b="1" i="1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tin </a:t>
            </a:r>
            <a:r>
              <a:rPr lang="en-US" sz="1500" b="1" i="1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sản</a:t>
            </a:r>
            <a:r>
              <a:rPr lang="en-US" sz="1500" b="1" i="1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b="1" i="1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phẩm</a:t>
            </a:r>
            <a:r>
              <a:rPr lang="en-US" sz="1500" b="1" i="1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hay </a:t>
            </a:r>
            <a:r>
              <a:rPr lang="en-US" sz="1500" b="1" i="1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cơ</a:t>
            </a:r>
            <a:r>
              <a:rPr lang="en-US" sz="1500" b="1" i="1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b="1" i="1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hội</a:t>
            </a:r>
            <a:r>
              <a:rPr lang="en-US" sz="1500" b="1" i="1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b="1" i="1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kinh</a:t>
            </a:r>
            <a:r>
              <a:rPr lang="en-US" sz="1500" b="1" i="1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b="1" i="1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doanh</a:t>
            </a:r>
            <a:r>
              <a:rPr lang="en-US" sz="1500" b="1" i="1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qua </a:t>
            </a:r>
            <a:r>
              <a:rPr lang="en-US" sz="1500" b="1" i="1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điện</a:t>
            </a:r>
            <a:r>
              <a:rPr lang="en-US" sz="1500" b="1" i="1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b="1" i="1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thoại</a:t>
            </a:r>
            <a:r>
              <a:rPr lang="en-US" sz="1500" b="1" i="1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. Khi </a:t>
            </a:r>
            <a:r>
              <a:rPr lang="en-US" sz="1500" b="1" i="1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đặt</a:t>
            </a:r>
            <a:r>
              <a:rPr lang="en-US" sz="1500" b="1" i="1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b="1" i="1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hẹn</a:t>
            </a:r>
            <a:r>
              <a:rPr lang="en-US" sz="1500" b="1" i="1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b="1" i="1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thì</a:t>
            </a:r>
            <a:r>
              <a:rPr lang="en-US" sz="1500" b="1" i="1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b="1" i="1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không</a:t>
            </a:r>
            <a:r>
              <a:rPr lang="en-US" sz="1500" b="1" i="1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b="1" i="1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đươc</a:t>
            </a:r>
            <a:r>
              <a:rPr lang="en-US" sz="1500" b="1" i="1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b="1" i="1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chờ</a:t>
            </a:r>
            <a:r>
              <a:rPr lang="en-US" sz="1500" b="1" i="1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ai </a:t>
            </a:r>
            <a:r>
              <a:rPr lang="en-US" sz="1500" b="1" i="1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cả</a:t>
            </a:r>
            <a:r>
              <a:rPr lang="en-US" sz="1500" b="1" i="1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, </a:t>
            </a:r>
            <a:r>
              <a:rPr lang="en-US" sz="1500" b="1" i="1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nếu</a:t>
            </a:r>
            <a:r>
              <a:rPr lang="en-US" sz="1500" b="1" i="1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b="1" i="1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họ</a:t>
            </a:r>
            <a:r>
              <a:rPr lang="en-US" sz="1500" b="1" i="1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b="1" i="1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bận</a:t>
            </a:r>
            <a:r>
              <a:rPr lang="en-US" sz="1500" b="1" i="1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b="1" i="1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thì</a:t>
            </a:r>
            <a:r>
              <a:rPr lang="en-US" sz="1500" b="1" i="1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b="1" i="1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gọi</a:t>
            </a:r>
            <a:r>
              <a:rPr lang="en-US" sz="1500" b="1" i="1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b="1" i="1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cho</a:t>
            </a:r>
            <a:r>
              <a:rPr lang="en-US" sz="1500" b="1" i="1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b="1" i="1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người</a:t>
            </a:r>
            <a:r>
              <a:rPr lang="en-US" sz="1500" b="1" i="1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b="1" i="1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khác</a:t>
            </a:r>
            <a:r>
              <a:rPr lang="en-US" sz="1500" b="1" i="1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, </a:t>
            </a:r>
            <a:r>
              <a:rPr lang="en-US" sz="1500" b="1" i="1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phải</a:t>
            </a:r>
            <a:r>
              <a:rPr lang="en-US" sz="1500" b="1" i="1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b="1" i="1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đảm</a:t>
            </a:r>
            <a:r>
              <a:rPr lang="en-US" sz="1500" b="1" i="1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b="1" i="1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bảo</a:t>
            </a:r>
            <a:r>
              <a:rPr lang="en-US" sz="1500" b="1" i="1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b="1" i="1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các</a:t>
            </a:r>
            <a:r>
              <a:rPr lang="en-US" sz="1500" b="1" i="1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b="1" i="1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công</a:t>
            </a:r>
            <a:r>
              <a:rPr lang="en-US" sz="1500" b="1" i="1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b="1" i="1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thức</a:t>
            </a:r>
            <a:r>
              <a:rPr lang="en-US" sz="1500" b="1" i="1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 </a:t>
            </a:r>
            <a:r>
              <a:rPr lang="en-US" sz="1500" b="1" i="1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thành</a:t>
            </a:r>
            <a:r>
              <a:rPr lang="en-US" sz="1500" b="1" i="1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500" b="1" i="1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công</a:t>
            </a:r>
            <a:r>
              <a:rPr lang="en-US" sz="1500" b="1" i="1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.</a:t>
            </a: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400344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41390258-EE36-49E6-BF89-6CF269B5FB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0225" y="664842"/>
            <a:ext cx="8915400" cy="3201138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US" dirty="0" err="1"/>
              <a:t>Gặp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trình</a:t>
            </a:r>
            <a:r>
              <a:rPr lang="en-US" dirty="0"/>
              <a:t> </a:t>
            </a:r>
            <a:r>
              <a:rPr lang="en-US" dirty="0" err="1"/>
              <a:t>bày</a:t>
            </a:r>
            <a:r>
              <a:rPr lang="en-US" dirty="0"/>
              <a:t> ( 40 – 50 </a:t>
            </a:r>
            <a:r>
              <a:rPr lang="en-US" dirty="0" err="1"/>
              <a:t>phút</a:t>
            </a:r>
            <a:r>
              <a:rPr lang="en-US" dirty="0"/>
              <a:t>) </a:t>
            </a:r>
            <a:r>
              <a:rPr lang="en-US" dirty="0" err="1"/>
              <a:t>Từ</a:t>
            </a:r>
            <a:r>
              <a:rPr lang="en-US" dirty="0"/>
              <a:t> 5 – 10 </a:t>
            </a:r>
            <a:r>
              <a:rPr lang="en-US" dirty="0" err="1"/>
              <a:t>phút</a:t>
            </a:r>
            <a:r>
              <a:rPr lang="en-US" dirty="0"/>
              <a:t>: </a:t>
            </a:r>
          </a:p>
          <a:p>
            <a:pPr lvl="0"/>
            <a:r>
              <a:rPr lang="en-US" sz="2000" b="1" dirty="0" err="1"/>
              <a:t>Khai</a:t>
            </a:r>
            <a:r>
              <a:rPr lang="en-US" sz="2000" b="1" dirty="0"/>
              <a:t> </a:t>
            </a:r>
            <a:r>
              <a:rPr lang="en-US" sz="2000" b="1" dirty="0" err="1"/>
              <a:t>tâm</a:t>
            </a:r>
            <a:r>
              <a:rPr lang="en-US" sz="2000" b="1" dirty="0"/>
              <a:t> (</a:t>
            </a:r>
            <a:r>
              <a:rPr lang="en-US" sz="2000" b="1" dirty="0" err="1"/>
              <a:t>hỏi</a:t>
            </a:r>
            <a:r>
              <a:rPr lang="en-US" sz="2000" b="1" dirty="0"/>
              <a:t> </a:t>
            </a:r>
            <a:r>
              <a:rPr lang="en-US" sz="2000" b="1" dirty="0" err="1"/>
              <a:t>thăm</a:t>
            </a:r>
            <a:r>
              <a:rPr lang="en-US" sz="2000" b="1" dirty="0"/>
              <a:t> </a:t>
            </a:r>
            <a:r>
              <a:rPr lang="en-US" sz="2000" b="1" dirty="0" err="1"/>
              <a:t>công</a:t>
            </a:r>
            <a:r>
              <a:rPr lang="en-US" sz="2000" b="1" dirty="0"/>
              <a:t> </a:t>
            </a:r>
            <a:r>
              <a:rPr lang="en-US" sz="2000" b="1" dirty="0" err="1"/>
              <a:t>việc</a:t>
            </a:r>
            <a:r>
              <a:rPr lang="en-US" sz="2000" b="1" dirty="0"/>
              <a:t>, </a:t>
            </a:r>
            <a:r>
              <a:rPr lang="en-US" sz="2000" b="1" dirty="0" err="1"/>
              <a:t>làm</a:t>
            </a:r>
            <a:r>
              <a:rPr lang="en-US" sz="2000" b="1" dirty="0"/>
              <a:t> </a:t>
            </a:r>
            <a:r>
              <a:rPr lang="en-US" sz="2000" b="1" dirty="0" err="1"/>
              <a:t>ăn</a:t>
            </a:r>
            <a:r>
              <a:rPr lang="en-US" sz="2000" b="1" dirty="0"/>
              <a:t>, </a:t>
            </a:r>
            <a:r>
              <a:rPr lang="en-US" sz="2000" b="1" dirty="0" err="1"/>
              <a:t>kinh</a:t>
            </a:r>
            <a:r>
              <a:rPr lang="en-US" sz="2000" b="1" dirty="0"/>
              <a:t> </a:t>
            </a:r>
            <a:r>
              <a:rPr lang="en-US" sz="2000" b="1" dirty="0" err="1"/>
              <a:t>tế</a:t>
            </a:r>
            <a:r>
              <a:rPr lang="en-US" sz="2000" b="1" dirty="0"/>
              <a:t>…)</a:t>
            </a:r>
          </a:p>
          <a:p>
            <a:pPr lvl="0"/>
            <a:endParaRPr lang="en-US" dirty="0"/>
          </a:p>
          <a:p>
            <a:pPr lvl="0"/>
            <a:endParaRPr lang="en-US" b="1" dirty="0"/>
          </a:p>
          <a:p>
            <a:pPr lvl="0"/>
            <a:r>
              <a:rPr lang="en-US" sz="2000" b="1" dirty="0" err="1"/>
              <a:t>Kể</a:t>
            </a:r>
            <a:r>
              <a:rPr lang="en-US" sz="2000" b="1" dirty="0"/>
              <a:t> </a:t>
            </a:r>
            <a:r>
              <a:rPr lang="en-US" sz="2000" b="1" dirty="0" err="1"/>
              <a:t>câu</a:t>
            </a:r>
            <a:r>
              <a:rPr lang="en-US" sz="2000" b="1" dirty="0"/>
              <a:t> </a:t>
            </a:r>
            <a:r>
              <a:rPr lang="en-US" sz="2000" b="1" dirty="0" err="1"/>
              <a:t>chuyện</a:t>
            </a:r>
            <a:r>
              <a:rPr lang="en-US" sz="2000" b="1" dirty="0"/>
              <a:t> </a:t>
            </a:r>
            <a:r>
              <a:rPr lang="en-US" sz="2000" b="1" dirty="0" err="1"/>
              <a:t>tại</a:t>
            </a:r>
            <a:r>
              <a:rPr lang="en-US" sz="2000" b="1" dirty="0"/>
              <a:t> </a:t>
            </a:r>
            <a:r>
              <a:rPr lang="en-US" sz="2000" b="1" dirty="0" err="1"/>
              <a:t>sao</a:t>
            </a:r>
            <a:r>
              <a:rPr lang="en-US" sz="2000" b="1" dirty="0"/>
              <a:t> </a:t>
            </a:r>
            <a:r>
              <a:rPr lang="en-US" sz="2000" b="1" dirty="0" err="1"/>
              <a:t>chúng</a:t>
            </a:r>
            <a:r>
              <a:rPr lang="en-US" sz="2000" b="1" dirty="0"/>
              <a:t> ta </a:t>
            </a:r>
            <a:r>
              <a:rPr lang="en-US" sz="2000" b="1" dirty="0" err="1"/>
              <a:t>làm</a:t>
            </a:r>
            <a:r>
              <a:rPr lang="en-US" sz="2000" b="1" dirty="0"/>
              <a:t> CARE FOR.</a:t>
            </a:r>
          </a:p>
          <a:p>
            <a:pPr lvl="0"/>
            <a:endParaRPr lang="en-US" sz="2000" b="1" dirty="0"/>
          </a:p>
          <a:p>
            <a:pPr lvl="0"/>
            <a:endParaRPr lang="en-US" sz="2000" b="1" dirty="0"/>
          </a:p>
          <a:p>
            <a:r>
              <a:rPr lang="en-US" alt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</a:t>
            </a:r>
            <a:r>
              <a:rPr lang="en-US" altLang="en-US" sz="2400" b="1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ì</a:t>
            </a:r>
            <a:r>
              <a:rPr lang="en-US" alt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</a:t>
            </a:r>
            <a:r>
              <a:rPr lang="en-US" altLang="en-US" sz="24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en-US" altLang="en-US" sz="2400" b="1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à</a:t>
            </a:r>
            <a:r>
              <a:rPr lang="en-US" alt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  <a:r>
              <a:rPr lang="en-US" altLang="en-US" sz="24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ra </a:t>
            </a:r>
            <a:r>
              <a:rPr lang="en-US" alt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bảng</a:t>
            </a:r>
            <a:r>
              <a:rPr lang="en-US" altLang="en-US" sz="24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hoặc</a:t>
            </a:r>
            <a:r>
              <a:rPr lang="en-US" altLang="en-US" sz="24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giấy</a:t>
            </a:r>
            <a:r>
              <a:rPr lang="en-US" altLang="en-US" sz="24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A4 : 30  </a:t>
            </a:r>
            <a:r>
              <a:rPr lang="en-US" alt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phút</a:t>
            </a:r>
            <a:r>
              <a:rPr lang="en-US" altLang="en-US" sz="12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altLang="en-US" sz="700" dirty="0">
              <a:solidFill>
                <a:schemeClr val="tx1"/>
              </a:solidFill>
            </a:endParaRPr>
          </a:p>
          <a:p>
            <a:pPr marL="0" lvl="0" indent="0">
              <a:buNone/>
            </a:pPr>
            <a:endParaRPr lang="en-US" sz="2000" b="1" dirty="0"/>
          </a:p>
          <a:p>
            <a:endParaRPr lang="en-US" dirty="0"/>
          </a:p>
        </p:txBody>
      </p:sp>
      <p:sp>
        <p:nvSpPr>
          <p:cNvPr id="4" name="Tiêu đề 1">
            <a:extLst>
              <a:ext uri="{FF2B5EF4-FFF2-40B4-BE49-F238E27FC236}">
                <a16:creationId xmlns:a16="http://schemas.microsoft.com/office/drawing/2014/main" id="{7AB7605B-BE56-4454-A449-6A00A1EFAB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9887" y="-76200"/>
            <a:ext cx="9344788" cy="1058770"/>
          </a:xfrm>
        </p:spPr>
        <p:txBody>
          <a:bodyPr>
            <a:noAutofit/>
          </a:bodyPr>
          <a:lstStyle/>
          <a:p>
            <a:r>
              <a:rPr lang="en-US" sz="4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vi-VN" sz="4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Ư</a:t>
            </a:r>
            <a:r>
              <a:rPr lang="en-US" sz="4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ỚC 3: GẶP MẶT &amp; TRÌNH BÀY</a:t>
            </a:r>
          </a:p>
        </p:txBody>
      </p:sp>
      <p:sp>
        <p:nvSpPr>
          <p:cNvPr id="5" name="Right Brace 4">
            <a:extLst>
              <a:ext uri="{FF2B5EF4-FFF2-40B4-BE49-F238E27FC236}">
                <a16:creationId xmlns:a16="http://schemas.microsoft.com/office/drawing/2014/main" id="{DE261241-DB38-4D99-9E36-9D5E787C25AE}"/>
              </a:ext>
            </a:extLst>
          </p:cNvPr>
          <p:cNvSpPr/>
          <p:nvPr/>
        </p:nvSpPr>
        <p:spPr>
          <a:xfrm>
            <a:off x="6257925" y="7629525"/>
            <a:ext cx="85725" cy="371475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9" name="Right Brace 4">
            <a:extLst>
              <a:ext uri="{FF2B5EF4-FFF2-40B4-BE49-F238E27FC236}">
                <a16:creationId xmlns:a16="http://schemas.microsoft.com/office/drawing/2014/main" id="{2010697B-928D-4F84-8E2D-8390DB05A526}"/>
              </a:ext>
            </a:extLst>
          </p:cNvPr>
          <p:cNvSpPr/>
          <p:nvPr/>
        </p:nvSpPr>
        <p:spPr>
          <a:xfrm>
            <a:off x="6257925" y="7629525"/>
            <a:ext cx="85725" cy="371475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2" name="Rectangle 10">
            <a:extLst>
              <a:ext uri="{FF2B5EF4-FFF2-40B4-BE49-F238E27FC236}">
                <a16:creationId xmlns:a16="http://schemas.microsoft.com/office/drawing/2014/main" id="{7FBDBA43-F6C2-4AD2-9F47-5E920055C6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3429000"/>
            <a:ext cx="7953375" cy="1785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1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kumimoji="0" lang="en-US" altLang="en-US" sz="2400" b="0" i="1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ty: </a:t>
            </a:r>
            <a:r>
              <a:rPr kumimoji="0" lang="en-US" altLang="en-US" sz="2400" b="0" i="1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lớn</a:t>
            </a:r>
            <a:r>
              <a:rPr kumimoji="0" lang="en-US" altLang="en-US" sz="2400" b="0" i="1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2400" b="0" i="1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lâu</a:t>
            </a:r>
            <a:r>
              <a:rPr kumimoji="0" lang="en-US" altLang="en-US" sz="2400" b="0" i="1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1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năm</a:t>
            </a:r>
            <a:r>
              <a:rPr kumimoji="0" lang="en-US" altLang="en-US" sz="2400" b="0" i="1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2400" b="0" i="1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</a:t>
            </a:r>
            <a:r>
              <a:rPr kumimoji="0" lang="en-US" altLang="en-US" sz="2400" b="0" i="1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á</a:t>
            </a:r>
            <a:r>
              <a:rPr kumimoji="0" lang="en-US" altLang="en-US" sz="2400" b="0" i="1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kumimoji="0" lang="en-US" altLang="en-US" sz="2400" b="0" i="1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1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triển</a:t>
            </a:r>
            <a:r>
              <a:rPr kumimoji="0" lang="en-US" altLang="en-US" sz="2400" b="0" i="1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1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nhiều</a:t>
            </a:r>
            <a:r>
              <a:rPr kumimoji="0" lang="en-US" altLang="en-US" sz="2400" b="0" i="1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1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quốc</a:t>
            </a:r>
            <a:r>
              <a:rPr kumimoji="0" lang="en-US" altLang="en-US" sz="2400" b="0" i="1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1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</a:t>
            </a:r>
            <a:r>
              <a:rPr kumimoji="0" lang="en-US" altLang="en-US" sz="2400" b="0" i="1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2400" b="0" i="1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kumimoji="0" lang="en-US" altLang="en-US" sz="2400" b="0" i="1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kumimoji="0" lang="en-US" altLang="en-US" sz="2400" b="0" i="1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1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</a:t>
            </a:r>
            <a:r>
              <a:rPr kumimoji="0" lang="en-US" altLang="en-US" sz="2400" b="0" i="1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à</a:t>
            </a:r>
            <a:r>
              <a:rPr kumimoji="0" lang="en-US" altLang="en-US" sz="2400" b="0" i="1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1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kumimoji="0" lang="en-US" altLang="en-US" sz="2400" b="0" i="1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á</a:t>
            </a:r>
            <a:r>
              <a:rPr kumimoji="0" lang="en-US" altLang="en-US" sz="2400" b="0" i="1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  <a:endParaRPr kumimoji="0" lang="en-US" altLang="en-US" sz="2400" b="0" i="1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1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Sản</a:t>
            </a:r>
            <a:r>
              <a:rPr kumimoji="0" lang="en-US" altLang="en-US" sz="2400" b="0" i="1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1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phẩm</a:t>
            </a:r>
            <a:r>
              <a:rPr kumimoji="0" lang="en-US" altLang="en-US" sz="2400" b="0" i="1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kumimoji="0" lang="en-US" altLang="en-US" sz="2400" b="0" i="1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vỏ</a:t>
            </a:r>
            <a:r>
              <a:rPr kumimoji="0" lang="en-US" altLang="en-US" sz="2400" b="0" i="1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1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lon</a:t>
            </a:r>
            <a:r>
              <a:rPr kumimoji="0" lang="en-US" altLang="en-US" sz="2400" b="0" i="1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5 </a:t>
            </a:r>
            <a:r>
              <a:rPr kumimoji="0" lang="en-US" altLang="en-US" sz="2400" b="0" i="1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kumimoji="0" lang="en-US" altLang="en-US" sz="2400" b="0" i="1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à</a:t>
            </a:r>
            <a:r>
              <a:rPr kumimoji="0" lang="en-US" altLang="en-US" sz="2400" b="0" i="1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</a:t>
            </a:r>
            <a:r>
              <a:rPr kumimoji="0" lang="en-US" altLang="en-US" sz="2400" b="0" i="1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1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phần</a:t>
            </a:r>
            <a:r>
              <a:rPr kumimoji="0" lang="en-US" altLang="en-US" sz="2400" b="0" i="1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2400" b="0" i="1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ưu</a:t>
            </a:r>
            <a:r>
              <a:rPr kumimoji="0" lang="en-US" altLang="en-US" sz="2400" b="0" i="1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1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thế</a:t>
            </a:r>
            <a:r>
              <a:rPr kumimoji="0" lang="en-US" altLang="en-US" sz="2400" b="0" i="1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1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thị</a:t>
            </a:r>
            <a:r>
              <a:rPr kumimoji="0" lang="en-US" altLang="en-US" sz="2400" b="0" i="1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1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trường</a:t>
            </a:r>
            <a:endParaRPr kumimoji="0" lang="en-US" altLang="en-US" sz="2400" b="0" i="1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1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Hoa</a:t>
            </a:r>
            <a:r>
              <a:rPr kumimoji="0" lang="en-US" altLang="en-US" sz="2400" b="0" i="1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1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hồng</a:t>
            </a:r>
            <a:r>
              <a:rPr kumimoji="0" lang="en-US" altLang="en-US" sz="2400" b="0" i="1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2- 3 </a:t>
            </a:r>
            <a:r>
              <a:rPr kumimoji="0" lang="en-US" altLang="en-US" sz="2400" b="0" i="1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loại</a:t>
            </a:r>
            <a:r>
              <a:rPr kumimoji="0" lang="en-US" altLang="en-US" sz="2400" b="0" i="1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1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hoa</a:t>
            </a:r>
            <a:r>
              <a:rPr kumimoji="0" lang="en-US" altLang="en-US" sz="2400" b="0" i="1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1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hồng</a:t>
            </a:r>
            <a:r>
              <a:rPr kumimoji="0" lang="en-US" altLang="en-US" sz="2400" b="0" i="1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endParaRPr kumimoji="0" lang="en-US" altLang="en-US" sz="2400" b="0" i="1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1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Kế</a:t>
            </a:r>
            <a:r>
              <a:rPr kumimoji="0" lang="en-US" altLang="en-US" sz="2400" b="0" i="1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1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hoạch</a:t>
            </a:r>
            <a:r>
              <a:rPr kumimoji="0" lang="en-US" altLang="en-US" sz="2400" b="0" i="1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3 </a:t>
            </a:r>
            <a:r>
              <a:rPr kumimoji="0" lang="en-US" altLang="en-US" sz="2400" b="0" i="1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kumimoji="0" lang="en-US" altLang="en-US" sz="2400" b="0" i="1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á</a:t>
            </a:r>
            <a:r>
              <a:rPr kumimoji="0" lang="en-US" altLang="en-US" sz="2400" b="0" i="1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</a:t>
            </a:r>
            <a:endParaRPr kumimoji="0" lang="en-US" altLang="en-US" sz="2400" b="0" i="1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</a:endParaRPr>
          </a:p>
        </p:txBody>
      </p:sp>
      <p:sp>
        <p:nvSpPr>
          <p:cNvPr id="13" name="TextBox 16">
            <a:extLst>
              <a:ext uri="{FF2B5EF4-FFF2-40B4-BE49-F238E27FC236}">
                <a16:creationId xmlns:a16="http://schemas.microsoft.com/office/drawing/2014/main" id="{F2A54154-DEA5-45ED-8DC9-24E7E0E98BCC}"/>
              </a:ext>
            </a:extLst>
          </p:cNvPr>
          <p:cNvSpPr txBox="1"/>
          <p:nvPr/>
        </p:nvSpPr>
        <p:spPr>
          <a:xfrm>
            <a:off x="2362200" y="1366750"/>
            <a:ext cx="67324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kích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suy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nghĩ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ý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tưởng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nhằm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họ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họ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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Họ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sẽ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thay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đổi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.</a:t>
            </a:r>
            <a:endParaRPr lang="en-US" sz="2200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9">
            <a:extLst>
              <a:ext uri="{FF2B5EF4-FFF2-40B4-BE49-F238E27FC236}">
                <a16:creationId xmlns:a16="http://schemas.microsoft.com/office/drawing/2014/main" id="{15385350-FD2E-4991-9FE3-10750BD7046B}"/>
              </a:ext>
            </a:extLst>
          </p:cNvPr>
          <p:cNvSpPr txBox="1"/>
          <p:nvPr/>
        </p:nvSpPr>
        <p:spPr>
          <a:xfrm>
            <a:off x="2368485" y="2537974"/>
            <a:ext cx="686897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họ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vấn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TÒ MÒ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họ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sẻ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họ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lắng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endParaRPr lang="en-US" sz="2200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Hình chữ nhật 1">
            <a:extLst>
              <a:ext uri="{FF2B5EF4-FFF2-40B4-BE49-F238E27FC236}">
                <a16:creationId xmlns:a16="http://schemas.microsoft.com/office/drawing/2014/main" id="{B30D3955-17D1-4490-A561-67A8EBF19147}"/>
              </a:ext>
            </a:extLst>
          </p:cNvPr>
          <p:cNvSpPr/>
          <p:nvPr/>
        </p:nvSpPr>
        <p:spPr>
          <a:xfrm>
            <a:off x="1800225" y="5214104"/>
            <a:ext cx="7904910" cy="1554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None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900" dirty="0">
                <a:latin typeface="Arial" panose="020B0604020202020204" pitchFamily="34" charset="0"/>
                <a:cs typeface="Arial" panose="020B0604020202020204" pitchFamily="34" charset="0"/>
              </a:rPr>
              <a:t>=&gt; </a:t>
            </a:r>
            <a:r>
              <a:rPr lang="en-US" altLang="en-US" sz="1900" b="1" dirty="0" err="1"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alt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900" b="1" dirty="0" err="1">
                <a:latin typeface="Arial" panose="020B0604020202020204" pitchFamily="34" charset="0"/>
                <a:cs typeface="Arial" panose="020B0604020202020204" pitchFamily="34" charset="0"/>
              </a:rPr>
              <a:t>bầy</a:t>
            </a:r>
            <a:r>
              <a:rPr lang="en-US" alt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900" b="1" dirty="0" err="1">
                <a:latin typeface="Arial" panose="020B0604020202020204" pitchFamily="34" charset="0"/>
                <a:cs typeface="Arial" panose="020B0604020202020204" pitchFamily="34" charset="0"/>
              </a:rPr>
              <a:t>nội</a:t>
            </a:r>
            <a:r>
              <a:rPr lang="en-US" alt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 dung </a:t>
            </a:r>
            <a:r>
              <a:rPr lang="en-US" altLang="en-US" sz="1900" b="1" dirty="0" err="1">
                <a:latin typeface="Arial" panose="020B0604020202020204" pitchFamily="34" charset="0"/>
                <a:cs typeface="Arial" panose="020B0604020202020204" pitchFamily="34" charset="0"/>
              </a:rPr>
              <a:t>tùy</a:t>
            </a:r>
            <a:r>
              <a:rPr lang="en-US" alt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900" b="1" dirty="0" err="1">
                <a:latin typeface="Arial" panose="020B0604020202020204" pitchFamily="34" charset="0"/>
                <a:cs typeface="Arial" panose="020B0604020202020204" pitchFamily="34" charset="0"/>
              </a:rPr>
              <a:t>thuộc</a:t>
            </a:r>
            <a:r>
              <a:rPr lang="en-US" alt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900" b="1" dirty="0" err="1"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alt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en-US" sz="1900" b="1" dirty="0" err="1">
                <a:latin typeface="Arial" panose="020B0604020202020204" pitchFamily="34" charset="0"/>
                <a:cs typeface="Arial" panose="020B0604020202020204" pitchFamily="34" charset="0"/>
              </a:rPr>
              <a:t>nhu</a:t>
            </a:r>
            <a:r>
              <a:rPr lang="en-US" alt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900" b="1" dirty="0" err="1">
                <a:latin typeface="Arial" panose="020B0604020202020204" pitchFamily="34" charset="0"/>
                <a:cs typeface="Arial" panose="020B0604020202020204" pitchFamily="34" charset="0"/>
              </a:rPr>
              <a:t>cầu</a:t>
            </a:r>
            <a:r>
              <a:rPr lang="en-US" alt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900" b="1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alt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900" b="1" dirty="0" err="1"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alt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900" b="1" dirty="0" err="1">
                <a:latin typeface="Arial" panose="020B0604020202020204" pitchFamily="34" charset="0"/>
                <a:cs typeface="Arial" panose="020B0604020202020204" pitchFamily="34" charset="0"/>
              </a:rPr>
              <a:t>nghe</a:t>
            </a:r>
            <a:r>
              <a:rPr lang="en-US" alt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9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buFontTx/>
              <a:buNone/>
            </a:pPr>
            <a:r>
              <a:rPr lang="en-US" altLang="en-US" sz="19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+ </a:t>
            </a:r>
            <a:r>
              <a:rPr lang="en-US" altLang="en-US" sz="1900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altLang="en-US" sz="19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900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thêm</a:t>
            </a:r>
            <a:r>
              <a:rPr lang="en-US" altLang="en-US" sz="19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900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thu</a:t>
            </a:r>
            <a:r>
              <a:rPr lang="en-US" altLang="en-US" sz="19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900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altLang="en-US" sz="19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900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altLang="en-US" sz="19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lo </a:t>
            </a:r>
            <a:r>
              <a:rPr lang="en-US" altLang="en-US" sz="1900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altLang="en-US" sz="19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900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gia</a:t>
            </a:r>
            <a:r>
              <a:rPr lang="en-US" altLang="en-US" sz="19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900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đình</a:t>
            </a:r>
            <a:endParaRPr lang="en-US" altLang="en-US" sz="1900" i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r>
              <a:rPr lang="en-US" altLang="en-US" sz="19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+ </a:t>
            </a:r>
            <a:r>
              <a:rPr lang="en-US" altLang="en-US" sz="1900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altLang="en-US" sz="19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900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gặp</a:t>
            </a:r>
            <a:r>
              <a:rPr lang="en-US" altLang="en-US" sz="19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900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gỡ</a:t>
            </a:r>
            <a:r>
              <a:rPr lang="en-US" altLang="en-US" sz="19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900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en-US" altLang="en-US" sz="19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900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bè</a:t>
            </a:r>
            <a:endParaRPr lang="en-US" altLang="en-US" sz="1900" i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r>
              <a:rPr lang="en-US" altLang="en-US" sz="19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+ </a:t>
            </a:r>
            <a:r>
              <a:rPr lang="en-US" altLang="en-US" sz="1900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altLang="en-US" sz="19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 </a:t>
            </a:r>
            <a:r>
              <a:rPr lang="en-US" altLang="en-US" sz="1900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công</a:t>
            </a:r>
            <a:r>
              <a:rPr lang="en-US" altLang="en-US" sz="19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900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việc</a:t>
            </a:r>
            <a:r>
              <a:rPr lang="en-US" altLang="en-US" sz="19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900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độc</a:t>
            </a:r>
            <a:r>
              <a:rPr lang="en-US" altLang="en-US" sz="19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900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lập</a:t>
            </a:r>
            <a:r>
              <a:rPr lang="en-US" altLang="en-US" sz="19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, </a:t>
            </a:r>
            <a:r>
              <a:rPr lang="en-US" altLang="en-US" sz="1900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Phát</a:t>
            </a:r>
            <a:r>
              <a:rPr lang="en-US" altLang="en-US" sz="19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900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triển</a:t>
            </a:r>
            <a:r>
              <a:rPr lang="en-US" altLang="en-US" sz="19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900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bản</a:t>
            </a:r>
            <a:r>
              <a:rPr lang="en-US" altLang="en-US" sz="19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900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thân</a:t>
            </a:r>
            <a:endParaRPr lang="en-US" altLang="en-US" sz="1900" i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r>
              <a:rPr lang="en-US" altLang="en-US" sz="19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+ </a:t>
            </a:r>
            <a:r>
              <a:rPr lang="en-US" altLang="en-US" sz="1900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Muốn</a:t>
            </a:r>
            <a:r>
              <a:rPr lang="en-US" altLang="en-US" sz="19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900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làm</a:t>
            </a:r>
            <a:r>
              <a:rPr lang="en-US" altLang="en-US" sz="19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900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giàu</a:t>
            </a:r>
            <a:r>
              <a:rPr lang="en-US" altLang="en-US" sz="19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1900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làm</a:t>
            </a:r>
            <a:r>
              <a:rPr lang="en-US" altLang="en-US" sz="19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900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chủ</a:t>
            </a:r>
            <a:r>
              <a:rPr lang="en-US" altLang="en-US" sz="19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…….</a:t>
            </a:r>
          </a:p>
        </p:txBody>
      </p:sp>
    </p:spTree>
    <p:extLst>
      <p:ext uri="{BB962C8B-B14F-4D97-AF65-F5344CB8AC3E}">
        <p14:creationId xmlns:p14="http://schemas.microsoft.com/office/powerpoint/2010/main" val="1100873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D108F0FD-F4D8-431B-94D3-56B92BC5B7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3792" y="874982"/>
            <a:ext cx="10141526" cy="2151632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en-US" altLang="en-US" sz="1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1 - Thái </a:t>
            </a:r>
            <a:r>
              <a:rPr lang="en-US" altLang="en-US" sz="18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độ</a:t>
            </a:r>
            <a:r>
              <a:rPr lang="en-US" altLang="en-US" sz="1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cần</a:t>
            </a:r>
            <a:r>
              <a:rPr lang="en-US" altLang="en-US" sz="1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altLang="en-US" sz="1800" dirty="0">
                <a:solidFill>
                  <a:srgbClr val="0070C0"/>
                </a:solidFill>
                <a:cs typeface="Arial" panose="020B0604020202020204" pitchFamily="34" charset="0"/>
              </a:rPr>
              <a:t>,</a:t>
            </a:r>
            <a:r>
              <a:rPr lang="en-US" altLang="en-US" sz="1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Tự</a:t>
            </a:r>
            <a:r>
              <a:rPr lang="en-US" altLang="en-US" sz="1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tin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2 - </a:t>
            </a:r>
            <a:r>
              <a:rPr lang="en-US" altLang="en-US" sz="18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Kỹ</a:t>
            </a:r>
            <a:r>
              <a:rPr lang="en-US" altLang="en-US" sz="1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năng</a:t>
            </a:r>
            <a:r>
              <a:rPr lang="en-US" altLang="en-US" sz="1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trả</a:t>
            </a:r>
            <a:r>
              <a:rPr lang="en-US" altLang="en-US" sz="1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lời</a:t>
            </a:r>
            <a:r>
              <a:rPr lang="en-US" altLang="en-US" sz="1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câu</a:t>
            </a:r>
            <a:r>
              <a:rPr lang="en-US" altLang="en-US" sz="1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hỏi</a:t>
            </a:r>
            <a:r>
              <a:rPr lang="en-US" altLang="en-US" sz="1800" dirty="0">
                <a:solidFill>
                  <a:srgbClr val="0070C0"/>
                </a:solidFill>
                <a:cs typeface="Arial" panose="020B0604020202020204" pitchFamily="34" charset="0"/>
              </a:rPr>
              <a:t>:</a:t>
            </a:r>
            <a:endParaRPr lang="en-US" altLang="en-US" sz="18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+ </a:t>
            </a:r>
            <a:r>
              <a:rPr lang="en-US" altLang="en-US" sz="18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Lắng</a:t>
            </a:r>
            <a:r>
              <a:rPr lang="en-US" altLang="en-US" sz="1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nghe</a:t>
            </a:r>
            <a:r>
              <a:rPr lang="en-US" altLang="en-US" sz="1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altLang="en-US" sz="1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đặt</a:t>
            </a:r>
            <a:r>
              <a:rPr lang="en-US" altLang="en-US" sz="1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câu</a:t>
            </a:r>
            <a:r>
              <a:rPr lang="en-US" altLang="en-US" sz="1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hỏi</a:t>
            </a:r>
            <a:r>
              <a:rPr lang="en-US" altLang="en-US" sz="1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altLang="en-US" sz="1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hiểu</a:t>
            </a:r>
            <a:r>
              <a:rPr lang="en-US" altLang="en-US" sz="1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KH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   + </a:t>
            </a:r>
            <a:r>
              <a:rPr lang="en-US" altLang="en-US" sz="18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Trả</a:t>
            </a:r>
            <a:r>
              <a:rPr lang="en-US" altLang="en-US" sz="1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lời</a:t>
            </a:r>
            <a:r>
              <a:rPr lang="en-US" altLang="en-US" sz="1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altLang="en-US" sz="1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phải</a:t>
            </a:r>
            <a:r>
              <a:rPr lang="en-US" altLang="en-US" sz="1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altLang="en-US" sz="1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tranh</a:t>
            </a:r>
            <a:r>
              <a:rPr lang="en-US" altLang="en-US" sz="1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biện</a:t>
            </a:r>
            <a:r>
              <a:rPr lang="en-US" altLang="en-US" sz="1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mà</a:t>
            </a:r>
            <a:r>
              <a:rPr lang="en-US" altLang="en-US" sz="1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altLang="en-US" sz="1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khách</a:t>
            </a:r>
            <a:r>
              <a:rPr lang="en-US" altLang="en-US" sz="1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hàng</a:t>
            </a:r>
            <a:r>
              <a:rPr lang="en-US" altLang="en-US" sz="1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mở</a:t>
            </a:r>
            <a:r>
              <a:rPr lang="en-US" altLang="en-US" sz="1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lòng</a:t>
            </a:r>
            <a:endParaRPr lang="en-US" altLang="en-US" sz="18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   + </a:t>
            </a:r>
            <a:r>
              <a:rPr lang="en-US" altLang="en-US" sz="18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Trả</a:t>
            </a:r>
            <a:r>
              <a:rPr lang="en-US" altLang="en-US" sz="1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lời</a:t>
            </a:r>
            <a:r>
              <a:rPr lang="en-US" altLang="en-US" sz="1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altLang="en-US" sz="1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mở</a:t>
            </a:r>
            <a:r>
              <a:rPr lang="en-US" altLang="en-US" sz="1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rộng</a:t>
            </a:r>
            <a:r>
              <a:rPr lang="en-US" altLang="en-US" sz="1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thêm</a:t>
            </a:r>
            <a:r>
              <a:rPr lang="en-US" altLang="en-US" sz="1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thông</a:t>
            </a:r>
            <a:r>
              <a:rPr lang="en-US" altLang="en-US" sz="1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tin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+ </a:t>
            </a:r>
            <a:r>
              <a:rPr lang="en-US" altLang="en-US" sz="18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altLang="en-US" sz="1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nhất</a:t>
            </a:r>
            <a:r>
              <a:rPr lang="en-US" altLang="en-US" sz="1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thiết</a:t>
            </a:r>
            <a:r>
              <a:rPr lang="en-US" altLang="en-US" sz="1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trả</a:t>
            </a:r>
            <a:r>
              <a:rPr lang="en-US" altLang="en-US" sz="1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lời</a:t>
            </a:r>
            <a:r>
              <a:rPr lang="en-US" altLang="en-US" sz="1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tất</a:t>
            </a:r>
            <a:r>
              <a:rPr lang="en-US" altLang="en-US" sz="1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cả</a:t>
            </a:r>
            <a:r>
              <a:rPr lang="en-US" altLang="en-US" sz="1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altLang="en-US" sz="1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câu</a:t>
            </a:r>
            <a:r>
              <a:rPr lang="en-US" altLang="en-US" sz="1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hỏi</a:t>
            </a:r>
            <a:endParaRPr lang="en-US" altLang="en-US" sz="18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800" dirty="0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AADF0503-5C95-4B7E-AFAF-CC90578B78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768388" y="254507"/>
            <a:ext cx="5789611" cy="595312"/>
          </a:xfrm>
        </p:spPr>
        <p:txBody>
          <a:bodyPr>
            <a:normAutofit/>
          </a:bodyPr>
          <a:lstStyle/>
          <a:p>
            <a:r>
              <a:rPr lang="en-US" alt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BƯỚC 4 : XỬ LÝ TỪ CHỐI</a:t>
            </a:r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649125FC-3406-4C3B-8138-280B80726A91}"/>
              </a:ext>
            </a:extLst>
          </p:cNvPr>
          <p:cNvSpPr txBox="1"/>
          <p:nvPr/>
        </p:nvSpPr>
        <p:spPr>
          <a:xfrm>
            <a:off x="285734" y="2897355"/>
            <a:ext cx="877355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TẠI SAO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HÀNH ĐỘNG .</a:t>
            </a:r>
          </a:p>
        </p:txBody>
      </p:sp>
      <p:sp>
        <p:nvSpPr>
          <p:cNvPr id="7" name="TextBox 18">
            <a:extLst>
              <a:ext uri="{FF2B5EF4-FFF2-40B4-BE49-F238E27FC236}">
                <a16:creationId xmlns:a16="http://schemas.microsoft.com/office/drawing/2014/main" id="{422FF11E-070C-4B68-84BF-1AE512E5EB91}"/>
              </a:ext>
            </a:extLst>
          </p:cNvPr>
          <p:cNvSpPr txBox="1"/>
          <p:nvPr/>
        </p:nvSpPr>
        <p:spPr>
          <a:xfrm>
            <a:off x="285734" y="3357520"/>
            <a:ext cx="849623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LÀM CÁI GÌ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endParaRPr lang="en-US" sz="2200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21">
            <a:extLst>
              <a:ext uri="{FF2B5EF4-FFF2-40B4-BE49-F238E27FC236}">
                <a16:creationId xmlns:a16="http://schemas.microsoft.com/office/drawing/2014/main" id="{39E671B8-6305-4554-8D8D-BE48AA29D214}"/>
              </a:ext>
            </a:extLst>
          </p:cNvPr>
          <p:cNvSpPr txBox="1"/>
          <p:nvPr/>
        </p:nvSpPr>
        <p:spPr>
          <a:xfrm>
            <a:off x="738346" y="3905187"/>
            <a:ext cx="61822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TẠI SAO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họ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?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Họ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TẦM NHÌN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NIỀM TIN </a:t>
            </a:r>
          </a:p>
        </p:txBody>
      </p:sp>
      <p:grpSp>
        <p:nvGrpSpPr>
          <p:cNvPr id="10" name="Group 1">
            <a:extLst>
              <a:ext uri="{FF2B5EF4-FFF2-40B4-BE49-F238E27FC236}">
                <a16:creationId xmlns:a16="http://schemas.microsoft.com/office/drawing/2014/main" id="{33CA0CD1-AC5A-4BF5-9F99-B8346DD68394}"/>
              </a:ext>
            </a:extLst>
          </p:cNvPr>
          <p:cNvGrpSpPr/>
          <p:nvPr/>
        </p:nvGrpSpPr>
        <p:grpSpPr>
          <a:xfrm>
            <a:off x="8458200" y="2907413"/>
            <a:ext cx="3733800" cy="3649382"/>
            <a:chOff x="5562600" y="3581400"/>
            <a:chExt cx="3505200" cy="3173832"/>
          </a:xfrm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</p:grpSpPr>
        <p:sp>
          <p:nvSpPr>
            <p:cNvPr id="11" name="Oval 7">
              <a:extLst>
                <a:ext uri="{FF2B5EF4-FFF2-40B4-BE49-F238E27FC236}">
                  <a16:creationId xmlns:a16="http://schemas.microsoft.com/office/drawing/2014/main" id="{BDA0689A-C259-4334-A0A8-801049757932}"/>
                </a:ext>
              </a:extLst>
            </p:cNvPr>
            <p:cNvSpPr/>
            <p:nvPr/>
          </p:nvSpPr>
          <p:spPr>
            <a:xfrm>
              <a:off x="5562600" y="3581400"/>
              <a:ext cx="3505200" cy="3173832"/>
            </a:xfrm>
            <a:prstGeom prst="ellipse">
              <a:avLst/>
            </a:prstGeom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97575FF4-D0A5-4FF0-B161-50C44A7EF58C}"/>
                </a:ext>
              </a:extLst>
            </p:cNvPr>
            <p:cNvSpPr txBox="1"/>
            <p:nvPr/>
          </p:nvSpPr>
          <p:spPr>
            <a:xfrm>
              <a:off x="6491021" y="3689442"/>
              <a:ext cx="1838377" cy="401506"/>
            </a:xfrm>
            <a:prstGeom prst="rect">
              <a:avLst/>
            </a:prstGeom>
            <a:noFill/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wrap="square" rtlCol="0">
              <a:spAutoFit/>
            </a:bodyPr>
            <a:lstStyle/>
            <a:p>
              <a:r>
                <a:rPr lang="en-US" sz="2400" i="1" dirty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LÀM CÁI GÌ </a:t>
              </a:r>
            </a:p>
          </p:txBody>
        </p:sp>
        <p:sp>
          <p:nvSpPr>
            <p:cNvPr id="13" name="Oval 13">
              <a:extLst>
                <a:ext uri="{FF2B5EF4-FFF2-40B4-BE49-F238E27FC236}">
                  <a16:creationId xmlns:a16="http://schemas.microsoft.com/office/drawing/2014/main" id="{D5376581-BBA7-4A5C-9FFB-2E6B427977E4}"/>
                </a:ext>
              </a:extLst>
            </p:cNvPr>
            <p:cNvSpPr/>
            <p:nvPr/>
          </p:nvSpPr>
          <p:spPr>
            <a:xfrm>
              <a:off x="6170497" y="4067046"/>
              <a:ext cx="2286000" cy="2102567"/>
            </a:xfrm>
            <a:prstGeom prst="ellipse">
              <a:avLst/>
            </a:prstGeom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8">
              <a:extLst>
                <a:ext uri="{FF2B5EF4-FFF2-40B4-BE49-F238E27FC236}">
                  <a16:creationId xmlns:a16="http://schemas.microsoft.com/office/drawing/2014/main" id="{8B872D75-1621-4A43-8512-7E7C0AF22880}"/>
                </a:ext>
              </a:extLst>
            </p:cNvPr>
            <p:cNvSpPr/>
            <p:nvPr/>
          </p:nvSpPr>
          <p:spPr>
            <a:xfrm>
              <a:off x="6705600" y="4572000"/>
              <a:ext cx="1219200" cy="1092660"/>
            </a:xfrm>
            <a:prstGeom prst="ellipse">
              <a:avLst/>
            </a:prstGeom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DE4B8AF6-55D0-4C17-8FBA-DC5E9E9A07ED}"/>
                </a:ext>
              </a:extLst>
            </p:cNvPr>
            <p:cNvSpPr txBox="1"/>
            <p:nvPr/>
          </p:nvSpPr>
          <p:spPr>
            <a:xfrm>
              <a:off x="6618120" y="4285781"/>
              <a:ext cx="1603983" cy="321204"/>
            </a:xfrm>
            <a:prstGeom prst="rect">
              <a:avLst/>
            </a:prstGeom>
            <a:noFill/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wrap="square" rtlCol="0">
              <a:spAutoFit/>
            </a:bodyPr>
            <a:lstStyle/>
            <a:p>
              <a:r>
                <a:rPr lang="en-US" i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LÀM THẾ NÀO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D718B723-64E3-4527-B697-40DECA9C9259}"/>
                </a:ext>
              </a:extLst>
            </p:cNvPr>
            <p:cNvSpPr txBox="1"/>
            <p:nvPr/>
          </p:nvSpPr>
          <p:spPr>
            <a:xfrm>
              <a:off x="6705600" y="4917577"/>
              <a:ext cx="1219200" cy="401506"/>
            </a:xfrm>
            <a:prstGeom prst="rect">
              <a:avLst/>
            </a:prstGeom>
            <a:noFill/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wrap="square" rtlCol="0">
              <a:spAutoFit/>
            </a:bodyPr>
            <a:lstStyle/>
            <a:p>
              <a:r>
                <a:rPr lang="en-US" sz="2400" i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TẠI SAO</a:t>
              </a:r>
            </a:p>
          </p:txBody>
        </p:sp>
      </p:grpSp>
      <p:sp>
        <p:nvSpPr>
          <p:cNvPr id="17" name="Striped Right Arrow 16">
            <a:extLst>
              <a:ext uri="{FF2B5EF4-FFF2-40B4-BE49-F238E27FC236}">
                <a16:creationId xmlns:a16="http://schemas.microsoft.com/office/drawing/2014/main" id="{BF78ECE4-DF63-4C9D-B74F-472E542AB414}"/>
              </a:ext>
            </a:extLst>
          </p:cNvPr>
          <p:cNvSpPr/>
          <p:nvPr/>
        </p:nvSpPr>
        <p:spPr>
          <a:xfrm rot="20765106">
            <a:off x="3030092" y="4299915"/>
            <a:ext cx="6148402" cy="2926799"/>
          </a:xfrm>
          <a:prstGeom prst="stripedRightArrow">
            <a:avLst/>
          </a:prstGeom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0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0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TẠI SAO  </a:t>
            </a:r>
            <a:r>
              <a:rPr lang="en-US" sz="20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0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0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họ</a:t>
            </a:r>
            <a:r>
              <a:rPr lang="en-US" sz="20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20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TẦM NHÌN, NIỀM TIN </a:t>
            </a:r>
            <a:r>
              <a:rPr lang="en-US" sz="20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0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0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20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0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0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0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0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0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chứ</a:t>
            </a:r>
            <a:r>
              <a:rPr lang="en-US" sz="20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0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0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0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họ</a:t>
            </a:r>
            <a:r>
              <a:rPr lang="en-US" sz="20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20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20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sz="20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0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0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0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3235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8" fill="hold" grpId="0" nodeType="clickEffect">
                                      <p:stCondLst>
                                        <p:cond delay="0"/>
                                      </p:stCondLst>
                                      <p:iterate type="lt">
                                        <p:tmPct val="10000"/>
                                      </p:iterate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7" dur="500"/>
                                            <p:tgtEl>
                                              <p:spTgt spid="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" fill="hold">
                          <p:stCondLst>
                            <p:cond delay="indefinite"/>
                          </p:stCondLst>
                          <p:childTnLst>
                            <p:par>
                              <p:cTn id="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" presetID="22" presetClass="entr" presetSubtype="8" fill="hold" grpId="0" nodeType="clickEffect">
                                      <p:stCondLst>
                                        <p:cond delay="0"/>
                                      </p:stCondLst>
                                      <p:iterate type="lt">
                                        <p:tmPct val="10000"/>
                                      </p:iterate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12" dur="500"/>
                                            <p:tgtEl>
                                              <p:spTgt spid="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3" fill="hold">
                          <p:stCondLst>
                            <p:cond delay="indefinite"/>
                          </p:stCondLst>
                          <p:childTnLst>
                            <p:par>
                              <p:cTn id="1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5" presetID="22" presetClass="entr" presetSubtype="8" fill="hold" grpId="0" nodeType="clickEffect">
                                      <p:stCondLst>
                                        <p:cond delay="0"/>
                                      </p:stCondLst>
                                      <p:iterate type="lt">
                                        <p:tmPct val="10000"/>
                                      </p:iterate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17" dur="500"/>
                                            <p:tgtEl>
                                              <p:spTgt spid="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8" fill="hold">
                          <p:stCondLst>
                            <p:cond delay="indefinite"/>
                          </p:stCondLst>
                          <p:childTnLst>
                            <p:par>
                              <p:cTn id="1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0" presetID="2" presetClass="entr" presetSubtype="8" accel="86000" fill="hold" grpId="0" nodeType="clickEffect" p14:presetBounceEnd="56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6000">
                                          <p:cBhvr additive="base">
                                            <p:cTn id="22" dur="500" fill="hold"/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6000">
                                          <p:cBhvr additive="base">
                                            <p:cTn id="23" dur="500" fill="hold"/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6" grpId="0"/>
          <p:bldP spid="7" grpId="0"/>
          <p:bldP spid="8" grpId="0"/>
          <p:bldP spid="17" grpId="0" animBg="1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8" fill="hold" grpId="0" nodeType="clickEffect">
                                      <p:stCondLst>
                                        <p:cond delay="0"/>
                                      </p:stCondLst>
                                      <p:iterate type="lt">
                                        <p:tmPct val="10000"/>
                                      </p:iterate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7" dur="500"/>
                                            <p:tgtEl>
                                              <p:spTgt spid="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" fill="hold">
                          <p:stCondLst>
                            <p:cond delay="indefinite"/>
                          </p:stCondLst>
                          <p:childTnLst>
                            <p:par>
                              <p:cTn id="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" presetID="22" presetClass="entr" presetSubtype="8" fill="hold" grpId="0" nodeType="clickEffect">
                                      <p:stCondLst>
                                        <p:cond delay="0"/>
                                      </p:stCondLst>
                                      <p:iterate type="lt">
                                        <p:tmPct val="10000"/>
                                      </p:iterate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12" dur="500"/>
                                            <p:tgtEl>
                                              <p:spTgt spid="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3" fill="hold">
                          <p:stCondLst>
                            <p:cond delay="indefinite"/>
                          </p:stCondLst>
                          <p:childTnLst>
                            <p:par>
                              <p:cTn id="1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5" presetID="22" presetClass="entr" presetSubtype="8" fill="hold" grpId="0" nodeType="clickEffect">
                                      <p:stCondLst>
                                        <p:cond delay="0"/>
                                      </p:stCondLst>
                                      <p:iterate type="lt">
                                        <p:tmPct val="10000"/>
                                      </p:iterate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17" dur="500"/>
                                            <p:tgtEl>
                                              <p:spTgt spid="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8" fill="hold">
                          <p:stCondLst>
                            <p:cond delay="indefinite"/>
                          </p:stCondLst>
                          <p:childTnLst>
                            <p:par>
                              <p:cTn id="1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0" presetID="2" presetClass="entr" presetSubtype="8" accel="8600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2" dur="500" fill="hold"/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3" dur="500" fill="hold"/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6" grpId="0"/>
          <p:bldP spid="7" grpId="0"/>
          <p:bldP spid="8" grpId="0"/>
          <p:bldP spid="17" grpId="0" animBg="1"/>
        </p:bldLst>
      </p:timing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FDDCB85-8E13-47C3-A083-2E27D903661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05000" y="1219200"/>
            <a:ext cx="9599613" cy="5334000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altLang="en-US" sz="20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Chủ</a:t>
            </a:r>
            <a:r>
              <a:rPr lang="en-US" altLang="en-US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altLang="en-US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kết</a:t>
            </a:r>
            <a:r>
              <a:rPr lang="en-US" altLang="en-US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thúc</a:t>
            </a:r>
            <a:endParaRPr lang="en-US" altLang="en-US" sz="20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0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Điểm</a:t>
            </a:r>
            <a:r>
              <a:rPr lang="en-US" altLang="en-US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lại</a:t>
            </a:r>
            <a:r>
              <a:rPr lang="en-US" altLang="en-US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altLang="en-US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quyền</a:t>
            </a:r>
            <a:r>
              <a:rPr lang="en-US" altLang="en-US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lợi</a:t>
            </a:r>
            <a:r>
              <a:rPr lang="en-US" altLang="en-US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altLang="en-US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altLang="en-US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bầy</a:t>
            </a:r>
            <a:endParaRPr lang="en-US" altLang="en-US" sz="20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0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Dùng</a:t>
            </a:r>
            <a:r>
              <a:rPr lang="en-US" altLang="en-US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ngôn</a:t>
            </a:r>
            <a:r>
              <a:rPr lang="en-US" altLang="en-US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ngữ</a:t>
            </a:r>
            <a:r>
              <a:rPr lang="en-US" altLang="en-US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tích</a:t>
            </a:r>
            <a:r>
              <a:rPr lang="en-US" altLang="en-US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cực</a:t>
            </a:r>
            <a:endParaRPr lang="en-US" altLang="en-US" sz="20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0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Giọng</a:t>
            </a:r>
            <a:r>
              <a:rPr lang="en-US" altLang="en-US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nói</a:t>
            </a:r>
            <a:r>
              <a:rPr lang="en-US" altLang="en-US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chắc</a:t>
            </a:r>
            <a:r>
              <a:rPr lang="en-US" altLang="en-US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chắn</a:t>
            </a:r>
            <a:r>
              <a:rPr lang="en-US" altLang="en-US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đáng</a:t>
            </a:r>
            <a:r>
              <a:rPr lang="en-US" altLang="en-US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tin </a:t>
            </a:r>
            <a:r>
              <a:rPr lang="en-US" altLang="en-US" sz="20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cậy</a:t>
            </a:r>
            <a:endParaRPr lang="en-US" altLang="en-US" sz="20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0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altLang="en-US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nên</a:t>
            </a:r>
            <a:r>
              <a:rPr lang="en-US" altLang="en-US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</a:t>
            </a:r>
            <a:r>
              <a:rPr lang="en-US" altLang="en-US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hoãn</a:t>
            </a:r>
            <a:r>
              <a:rPr lang="en-US" altLang="en-US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altLang="en-US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lần</a:t>
            </a:r>
            <a:r>
              <a:rPr lang="en-US" altLang="en-US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endParaRPr lang="en-US" altLang="en-US" sz="20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0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Đừng</a:t>
            </a:r>
            <a:r>
              <a:rPr lang="en-US" altLang="en-US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ép</a:t>
            </a:r>
            <a:r>
              <a:rPr lang="en-US" altLang="en-US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ứng</a:t>
            </a:r>
            <a:r>
              <a:rPr lang="en-US" altLang="en-US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viên</a:t>
            </a:r>
            <a:r>
              <a:rPr lang="en-US" altLang="en-US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điền</a:t>
            </a:r>
            <a:r>
              <a:rPr lang="en-US" altLang="en-US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đơn</a:t>
            </a:r>
            <a:r>
              <a:rPr lang="en-US" altLang="en-US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 </a:t>
            </a:r>
            <a:r>
              <a:rPr lang="en-US" altLang="en-US" sz="20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mình</a:t>
            </a:r>
            <a:endParaRPr lang="en-US" altLang="en-US" sz="20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Quan </a:t>
            </a:r>
            <a:r>
              <a:rPr lang="en-US" altLang="en-US" sz="20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trọng</a:t>
            </a:r>
            <a:r>
              <a:rPr lang="en-US" altLang="en-US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altLang="en-US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tạo</a:t>
            </a:r>
            <a:r>
              <a:rPr lang="en-US" altLang="en-US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đ</a:t>
            </a:r>
            <a:r>
              <a:rPr lang="vi-VN" altLang="en-US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ư</a:t>
            </a:r>
            <a:r>
              <a:rPr lang="en-US" altLang="en-US" sz="20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ợc</a:t>
            </a:r>
            <a:r>
              <a:rPr lang="en-US" altLang="en-US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cuộc</a:t>
            </a:r>
            <a:r>
              <a:rPr lang="en-US" altLang="en-US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gặp</a:t>
            </a:r>
            <a:r>
              <a:rPr lang="en-US" altLang="en-US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lần</a:t>
            </a:r>
            <a:r>
              <a:rPr lang="en-US" altLang="en-US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endParaRPr lang="en-US" altLang="en-US" sz="20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0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Việc</a:t>
            </a:r>
            <a:r>
              <a:rPr lang="en-US" altLang="en-US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kết</a:t>
            </a:r>
            <a:r>
              <a:rPr lang="en-US" altLang="en-US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thúc</a:t>
            </a:r>
            <a:r>
              <a:rPr lang="en-US" altLang="en-US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chỉ</a:t>
            </a:r>
            <a:r>
              <a:rPr lang="en-US" altLang="en-US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thành</a:t>
            </a:r>
            <a:r>
              <a:rPr lang="en-US" altLang="en-US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công</a:t>
            </a:r>
            <a:r>
              <a:rPr lang="en-US" altLang="en-US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altLang="en-US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ứng</a:t>
            </a:r>
            <a:r>
              <a:rPr lang="en-US" altLang="en-US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viên</a:t>
            </a:r>
            <a:r>
              <a:rPr lang="en-US" altLang="en-US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</a:t>
            </a:r>
            <a:r>
              <a:rPr lang="en-US" altLang="en-US" sz="20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 </a:t>
            </a:r>
            <a:r>
              <a:rPr lang="en-US" altLang="en-US" sz="2000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tưởng</a:t>
            </a:r>
            <a:r>
              <a:rPr lang="en-US" altLang="en-US" sz="20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endParaRPr lang="en-US" altLang="en-US" sz="2000" i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</a:t>
            </a:r>
            <a:r>
              <a:rPr lang="en-US" altLang="en-US" sz="2000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Nhu</a:t>
            </a:r>
            <a:r>
              <a:rPr lang="en-US" altLang="en-US" sz="20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cầu</a:t>
            </a:r>
            <a:r>
              <a:rPr lang="en-US" altLang="en-US" sz="20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altLang="en-US" sz="20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altLang="en-US" sz="20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xác</a:t>
            </a:r>
            <a:r>
              <a:rPr lang="en-US" altLang="en-US" sz="20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altLang="en-US" sz="20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rõ</a:t>
            </a:r>
            <a:r>
              <a:rPr lang="en-US" altLang="en-US" sz="20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ràng</a:t>
            </a:r>
            <a:r>
              <a:rPr lang="en-US" altLang="en-US" sz="20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Tin </a:t>
            </a:r>
            <a:r>
              <a:rPr lang="en-US" altLang="en-US" sz="2000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chắc</a:t>
            </a:r>
            <a:r>
              <a:rPr lang="en-US" altLang="en-US" sz="20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en-US" altLang="en-US" sz="20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pháp</a:t>
            </a:r>
            <a:r>
              <a:rPr lang="en-US" altLang="en-US" sz="20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altLang="en-US" sz="20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en-US" altLang="en-US" sz="20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en-US" altLang="en-US" sz="20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ứng</a:t>
            </a:r>
            <a:r>
              <a:rPr lang="en-US" altLang="en-US" sz="20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nhu</a:t>
            </a:r>
            <a:r>
              <a:rPr lang="en-US" altLang="en-US" sz="20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cầu</a:t>
            </a:r>
            <a:r>
              <a:rPr lang="en-US" altLang="en-US" sz="20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altLang="en-US" sz="2000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ước</a:t>
            </a:r>
            <a:r>
              <a:rPr lang="en-US" altLang="en-US" sz="20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mơ</a:t>
            </a:r>
            <a:r>
              <a:rPr lang="en-US" altLang="en-US" sz="20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) </a:t>
            </a:r>
            <a:r>
              <a:rPr lang="en-US" altLang="en-US" sz="2000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altLang="en-US" sz="20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họ</a:t>
            </a:r>
            <a:endParaRPr lang="en-US" altLang="en-US" sz="2000" i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Nên</a:t>
            </a:r>
            <a:r>
              <a:rPr lang="en-US" altLang="en-US" sz="20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kết</a:t>
            </a:r>
            <a:r>
              <a:rPr lang="en-US" altLang="en-US" sz="20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thúc</a:t>
            </a:r>
            <a:r>
              <a:rPr lang="en-US" altLang="en-US" sz="20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altLang="en-US" sz="20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ứng</a:t>
            </a:r>
            <a:r>
              <a:rPr lang="en-US" altLang="en-US" sz="20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viên</a:t>
            </a:r>
            <a:r>
              <a:rPr lang="en-US" altLang="en-US" sz="20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altLang="en-US" sz="20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tín</a:t>
            </a:r>
            <a:r>
              <a:rPr lang="en-US" altLang="en-US" sz="20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hiệu</a:t>
            </a:r>
            <a:r>
              <a:rPr lang="en-US" altLang="en-US" sz="20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tham</a:t>
            </a:r>
            <a:r>
              <a:rPr lang="en-US" altLang="en-US" sz="20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gia</a:t>
            </a:r>
            <a:r>
              <a:rPr lang="en-US" altLang="en-US" sz="20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</a:t>
            </a:r>
            <a:r>
              <a:rPr lang="en-US" altLang="en-US" sz="2000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Câu</a:t>
            </a:r>
            <a:r>
              <a:rPr lang="en-US" altLang="en-US" sz="20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hỏi</a:t>
            </a:r>
            <a:r>
              <a:rPr lang="en-US" altLang="en-US" sz="20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quan</a:t>
            </a:r>
            <a:r>
              <a:rPr lang="en-US" altLang="en-US" sz="20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tâm</a:t>
            </a:r>
            <a:endParaRPr lang="en-US" altLang="en-US" sz="2000" i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</a:t>
            </a:r>
            <a:r>
              <a:rPr lang="en-US" altLang="en-US" sz="2000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Sự</a:t>
            </a:r>
            <a:r>
              <a:rPr lang="en-US" altLang="en-US" sz="20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thay</a:t>
            </a:r>
            <a:r>
              <a:rPr lang="en-US" altLang="en-US" sz="20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đổi</a:t>
            </a:r>
            <a:r>
              <a:rPr lang="en-US" altLang="en-US" sz="20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en-US" altLang="en-US" sz="2000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Thế</a:t>
            </a:r>
            <a:r>
              <a:rPr lang="en-US" altLang="en-US" sz="20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ngồi</a:t>
            </a:r>
            <a:r>
              <a:rPr lang="en-US" altLang="en-US" sz="20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, </a:t>
            </a:r>
            <a:r>
              <a:rPr lang="en-US" altLang="en-US" sz="2000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giọng</a:t>
            </a:r>
            <a:r>
              <a:rPr lang="en-US" altLang="en-US" sz="20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nói</a:t>
            </a:r>
            <a:r>
              <a:rPr lang="en-US" altLang="en-US" sz="20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, </a:t>
            </a:r>
            <a:r>
              <a:rPr lang="en-US" altLang="en-US" sz="2000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Ánh</a:t>
            </a:r>
            <a:r>
              <a:rPr lang="en-US" altLang="en-US" sz="20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mắt</a:t>
            </a:r>
            <a:r>
              <a:rPr lang="en-US" altLang="en-US" sz="20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2000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Thái</a:t>
            </a:r>
            <a:r>
              <a:rPr lang="en-US" altLang="en-US" sz="20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độ</a:t>
            </a:r>
            <a:endParaRPr lang="en-US" altLang="en-US" sz="2000" i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DA764757-3F23-4ACA-8A27-B97ED82F7F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33600" y="304800"/>
            <a:ext cx="8912225" cy="747712"/>
          </a:xfrm>
        </p:spPr>
        <p:txBody>
          <a:bodyPr/>
          <a:lstStyle/>
          <a:p>
            <a:pPr algn="ctr"/>
            <a:r>
              <a:rPr lang="en-US" alt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BƯỚC 5 : KẾT THÚC TUYỂN DỤNG</a:t>
            </a:r>
            <a:r>
              <a:rPr lang="en-US" alt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313975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ình chữ nhật 4">
            <a:extLst>
              <a:ext uri="{FF2B5EF4-FFF2-40B4-BE49-F238E27FC236}">
                <a16:creationId xmlns:a16="http://schemas.microsoft.com/office/drawing/2014/main" id="{62CE3B0F-1E8F-4098-A3FB-28DD20318738}"/>
              </a:ext>
            </a:extLst>
          </p:cNvPr>
          <p:cNvSpPr/>
          <p:nvPr/>
        </p:nvSpPr>
        <p:spPr>
          <a:xfrm>
            <a:off x="1721150" y="1936070"/>
            <a:ext cx="9673224" cy="2356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</a:t>
            </a:r>
            <a:r>
              <a:rPr lang="vi-VN" sz="24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Ư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 Ý :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Ứng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viên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khi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nghe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trình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bày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đó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dù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tích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cực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hay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tích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cực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chúng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ta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cần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i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400" i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Tạo</a:t>
            </a:r>
            <a:r>
              <a:rPr lang="en-US" sz="2400" i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sự</a:t>
            </a:r>
            <a:r>
              <a:rPr lang="en-US" sz="2400" i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thân</a:t>
            </a:r>
            <a:r>
              <a:rPr lang="en-US" sz="2400" i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thiện</a:t>
            </a:r>
            <a:r>
              <a:rPr lang="en-US" sz="2400" i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để</a:t>
            </a:r>
            <a:r>
              <a:rPr lang="en-US" sz="2400" i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400" i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</a:t>
            </a:r>
            <a:r>
              <a:rPr lang="vi-VN" sz="2400" i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ơ</a:t>
            </a:r>
            <a:r>
              <a:rPr lang="en-US" sz="2400" i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hội</a:t>
            </a:r>
            <a:r>
              <a:rPr lang="en-US" sz="2400" i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gặp</a:t>
            </a:r>
            <a:r>
              <a:rPr lang="en-US" sz="2400" i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lại</a:t>
            </a:r>
            <a:r>
              <a:rPr lang="en-US" sz="2400" i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lần</a:t>
            </a:r>
            <a:r>
              <a:rPr lang="en-US" sz="2400" i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lang="en-US" sz="2400" i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i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400" i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</a:t>
            </a:r>
            <a:r>
              <a:rPr lang="vi-VN" sz="2400" i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ư</a:t>
            </a:r>
            <a:r>
              <a:rPr lang="en-US" sz="2400" i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 </a:t>
            </a:r>
            <a:r>
              <a:rPr lang="en-US" sz="2400" i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sz="2400" i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đt</a:t>
            </a:r>
            <a:r>
              <a:rPr lang="en-US" sz="2400" i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i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kết</a:t>
            </a:r>
            <a:r>
              <a:rPr lang="en-US" sz="2400" i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bạn</a:t>
            </a:r>
            <a:r>
              <a:rPr lang="en-US" sz="2400" i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Zalo</a:t>
            </a:r>
            <a:r>
              <a:rPr lang="en-US" sz="2400" i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để</a:t>
            </a:r>
            <a:r>
              <a:rPr lang="en-US" sz="2400" i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trao</a:t>
            </a:r>
            <a:r>
              <a:rPr lang="en-US" sz="2400" i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đổi</a:t>
            </a:r>
            <a:r>
              <a:rPr lang="en-US" sz="2400" i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thông</a:t>
            </a:r>
            <a:r>
              <a:rPr lang="en-US" sz="2400" i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tin</a:t>
            </a: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i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en-US" sz="2400" i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Hướng</a:t>
            </a:r>
            <a:r>
              <a:rPr lang="en-US" sz="2400" i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dẫn</a:t>
            </a:r>
            <a:r>
              <a:rPr lang="en-US" sz="2400" i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vào</a:t>
            </a:r>
            <a:r>
              <a:rPr lang="en-US" sz="2400" i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youtube</a:t>
            </a:r>
            <a:r>
              <a:rPr lang="en-US" sz="2400" i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sz="2400" i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ty,  </a:t>
            </a:r>
            <a:r>
              <a:rPr lang="en-US" sz="2400" i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cài</a:t>
            </a:r>
            <a:r>
              <a:rPr lang="en-US" sz="2400" i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400" i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sử</a:t>
            </a:r>
            <a:r>
              <a:rPr lang="en-US" sz="2400" i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2400" i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Zoom </a:t>
            </a:r>
            <a:endParaRPr lang="en-US" sz="2400" i="1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26129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DAC9F12A-D2E3-46BE-A910-80655FD5EF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3600" y="228600"/>
            <a:ext cx="8911687" cy="595090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vi-VN" sz="3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Ư</a:t>
            </a:r>
            <a:r>
              <a:rPr lang="en-US" sz="3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ỚC 6: THEO SÁT ĐỂ TUYỂN DỤNG </a:t>
            </a: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E747FA8C-8296-4C8B-B0E8-A71AF9D8AF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7800" y="1066800"/>
            <a:ext cx="10056812" cy="4844422"/>
          </a:xfrm>
        </p:spPr>
        <p:txBody>
          <a:bodyPr/>
          <a:lstStyle/>
          <a:p>
            <a:r>
              <a:rPr lang="en-US" sz="2000" b="1" dirty="0">
                <a:solidFill>
                  <a:srgbClr val="0070C0"/>
                </a:solidFill>
              </a:rPr>
              <a:t>Sau </a:t>
            </a:r>
            <a:r>
              <a:rPr lang="en-US" sz="2000" b="1" dirty="0" err="1">
                <a:solidFill>
                  <a:srgbClr val="0070C0"/>
                </a:solidFill>
              </a:rPr>
              <a:t>khi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cho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thông</a:t>
            </a:r>
            <a:r>
              <a:rPr lang="en-US" sz="2000" b="1" dirty="0">
                <a:solidFill>
                  <a:srgbClr val="0070C0"/>
                </a:solidFill>
              </a:rPr>
              <a:t> tin: KH </a:t>
            </a:r>
            <a:r>
              <a:rPr lang="en-US" sz="2000" b="1" dirty="0" err="1">
                <a:solidFill>
                  <a:srgbClr val="0070C0"/>
                </a:solidFill>
              </a:rPr>
              <a:t>quan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tâm</a:t>
            </a:r>
            <a:r>
              <a:rPr lang="en-US" sz="2000" b="1" dirty="0">
                <a:solidFill>
                  <a:srgbClr val="0070C0"/>
                </a:solidFill>
              </a:rPr>
              <a:t> hay </a:t>
            </a:r>
            <a:r>
              <a:rPr lang="en-US" sz="2000" b="1" dirty="0" err="1">
                <a:solidFill>
                  <a:srgbClr val="0070C0"/>
                </a:solidFill>
              </a:rPr>
              <a:t>không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quan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tâm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chúng</a:t>
            </a:r>
            <a:r>
              <a:rPr lang="en-US" sz="2000" b="1" dirty="0">
                <a:solidFill>
                  <a:srgbClr val="0070C0"/>
                </a:solidFill>
              </a:rPr>
              <a:t> ta </a:t>
            </a:r>
            <a:r>
              <a:rPr lang="en-US" sz="2000" b="1" dirty="0" err="1">
                <a:solidFill>
                  <a:srgbClr val="0070C0"/>
                </a:solidFill>
              </a:rPr>
              <a:t>cần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: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   - </a:t>
            </a:r>
            <a:r>
              <a:rPr lang="en-US" b="1" dirty="0" err="1">
                <a:solidFill>
                  <a:srgbClr val="0070C0"/>
                </a:solidFill>
              </a:rPr>
              <a:t>Gặp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lại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ngay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sau</a:t>
            </a:r>
            <a:r>
              <a:rPr lang="en-US" b="1" dirty="0">
                <a:solidFill>
                  <a:srgbClr val="0070C0"/>
                </a:solidFill>
              </a:rPr>
              <a:t> 24 -48 h</a:t>
            </a:r>
            <a:r>
              <a:rPr lang="en-US" dirty="0">
                <a:solidFill>
                  <a:srgbClr val="0070C0"/>
                </a:solidFill>
              </a:rPr>
              <a:t>: </a:t>
            </a:r>
          </a:p>
          <a:p>
            <a:pPr marL="0" indent="0">
              <a:buNone/>
            </a:pPr>
            <a:r>
              <a:rPr lang="en-US" dirty="0"/>
              <a:t>  </a:t>
            </a:r>
          </a:p>
        </p:txBody>
      </p:sp>
      <p:sp>
        <p:nvSpPr>
          <p:cNvPr id="5" name="Text Box 2">
            <a:extLst>
              <a:ext uri="{FF2B5EF4-FFF2-40B4-BE49-F238E27FC236}">
                <a16:creationId xmlns:a16="http://schemas.microsoft.com/office/drawing/2014/main" id="{3DDC50B1-5CD3-4A55-8378-1874AD044E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47065" y="1493363"/>
            <a:ext cx="4298867" cy="1564787"/>
          </a:xfrm>
          <a:prstGeom prst="rect">
            <a:avLst/>
          </a:prstGeom>
          <a:solidFill>
            <a:srgbClr val="FFFFF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lang="en-US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Gặp</a:t>
            </a:r>
            <a:r>
              <a:rPr lang="en-US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lại</a:t>
            </a:r>
            <a:r>
              <a:rPr lang="en-US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lần</a:t>
            </a:r>
            <a:r>
              <a:rPr lang="en-US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</a:t>
            </a:r>
            <a:endParaRPr lang="en-US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lang="en-US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Gặp</a:t>
            </a:r>
            <a:r>
              <a:rPr lang="en-US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lại</a:t>
            </a:r>
            <a:r>
              <a:rPr lang="en-US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lần</a:t>
            </a:r>
            <a:r>
              <a:rPr lang="en-US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3</a:t>
            </a:r>
            <a:endParaRPr lang="en-US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lang="en-US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Gặp</a:t>
            </a:r>
            <a:r>
              <a:rPr lang="en-US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lại</a:t>
            </a:r>
            <a:r>
              <a:rPr lang="en-US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lần</a:t>
            </a:r>
            <a:r>
              <a:rPr lang="en-US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4</a:t>
            </a:r>
            <a:endParaRPr lang="en-US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lang="en-US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 </a:t>
            </a:r>
            <a:r>
              <a:rPr lang="en-US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lần</a:t>
            </a:r>
            <a:r>
              <a:rPr lang="en-US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 </a:t>
            </a:r>
            <a:r>
              <a:rPr lang="en-US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</a:t>
            </a:r>
            <a:r>
              <a:rPr lang="en-US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Đến</a:t>
            </a:r>
            <a:r>
              <a:rPr lang="en-US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khi</a:t>
            </a:r>
            <a:r>
              <a:rPr lang="en-US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</a:t>
            </a:r>
            <a:r>
              <a:rPr lang="en-US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làm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ight Brace 2">
            <a:extLst>
              <a:ext uri="{FF2B5EF4-FFF2-40B4-BE49-F238E27FC236}">
                <a16:creationId xmlns:a16="http://schemas.microsoft.com/office/drawing/2014/main" id="{0EE17237-48D2-4425-AAAA-35059EBB0D18}"/>
              </a:ext>
            </a:extLst>
          </p:cNvPr>
          <p:cNvSpPr/>
          <p:nvPr/>
        </p:nvSpPr>
        <p:spPr>
          <a:xfrm rot="10800000">
            <a:off x="6476206" y="1493364"/>
            <a:ext cx="490538" cy="1564786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7" name="Hình chữ nhật 6">
            <a:extLst>
              <a:ext uri="{FF2B5EF4-FFF2-40B4-BE49-F238E27FC236}">
                <a16:creationId xmlns:a16="http://schemas.microsoft.com/office/drawing/2014/main" id="{37B2777F-7DB6-49C7-BBBE-2F3A8D7F610C}"/>
              </a:ext>
            </a:extLst>
          </p:cNvPr>
          <p:cNvSpPr/>
          <p:nvPr/>
        </p:nvSpPr>
        <p:spPr>
          <a:xfrm>
            <a:off x="1255443" y="3058150"/>
            <a:ext cx="10668000" cy="35182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en-US" sz="1900" b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Muốn</a:t>
            </a:r>
            <a:r>
              <a:rPr lang="en-US" sz="19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 </a:t>
            </a:r>
            <a:r>
              <a:rPr lang="en-US" sz="1900" b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ứng</a:t>
            </a:r>
            <a:r>
              <a:rPr lang="en-US" sz="19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b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viên</a:t>
            </a:r>
            <a:r>
              <a:rPr lang="en-US" sz="19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b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làm</a:t>
            </a:r>
            <a:r>
              <a:rPr lang="en-US" sz="19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b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19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b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chúng</a:t>
            </a:r>
            <a:r>
              <a:rPr lang="en-US" sz="19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ta </a:t>
            </a:r>
            <a:r>
              <a:rPr lang="en-US" sz="1900" b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thì</a:t>
            </a:r>
            <a:r>
              <a:rPr lang="en-US" sz="19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b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phải</a:t>
            </a:r>
            <a:r>
              <a:rPr lang="en-US" sz="19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b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gặp</a:t>
            </a:r>
            <a:r>
              <a:rPr lang="en-US" sz="19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b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ít</a:t>
            </a:r>
            <a:r>
              <a:rPr lang="en-US" sz="19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b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nhất</a:t>
            </a:r>
            <a:r>
              <a:rPr lang="en-US" sz="19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5 – 7 </a:t>
            </a:r>
            <a:r>
              <a:rPr lang="en-US" sz="1900" b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lần</a:t>
            </a:r>
            <a:endParaRPr lang="en-US" sz="1900" b="1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9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+ </a:t>
            </a:r>
            <a:r>
              <a:rPr lang="en-US" sz="19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Nếu</a:t>
            </a:r>
            <a:r>
              <a:rPr lang="en-US" sz="19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ứng</a:t>
            </a:r>
            <a:r>
              <a:rPr lang="en-US" sz="19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viên</a:t>
            </a:r>
            <a:r>
              <a:rPr lang="en-US" sz="19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tích</a:t>
            </a:r>
            <a:r>
              <a:rPr lang="en-US" sz="19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cực</a:t>
            </a:r>
            <a:r>
              <a:rPr lang="en-US" sz="19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19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gặp</a:t>
            </a:r>
            <a:r>
              <a:rPr lang="en-US" sz="19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liên</a:t>
            </a:r>
            <a:r>
              <a:rPr lang="en-US" sz="19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tục</a:t>
            </a:r>
            <a:endParaRPr lang="en-US" sz="1900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9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+ </a:t>
            </a:r>
            <a:r>
              <a:rPr lang="en-US" sz="19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Nếu</a:t>
            </a:r>
            <a:r>
              <a:rPr lang="en-US" sz="19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ứng</a:t>
            </a:r>
            <a:r>
              <a:rPr lang="en-US" sz="19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viên</a:t>
            </a:r>
            <a:r>
              <a:rPr lang="en-US" sz="19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chưa</a:t>
            </a:r>
            <a:r>
              <a:rPr lang="en-US" sz="19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tích</a:t>
            </a:r>
            <a:r>
              <a:rPr lang="en-US" sz="19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cực</a:t>
            </a:r>
            <a:r>
              <a:rPr lang="en-US" sz="19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19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ít</a:t>
            </a:r>
            <a:r>
              <a:rPr lang="en-US" sz="19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gặp</a:t>
            </a:r>
            <a:endParaRPr lang="en-US" sz="1900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en-US" sz="1900" b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19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b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quan</a:t>
            </a:r>
            <a:r>
              <a:rPr lang="en-US" sz="19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b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trọng</a:t>
            </a:r>
            <a:r>
              <a:rPr lang="en-US" sz="19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b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nói</a:t>
            </a:r>
            <a:r>
              <a:rPr lang="en-US" sz="19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AL3, </a:t>
            </a:r>
            <a:r>
              <a:rPr lang="en-US" sz="1900" b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đơn</a:t>
            </a:r>
            <a:r>
              <a:rPr lang="en-US" sz="19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b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giản</a:t>
            </a:r>
            <a:r>
              <a:rPr lang="en-US" sz="19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b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19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b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gặp</a:t>
            </a:r>
            <a:r>
              <a:rPr lang="en-US" sz="19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b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mặt</a:t>
            </a:r>
            <a:r>
              <a:rPr lang="en-US" sz="19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  </a:t>
            </a:r>
            <a:r>
              <a:rPr lang="en-US" sz="1900" b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19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b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hiện</a:t>
            </a:r>
            <a:r>
              <a:rPr lang="en-US" sz="19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b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sự</a:t>
            </a:r>
            <a:r>
              <a:rPr lang="en-US" sz="19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b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quan</a:t>
            </a:r>
            <a:r>
              <a:rPr lang="en-US" sz="19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b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tâm</a:t>
            </a:r>
            <a:r>
              <a:rPr lang="en-US" sz="19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b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đến</a:t>
            </a:r>
            <a:r>
              <a:rPr lang="en-US" sz="19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b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</a:t>
            </a:r>
            <a:r>
              <a:rPr lang="en-US" sz="19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9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+  </a:t>
            </a:r>
            <a:r>
              <a:rPr lang="en-US" sz="19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Hỏi</a:t>
            </a:r>
            <a:r>
              <a:rPr lang="en-US" sz="19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thăm</a:t>
            </a:r>
            <a:r>
              <a:rPr lang="en-US" sz="19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9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chuyện</a:t>
            </a:r>
            <a:r>
              <a:rPr lang="en-US" sz="19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trò</a:t>
            </a:r>
            <a:r>
              <a:rPr lang="en-US" sz="19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để</a:t>
            </a:r>
            <a:r>
              <a:rPr lang="en-US" sz="19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tìm</a:t>
            </a:r>
            <a:r>
              <a:rPr lang="en-US" sz="19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hiểu</a:t>
            </a:r>
            <a:r>
              <a:rPr lang="en-US" sz="19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</a:t>
            </a:r>
            <a:r>
              <a:rPr lang="en-US" sz="19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cảnh</a:t>
            </a:r>
            <a:r>
              <a:rPr lang="en-US" sz="19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9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cuộc</a:t>
            </a:r>
            <a:r>
              <a:rPr lang="en-US" sz="19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sống</a:t>
            </a:r>
            <a:r>
              <a:rPr lang="en-US" sz="19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9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nhu</a:t>
            </a:r>
            <a:r>
              <a:rPr lang="en-US" sz="19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cầu</a:t>
            </a:r>
            <a:r>
              <a:rPr lang="en-US" sz="19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mong</a:t>
            </a:r>
            <a:r>
              <a:rPr lang="en-US" sz="19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muốn</a:t>
            </a:r>
            <a:r>
              <a:rPr lang="en-US" sz="19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19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19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KH </a:t>
            </a:r>
            <a:endParaRPr lang="en-US" sz="1900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9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+  </a:t>
            </a:r>
            <a:r>
              <a:rPr lang="en-US" sz="19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Nói</a:t>
            </a:r>
            <a:r>
              <a:rPr lang="en-US" sz="19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ưu</a:t>
            </a:r>
            <a:r>
              <a:rPr lang="en-US" sz="19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thế</a:t>
            </a:r>
            <a:r>
              <a:rPr lang="en-US" sz="19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sản</a:t>
            </a:r>
            <a:r>
              <a:rPr lang="en-US" sz="19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phẩm</a:t>
            </a:r>
            <a:r>
              <a:rPr lang="en-US" sz="19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,h</a:t>
            </a:r>
            <a:r>
              <a:rPr lang="vi-VN" sz="19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ư</a:t>
            </a:r>
            <a:r>
              <a:rPr lang="en-US" sz="19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ớng</a:t>
            </a:r>
            <a:r>
              <a:rPr lang="en-US" sz="19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dẫn</a:t>
            </a:r>
            <a:r>
              <a:rPr lang="en-US" sz="19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dung </a:t>
            </a:r>
            <a:r>
              <a:rPr lang="en-US" sz="19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sp</a:t>
            </a:r>
            <a:r>
              <a:rPr lang="en-US" sz="19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9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giải</a:t>
            </a:r>
            <a:r>
              <a:rPr lang="en-US" sz="19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đáp</a:t>
            </a:r>
            <a:r>
              <a:rPr lang="en-US" sz="19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thắc</a:t>
            </a:r>
            <a:r>
              <a:rPr lang="en-US" sz="19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măc</a:t>
            </a:r>
            <a:r>
              <a:rPr lang="en-US" sz="19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1900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9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+ </a:t>
            </a:r>
            <a:r>
              <a:rPr lang="en-US" sz="19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Tiềm</a:t>
            </a:r>
            <a:r>
              <a:rPr lang="en-US" sz="19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năng</a:t>
            </a:r>
            <a:r>
              <a:rPr lang="en-US" sz="19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thị</a:t>
            </a:r>
            <a:r>
              <a:rPr lang="en-US" sz="19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trường</a:t>
            </a:r>
            <a:r>
              <a:rPr lang="en-US" sz="19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9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ưu</a:t>
            </a:r>
            <a:r>
              <a:rPr lang="en-US" sz="19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thế</a:t>
            </a:r>
            <a:r>
              <a:rPr lang="en-US" sz="19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chính</a:t>
            </a:r>
            <a:r>
              <a:rPr lang="en-US" sz="19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sách</a:t>
            </a:r>
            <a:r>
              <a:rPr lang="en-US" sz="19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9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chiến</a:t>
            </a:r>
            <a:r>
              <a:rPr lang="en-US" sz="19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</a:t>
            </a:r>
            <a:r>
              <a:rPr lang="vi-VN" sz="19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ư</a:t>
            </a:r>
            <a:r>
              <a:rPr lang="en-US" sz="19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ợc</a:t>
            </a:r>
            <a:r>
              <a:rPr lang="en-US" sz="19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KD  …</a:t>
            </a:r>
            <a:endParaRPr lang="en-US" sz="1900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9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+ </a:t>
            </a:r>
            <a:r>
              <a:rPr lang="en-US" sz="19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Tư</a:t>
            </a:r>
            <a:r>
              <a:rPr lang="en-US" sz="19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tưởng</a:t>
            </a:r>
            <a:r>
              <a:rPr lang="en-US" sz="19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9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tầm</a:t>
            </a:r>
            <a:r>
              <a:rPr lang="en-US" sz="19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nhìn</a:t>
            </a:r>
            <a:r>
              <a:rPr lang="en-US" sz="19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, </a:t>
            </a:r>
            <a:r>
              <a:rPr lang="en-US" sz="19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lý</a:t>
            </a:r>
            <a:r>
              <a:rPr lang="en-US" sz="19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do TẠI SAO </a:t>
            </a:r>
            <a:r>
              <a:rPr lang="en-US" sz="19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</a:t>
            </a:r>
            <a:r>
              <a:rPr lang="en-US" sz="19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phải</a:t>
            </a:r>
            <a:r>
              <a:rPr lang="en-US" sz="19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làm</a:t>
            </a:r>
            <a:endParaRPr lang="en-US" sz="1900" dirty="0">
              <a:solidFill>
                <a:srgbClr val="0070C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9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+ Cho </a:t>
            </a:r>
            <a:r>
              <a:rPr lang="en-US" sz="19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giao</a:t>
            </a:r>
            <a:r>
              <a:rPr lang="en-US" sz="19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lưu</a:t>
            </a:r>
            <a:r>
              <a:rPr lang="en-US" sz="19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19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nhiều</a:t>
            </a:r>
            <a:r>
              <a:rPr lang="en-US" sz="19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NPP </a:t>
            </a:r>
            <a:r>
              <a:rPr lang="en-US" sz="19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tích</a:t>
            </a:r>
            <a:r>
              <a:rPr lang="en-US" sz="19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cực</a:t>
            </a:r>
            <a:r>
              <a:rPr lang="en-US" sz="19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endParaRPr lang="en-US" sz="1900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900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+  </a:t>
            </a:r>
            <a:r>
              <a:rPr lang="en-US" sz="19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Kể</a:t>
            </a:r>
            <a:r>
              <a:rPr lang="en-US" sz="19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chuyện</a:t>
            </a:r>
            <a:r>
              <a:rPr lang="en-US" sz="19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19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thành</a:t>
            </a:r>
            <a:r>
              <a:rPr lang="en-US" sz="19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sz="19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9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nhân</a:t>
            </a:r>
            <a:r>
              <a:rPr lang="en-US" sz="19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chứng</a:t>
            </a:r>
            <a:endParaRPr lang="en-US" sz="1900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Times New Roman" panose="02020603050405020304" pitchFamily="18" charset="0"/>
              <a:buChar char="-"/>
            </a:pPr>
            <a:r>
              <a:rPr lang="en-US" sz="19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Khi </a:t>
            </a:r>
            <a:r>
              <a:rPr lang="en-US" sz="1900" b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</a:t>
            </a:r>
            <a:r>
              <a:rPr lang="en-US" sz="19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b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quyết</a:t>
            </a:r>
            <a:r>
              <a:rPr lang="en-US" sz="19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b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định</a:t>
            </a:r>
            <a:r>
              <a:rPr lang="en-US" sz="19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b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làm</a:t>
            </a:r>
            <a:r>
              <a:rPr lang="en-US" sz="19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chia </a:t>
            </a:r>
            <a:r>
              <a:rPr lang="en-US" sz="1900" b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sẻ</a:t>
            </a:r>
            <a:r>
              <a:rPr lang="en-US" sz="19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5 </a:t>
            </a:r>
            <a:r>
              <a:rPr lang="en-US" sz="1900" b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bước</a:t>
            </a:r>
            <a:r>
              <a:rPr lang="en-US" sz="19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b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</a:t>
            </a:r>
            <a:r>
              <a:rPr lang="en-US" sz="19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b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19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b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đồng</a:t>
            </a:r>
            <a:r>
              <a:rPr lang="en-US" sz="19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b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hành</a:t>
            </a:r>
            <a:r>
              <a:rPr lang="en-US" sz="19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b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cùng</a:t>
            </a:r>
            <a:r>
              <a:rPr lang="en-US" sz="19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b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</a:t>
            </a:r>
            <a:endParaRPr lang="en-US" sz="1900" b="1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05987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063875" y="338328"/>
            <a:ext cx="4001943" cy="1252728"/>
          </a:xfrm>
        </p:spPr>
        <p:txBody>
          <a:bodyPr>
            <a:normAutofit/>
          </a:bodyPr>
          <a:lstStyle/>
          <a:p>
            <a:pPr algn="ctr"/>
            <a:r>
              <a:rPr lang="vi-VN" b="1" dirty="0">
                <a:latin typeface="Arial" pitchFamily="34" charset="0"/>
                <a:cs typeface="Arial" pitchFamily="34" charset="0"/>
              </a:rPr>
              <a:t>        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 </a:t>
            </a:r>
            <a:br>
              <a:rPr lang="en-US" b="1" dirty="0">
                <a:latin typeface="Arial" pitchFamily="34" charset="0"/>
                <a:cs typeface="Arial" pitchFamily="34" charset="0"/>
              </a:rPr>
            </a:br>
            <a:r>
              <a:rPr lang="en-US" sz="4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KẾT LUẬN</a:t>
            </a:r>
            <a:endParaRPr lang="vi-VN" sz="4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600200" y="1648950"/>
            <a:ext cx="804277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ĐỂ CÓ MỘT NPP CHẤT LƯỢNG, CẦN PHẢI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19200" y="2211029"/>
            <a:ext cx="948689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ĐÀO SÂU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NỖI ĐAU,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nhu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THỰC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họ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họ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CẦN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06982" y="2716629"/>
            <a:ext cx="1018554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KHÔNG THUYẾT PHỤC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TẠO CƠ HỘI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TẠI SAO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họ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? 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446407" y="3161137"/>
            <a:ext cx="835036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,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mong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khát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vọng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quyết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endParaRPr lang="en-US" sz="2200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715426" y="3632429"/>
            <a:ext cx="642490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SÀNG LỌC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chứ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THUYẾT PHỤC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370" b="100000" l="1370" r="9726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3201" y="4038600"/>
            <a:ext cx="1828800" cy="2821805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1715426" y="4182892"/>
            <a:ext cx="6369821" cy="43088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sàng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lọc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 HỎI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828800" y="4887849"/>
            <a:ext cx="6514925" cy="43088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TÒ MÒ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THÀNH CÔNG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65" b="94764" l="1521" r="96578">
                        <a14:foregroundMark x1="78327" y1="34555" x2="79468" y2="28272"/>
                        <a14:foregroundMark x1="63878" y1="29843" x2="62738" y2="24607"/>
                        <a14:foregroundMark x1="56274" y1="28272" x2="57414" y2="2670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303" t="16786"/>
          <a:stretch/>
        </p:blipFill>
        <p:spPr>
          <a:xfrm flipH="1">
            <a:off x="9472112" y="-5051"/>
            <a:ext cx="2719888" cy="2424812"/>
          </a:xfrm>
          <a:prstGeom prst="rect">
            <a:avLst/>
          </a:prstGeom>
        </p:spPr>
      </p:pic>
      <p:sp>
        <p:nvSpPr>
          <p:cNvPr id="16" name="TextBox 9">
            <a:extLst>
              <a:ext uri="{FF2B5EF4-FFF2-40B4-BE49-F238E27FC236}">
                <a16:creationId xmlns:a16="http://schemas.microsoft.com/office/drawing/2014/main" id="{FDB80E2B-F3AB-468D-B4A3-EE175AEC7039}"/>
              </a:ext>
            </a:extLst>
          </p:cNvPr>
          <p:cNvSpPr txBox="1"/>
          <p:nvPr/>
        </p:nvSpPr>
        <p:spPr>
          <a:xfrm>
            <a:off x="990599" y="5455541"/>
            <a:ext cx="944880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Symbol" panose="05050102010706020507" pitchFamily="18" charset="2"/>
              <a:buChar char="Þ"/>
            </a:pP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họ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ra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quyết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KIÊN NHẪN.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họ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quyết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rõ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dừng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vẫn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GIỮ MỐI QUAN HỆ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bè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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Tạo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cảm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giác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thoải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mái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khi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lần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sau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gặp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lại</a:t>
            </a:r>
            <a:r>
              <a:rPr lang="en-US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.</a:t>
            </a:r>
            <a:endParaRPr lang="en-US" sz="2200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091017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/>
      <p:bldP spid="12" grpId="0"/>
      <p:bldP spid="13" grpId="0"/>
      <p:bldP spid="14" grpId="0" animBg="1"/>
      <p:bldP spid="15" grpId="0" animBg="1"/>
      <p:bldP spid="1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8E0120F-BD50-227A-0B71-DA0090DE55DB}"/>
              </a:ext>
            </a:extLst>
          </p:cNvPr>
          <p:cNvSpPr txBox="1"/>
          <p:nvPr/>
        </p:nvSpPr>
        <p:spPr>
          <a:xfrm>
            <a:off x="2755900" y="983734"/>
            <a:ext cx="6096000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TẠI SAO PHẢI TUYỂN DỤNG</a:t>
            </a:r>
            <a:endParaRPr lang="en-US" sz="3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1743C76-4C69-0891-A8BF-D5F865BD89B6}"/>
              </a:ext>
            </a:extLst>
          </p:cNvPr>
          <p:cNvSpPr txBox="1"/>
          <p:nvPr/>
        </p:nvSpPr>
        <p:spPr>
          <a:xfrm>
            <a:off x="1130300" y="1537732"/>
            <a:ext cx="101981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2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ây</a:t>
            </a:r>
            <a:r>
              <a:rPr lang="en-US" sz="2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US" sz="2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ta. </a:t>
            </a:r>
            <a:r>
              <a:rPr lang="en-US" sz="2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2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suốt</a:t>
            </a:r>
            <a:r>
              <a:rPr lang="en-US" sz="2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2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2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sz="2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Doanh</a:t>
            </a:r>
            <a:r>
              <a:rPr lang="en-US" sz="2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nghiệp</a:t>
            </a:r>
            <a:r>
              <a:rPr lang="en-US" sz="2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845A6F3-054D-ECE0-DA0E-8E41DA4A9D47}"/>
              </a:ext>
            </a:extLst>
          </p:cNvPr>
          <p:cNvSpPr txBox="1"/>
          <p:nvPr/>
        </p:nvSpPr>
        <p:spPr>
          <a:xfrm>
            <a:off x="1130300" y="2437521"/>
            <a:ext cx="103505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đạt</a:t>
            </a:r>
            <a:r>
              <a:rPr lang="en-US" sz="2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cấp</a:t>
            </a:r>
            <a:r>
              <a:rPr lang="en-US" sz="2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sz="2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ty   </a:t>
            </a:r>
            <a:r>
              <a:rPr lang="en-US" sz="2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tuyển</a:t>
            </a:r>
            <a:r>
              <a:rPr lang="en-US" sz="2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ít</a:t>
            </a:r>
            <a:r>
              <a:rPr lang="en-US" sz="2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10 - 30 </a:t>
            </a:r>
            <a:r>
              <a:rPr lang="en-US" sz="2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2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Tùy</a:t>
            </a:r>
            <a:r>
              <a:rPr lang="en-US" sz="2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2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2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danh</a:t>
            </a:r>
            <a:r>
              <a:rPr lang="en-US" sz="2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6A408E8-064F-CE02-DE65-D48682B20A29}"/>
              </a:ext>
            </a:extLst>
          </p:cNvPr>
          <p:cNvSpPr txBox="1"/>
          <p:nvPr/>
        </p:nvSpPr>
        <p:spPr>
          <a:xfrm>
            <a:off x="1054100" y="3337768"/>
            <a:ext cx="106807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Doanh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nghiệp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NGƯỜI VÀO &gt;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NGƯỜI RA </a:t>
            </a:r>
          </a:p>
          <a:p>
            <a:pPr algn="ctr"/>
            <a:r>
              <a:rPr lang="en-US" sz="2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Doanh</a:t>
            </a:r>
            <a:r>
              <a:rPr lang="en-US" sz="2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nghiệp</a:t>
            </a:r>
            <a:r>
              <a:rPr lang="en-US" sz="2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nguy</a:t>
            </a:r>
            <a:r>
              <a:rPr lang="en-US" sz="2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NGƯỜI VÀO = </a:t>
            </a:r>
            <a:r>
              <a:rPr lang="en-US" sz="2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NGƯỜI RA</a:t>
            </a:r>
          </a:p>
          <a:p>
            <a:pPr algn="ctr"/>
            <a:r>
              <a:rPr lang="en-US" sz="2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Doanh</a:t>
            </a:r>
            <a:r>
              <a:rPr lang="en-US" sz="2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nghiệp</a:t>
            </a:r>
            <a:r>
              <a:rPr lang="en-US" sz="2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phá</a:t>
            </a:r>
            <a:r>
              <a:rPr lang="en-US" sz="2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2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&lt; </a:t>
            </a:r>
            <a:r>
              <a:rPr lang="en-US" sz="2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lương</a:t>
            </a:r>
            <a:r>
              <a:rPr lang="en-US" sz="2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NGƯỜI RA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3DC7A46-36DB-3E10-9CBD-852391676BE5}"/>
              </a:ext>
            </a:extLst>
          </p:cNvPr>
          <p:cNvSpPr txBox="1"/>
          <p:nvPr/>
        </p:nvSpPr>
        <p:spPr>
          <a:xfrm>
            <a:off x="1219200" y="4860805"/>
            <a:ext cx="10350500" cy="12926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Doanh</a:t>
            </a:r>
            <a:r>
              <a:rPr lang="en-US" sz="2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nghiệp</a:t>
            </a:r>
            <a:r>
              <a:rPr lang="en-US" sz="2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sz="2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2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ctr"/>
            <a:r>
              <a:rPr lang="en-US" sz="18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1.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nguồn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( TUYỂN DỤNG )</a:t>
            </a:r>
          </a:p>
          <a:p>
            <a:pPr algn="ctr"/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2.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( CHĂM SÓC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TD )</a:t>
            </a:r>
          </a:p>
        </p:txBody>
      </p:sp>
    </p:spTree>
    <p:extLst>
      <p:ext uri="{BB962C8B-B14F-4D97-AF65-F5344CB8AC3E}">
        <p14:creationId xmlns:p14="http://schemas.microsoft.com/office/powerpoint/2010/main" val="272841314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>
            <a:extLst>
              <a:ext uri="{FF2B5EF4-FFF2-40B4-BE49-F238E27FC236}">
                <a16:creationId xmlns:a16="http://schemas.microsoft.com/office/drawing/2014/main" id="{4665EA29-581F-43F1-8F78-CAAF219983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7942" y="125539"/>
            <a:ext cx="10287000" cy="585499"/>
          </a:xfrm>
        </p:spPr>
        <p:txBody>
          <a:bodyPr>
            <a:noAutofit/>
          </a:bodyPr>
          <a:lstStyle/>
          <a:p>
            <a:r>
              <a:rPr lang="vi-VN" sz="3000" b="1">
                <a:latin typeface="Arial" pitchFamily="34" charset="0"/>
                <a:cs typeface="Arial" pitchFamily="34" charset="0"/>
              </a:rPr>
              <a:t>     </a:t>
            </a:r>
            <a:r>
              <a:rPr lang="en-US" sz="30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NHỮNG </a:t>
            </a:r>
            <a:r>
              <a:rPr lang="en-US" sz="3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CÂU HỎI VÀNG TRONG TUYỂN DỤNG</a:t>
            </a:r>
            <a:endParaRPr lang="vi-VN" sz="3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AutoShape 5"/>
          <p:cNvSpPr>
            <a:spLocks noChangeArrowheads="1"/>
          </p:cNvSpPr>
          <p:nvPr/>
        </p:nvSpPr>
        <p:spPr bwMode="gray">
          <a:xfrm>
            <a:off x="814386" y="1219200"/>
            <a:ext cx="4572001" cy="2590800"/>
          </a:xfrm>
          <a:prstGeom prst="roundRect">
            <a:avLst>
              <a:gd name="adj" fmla="val 11921"/>
            </a:avLst>
          </a:prstGeom>
          <a:gradFill rotWithShape="1">
            <a:gsLst>
              <a:gs pos="0">
                <a:schemeClr val="accent1">
                  <a:gamma/>
                  <a:tint val="76078"/>
                  <a:invGamma/>
                </a:schemeClr>
              </a:gs>
              <a:gs pos="100000">
                <a:schemeClr val="accent1"/>
              </a:gs>
            </a:gsLst>
            <a:lin ang="5400000" scaled="1"/>
          </a:gradFill>
          <a:ln w="25400">
            <a:solidFill>
              <a:srgbClr val="FEFFFF"/>
            </a:solidFill>
            <a:round/>
            <a:headEnd/>
            <a:tailEnd/>
          </a:ln>
          <a:effectLst>
            <a:outerShdw dist="53882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Câu 1: Theo anh / chị, anh, chị có hài lòng </a:t>
            </a:r>
          </a:p>
          <a:p>
            <a:r>
              <a:rPr lang="en-US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với công việc - với cuộc sống hiện tại của </a:t>
            </a:r>
          </a:p>
          <a:p>
            <a:r>
              <a:rPr lang="en-US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mình không? Tại sao? </a:t>
            </a:r>
          </a:p>
          <a:p>
            <a:r>
              <a:rPr lang="en-US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Nếu họ hài lòng thì họ không có nhu cầu tìm </a:t>
            </a:r>
          </a:p>
          <a:p>
            <a:r>
              <a:rPr lang="en-US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kiếm và dịch chuyển  thêm sang công việc khác,</a:t>
            </a:r>
          </a:p>
          <a:p>
            <a:r>
              <a:rPr lang="en-US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nên anh/chị phải hỏi họ rõ?</a:t>
            </a:r>
          </a:p>
          <a:p>
            <a:r>
              <a:rPr lang="en-US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-Vì sao ở đây là: để chúng ta biết được họ hài </a:t>
            </a:r>
          </a:p>
          <a:p>
            <a:r>
              <a:rPr lang="en-US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lòng chưa? Và vì sao lại chưa hài lòng</a:t>
            </a:r>
            <a:r>
              <a:rPr lang="en-US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endParaRPr lang="en-US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AutoShape 9"/>
          <p:cNvSpPr>
            <a:spLocks noChangeArrowheads="1"/>
          </p:cNvSpPr>
          <p:nvPr/>
        </p:nvSpPr>
        <p:spPr bwMode="gray">
          <a:xfrm>
            <a:off x="838200" y="3962400"/>
            <a:ext cx="4800600" cy="2662463"/>
          </a:xfrm>
          <a:prstGeom prst="roundRect">
            <a:avLst>
              <a:gd name="adj" fmla="val 11921"/>
            </a:avLst>
          </a:prstGeom>
          <a:gradFill rotWithShape="1">
            <a:gsLst>
              <a:gs pos="100000">
                <a:srgbClr val="92D050">
                  <a:alpha val="65000"/>
                </a:srgbClr>
              </a:gs>
              <a:gs pos="100000">
                <a:schemeClr val="folHlink"/>
              </a:gs>
            </a:gsLst>
            <a:lin ang="5400000" scaled="1"/>
          </a:gradFill>
          <a:ln w="25400">
            <a:solidFill>
              <a:srgbClr val="FEFFFF"/>
            </a:solidFill>
            <a:round/>
            <a:headEnd/>
            <a:tailEnd/>
          </a:ln>
          <a:effectLst>
            <a:outerShdw dist="53882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2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Câu 2: Theo A/C, A/C có mong muốn </a:t>
            </a:r>
          </a:p>
          <a:p>
            <a:r>
              <a:rPr lang="en-US" sz="22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5 năm đến 10 năm tới mục tiêu tài </a:t>
            </a:r>
          </a:p>
          <a:p>
            <a:r>
              <a:rPr lang="en-US" sz="22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chính và cuộc sống của anh chị là gì? </a:t>
            </a:r>
          </a:p>
          <a:p>
            <a:r>
              <a:rPr lang="en-US" sz="22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A/c đã có kế hoạch thực hiện các mục </a:t>
            </a:r>
          </a:p>
          <a:p>
            <a:r>
              <a:rPr lang="en-US" sz="22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tiêu đó chưa?</a:t>
            </a:r>
          </a:p>
          <a:p>
            <a:r>
              <a:rPr lang="en-US" sz="22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Họ sẽ nói cho chúng ta biết </a:t>
            </a:r>
          </a:p>
          <a:p>
            <a:r>
              <a:rPr lang="en-US" sz="22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Ước mơ của họ có lớn hay không?</a:t>
            </a:r>
            <a:endParaRPr lang="en-US" sz="2200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AutoShape 7"/>
          <p:cNvSpPr>
            <a:spLocks noChangeArrowheads="1"/>
          </p:cNvSpPr>
          <p:nvPr/>
        </p:nvSpPr>
        <p:spPr bwMode="gray">
          <a:xfrm>
            <a:off x="6705600" y="1219200"/>
            <a:ext cx="4876800" cy="2590800"/>
          </a:xfrm>
          <a:prstGeom prst="roundRect">
            <a:avLst>
              <a:gd name="adj" fmla="val 11921"/>
            </a:avLst>
          </a:prstGeom>
          <a:gradFill rotWithShape="1">
            <a:gsLst>
              <a:gs pos="0">
                <a:schemeClr val="hlink">
                  <a:gamma/>
                  <a:tint val="80000"/>
                  <a:invGamma/>
                </a:schemeClr>
              </a:gs>
              <a:gs pos="100000">
                <a:schemeClr val="hlink"/>
              </a:gs>
            </a:gsLst>
            <a:lin ang="5400000" scaled="1"/>
          </a:gradFill>
          <a:ln w="25400">
            <a:solidFill>
              <a:srgbClr val="FEFFFF"/>
            </a:solidFill>
            <a:round/>
            <a:headEnd/>
            <a:tailEnd/>
          </a:ln>
          <a:effectLst>
            <a:outerShdw dist="53882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Câu 3: Nếu mà với công việc hiện tại của AC ,</a:t>
            </a:r>
          </a:p>
          <a:p>
            <a:r>
              <a:rPr lang="en-US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thì AC thực hiện được mục tiêu đó không?</a:t>
            </a:r>
          </a:p>
          <a:p>
            <a:r>
              <a:rPr lang="en-US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Tại sao?</a:t>
            </a:r>
          </a:p>
          <a:p>
            <a:r>
              <a:rPr lang="en-US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Cuộc sống của họ đạt được </a:t>
            </a:r>
          </a:p>
          <a:p>
            <a:r>
              <a:rPr lang="en-US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Cuộc sống của họ không đạt được! Tại sao</a:t>
            </a:r>
          </a:p>
          <a:p>
            <a:endParaRPr lang="en-US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AutoShape 9"/>
          <p:cNvSpPr>
            <a:spLocks noChangeArrowheads="1"/>
          </p:cNvSpPr>
          <p:nvPr/>
        </p:nvSpPr>
        <p:spPr bwMode="gray">
          <a:xfrm>
            <a:off x="6610350" y="3957637"/>
            <a:ext cx="4876800" cy="2662463"/>
          </a:xfrm>
          <a:prstGeom prst="roundRect">
            <a:avLst>
              <a:gd name="adj" fmla="val 11921"/>
            </a:avLst>
          </a:prstGeom>
          <a:gradFill rotWithShape="1">
            <a:gsLst>
              <a:gs pos="0">
                <a:schemeClr val="folHlink">
                  <a:gamma/>
                  <a:tint val="80000"/>
                  <a:invGamma/>
                </a:schemeClr>
              </a:gs>
              <a:gs pos="100000">
                <a:schemeClr val="folHlink"/>
              </a:gs>
            </a:gsLst>
            <a:lin ang="5400000" scaled="1"/>
          </a:gradFill>
          <a:ln w="25400">
            <a:solidFill>
              <a:srgbClr val="FEFFFF"/>
            </a:solidFill>
            <a:round/>
            <a:headEnd/>
            <a:tailEnd/>
          </a:ln>
          <a:effectLst>
            <a:outerShdw dist="53882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Câu 4: Nếu mà có 1 công việc mà sau 5 đến</a:t>
            </a:r>
          </a:p>
          <a:p>
            <a:r>
              <a:rPr lang="en-US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10 năm, Ac thực hiện mục tiêu cuộc sống </a:t>
            </a:r>
          </a:p>
          <a:p>
            <a:r>
              <a:rPr lang="en-US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 mình thì AC có quan tâm không?</a:t>
            </a:r>
          </a:p>
          <a:p>
            <a:endParaRPr lang="en-US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itle 2">
            <a:extLst>
              <a:ext uri="{FF2B5EF4-FFF2-40B4-BE49-F238E27FC236}">
                <a16:creationId xmlns:a16="http://schemas.microsoft.com/office/drawing/2014/main" id="{4665EA29-581F-43F1-8F78-CAAF21998308}"/>
              </a:ext>
            </a:extLst>
          </p:cNvPr>
          <p:cNvSpPr txBox="1">
            <a:spLocks/>
          </p:cNvSpPr>
          <p:nvPr/>
        </p:nvSpPr>
        <p:spPr>
          <a:xfrm>
            <a:off x="990600" y="786101"/>
            <a:ext cx="10287000" cy="58549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2000" b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NHỮNG CÂU HỎI KHAI TÂM ỨNG VIÊN TIỀM NĂNG</a:t>
            </a:r>
            <a:endParaRPr lang="vi-VN" sz="2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4279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1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4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7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4" grpId="0" animBg="1"/>
      <p:bldP spid="16" grpId="0" animBg="1"/>
      <p:bldP spid="1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AutoShape 5"/>
          <p:cNvSpPr>
            <a:spLocks noChangeArrowheads="1"/>
          </p:cNvSpPr>
          <p:nvPr/>
        </p:nvSpPr>
        <p:spPr bwMode="gray">
          <a:xfrm>
            <a:off x="814386" y="926450"/>
            <a:ext cx="4572001" cy="2590800"/>
          </a:xfrm>
          <a:prstGeom prst="roundRect">
            <a:avLst>
              <a:gd name="adj" fmla="val 11921"/>
            </a:avLst>
          </a:prstGeom>
          <a:gradFill rotWithShape="1">
            <a:gsLst>
              <a:gs pos="0">
                <a:schemeClr val="accent1">
                  <a:gamma/>
                  <a:tint val="76078"/>
                  <a:invGamma/>
                </a:schemeClr>
              </a:gs>
              <a:gs pos="100000">
                <a:schemeClr val="accent1"/>
              </a:gs>
            </a:gsLst>
            <a:lin ang="5400000" scaled="1"/>
          </a:gradFill>
          <a:ln w="25400">
            <a:solidFill>
              <a:srgbClr val="FEFFFF"/>
            </a:solidFill>
            <a:round/>
            <a:headEnd/>
            <a:tailEnd/>
          </a:ln>
          <a:effectLst>
            <a:outerShdw dist="53882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en-US" sz="2500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5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Câu 1: AC đang làm công việc </a:t>
            </a:r>
          </a:p>
          <a:p>
            <a:r>
              <a:rPr lang="en-US" sz="25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hoặc kinh doanh lĩnh vực nào?</a:t>
            </a:r>
          </a:p>
          <a:p>
            <a:r>
              <a:rPr lang="en-US" sz="25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Để xác định được họ hiện đang </a:t>
            </a:r>
          </a:p>
          <a:p>
            <a:r>
              <a:rPr lang="en-US" sz="25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ở góc phần tư nào của kim tứ đồ </a:t>
            </a:r>
          </a:p>
          <a:p>
            <a:endParaRPr lang="en-US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AutoShape 9"/>
          <p:cNvSpPr>
            <a:spLocks noChangeArrowheads="1"/>
          </p:cNvSpPr>
          <p:nvPr/>
        </p:nvSpPr>
        <p:spPr bwMode="gray">
          <a:xfrm>
            <a:off x="838200" y="3657600"/>
            <a:ext cx="4572000" cy="2967264"/>
          </a:xfrm>
          <a:prstGeom prst="roundRect">
            <a:avLst>
              <a:gd name="adj" fmla="val 11921"/>
            </a:avLst>
          </a:prstGeom>
          <a:gradFill rotWithShape="1">
            <a:gsLst>
              <a:gs pos="100000">
                <a:srgbClr val="92D050">
                  <a:alpha val="65000"/>
                </a:srgbClr>
              </a:gs>
              <a:gs pos="100000">
                <a:schemeClr val="folHlink"/>
              </a:gs>
            </a:gsLst>
            <a:lin ang="5400000" scaled="1"/>
          </a:gradFill>
          <a:ln w="25400">
            <a:solidFill>
              <a:srgbClr val="FEFFFF"/>
            </a:solidFill>
            <a:round/>
            <a:headEnd/>
            <a:tailEnd/>
          </a:ln>
          <a:effectLst>
            <a:outerShdw dist="53882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en-US" sz="2500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5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Câu 2: AC có thích kinh doanh </a:t>
            </a:r>
          </a:p>
          <a:p>
            <a:r>
              <a:rPr lang="en-US" sz="25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hay đam mêkinh doanh không? </a:t>
            </a:r>
          </a:p>
          <a:p>
            <a:r>
              <a:rPr lang="en-US" sz="25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Mục đích : để định vị họ ở góc </a:t>
            </a:r>
          </a:p>
          <a:p>
            <a:r>
              <a:rPr lang="en-US" sz="25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phần tư nào của kim tứ đồ, họ </a:t>
            </a:r>
          </a:p>
          <a:p>
            <a:r>
              <a:rPr lang="en-US" sz="25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kinh doanh nhỏ hay kinh doanh to.</a:t>
            </a:r>
          </a:p>
          <a:p>
            <a:endParaRPr lang="en-US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AutoShape 7"/>
          <p:cNvSpPr>
            <a:spLocks noChangeArrowheads="1"/>
          </p:cNvSpPr>
          <p:nvPr/>
        </p:nvSpPr>
        <p:spPr bwMode="gray">
          <a:xfrm>
            <a:off x="6610347" y="912162"/>
            <a:ext cx="4876800" cy="2590800"/>
          </a:xfrm>
          <a:prstGeom prst="roundRect">
            <a:avLst>
              <a:gd name="adj" fmla="val 11921"/>
            </a:avLst>
          </a:prstGeom>
          <a:gradFill rotWithShape="1">
            <a:gsLst>
              <a:gs pos="0">
                <a:schemeClr val="hlink">
                  <a:gamma/>
                  <a:tint val="80000"/>
                  <a:invGamma/>
                </a:schemeClr>
              </a:gs>
              <a:gs pos="100000">
                <a:schemeClr val="hlink"/>
              </a:gs>
            </a:gsLst>
            <a:lin ang="5400000" scaled="1"/>
          </a:gradFill>
          <a:ln w="25400">
            <a:solidFill>
              <a:srgbClr val="FEFFFF"/>
            </a:solidFill>
            <a:round/>
            <a:headEnd/>
            <a:tailEnd/>
          </a:ln>
          <a:effectLst>
            <a:outerShdw dist="53882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3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Câu 3: Anh chị có thích kinh doanh </a:t>
            </a:r>
          </a:p>
          <a:p>
            <a:r>
              <a:rPr lang="en-US" sz="23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nhưng AC thích kinh doanh theo tư </a:t>
            </a:r>
          </a:p>
          <a:p>
            <a:r>
              <a:rPr lang="en-US" sz="23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duy giàu hay tư duy thường? </a:t>
            </a:r>
          </a:p>
          <a:p>
            <a:r>
              <a:rPr lang="en-US" sz="23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Lúc này cũng là định vị họ ở góc</a:t>
            </a:r>
          </a:p>
          <a:p>
            <a:r>
              <a:rPr lang="en-US" sz="23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phần tư nào và họ làm kinh doanh</a:t>
            </a:r>
          </a:p>
          <a:p>
            <a:r>
              <a:rPr lang="en-US" sz="23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lớn hay nhỏ.</a:t>
            </a:r>
          </a:p>
          <a:p>
            <a:endParaRPr lang="en-US" sz="23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AutoShape 9"/>
          <p:cNvSpPr>
            <a:spLocks noChangeArrowheads="1"/>
          </p:cNvSpPr>
          <p:nvPr/>
        </p:nvSpPr>
        <p:spPr bwMode="gray">
          <a:xfrm>
            <a:off x="6610350" y="3657599"/>
            <a:ext cx="5124450" cy="2962501"/>
          </a:xfrm>
          <a:prstGeom prst="roundRect">
            <a:avLst>
              <a:gd name="adj" fmla="val 11921"/>
            </a:avLst>
          </a:prstGeom>
          <a:gradFill rotWithShape="1">
            <a:gsLst>
              <a:gs pos="0">
                <a:schemeClr val="folHlink">
                  <a:gamma/>
                  <a:tint val="80000"/>
                  <a:invGamma/>
                </a:schemeClr>
              </a:gs>
              <a:gs pos="100000">
                <a:schemeClr val="folHlink"/>
              </a:gs>
            </a:gsLst>
            <a:lin ang="5400000" scaled="1"/>
          </a:gradFill>
          <a:ln w="25400">
            <a:solidFill>
              <a:srgbClr val="FEFFFF"/>
            </a:solidFill>
            <a:round/>
            <a:headEnd/>
            <a:tailEnd/>
          </a:ln>
          <a:effectLst>
            <a:outerShdw dist="53882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en-US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Câu 4: Nếu mà có 1 kinh doanh đáp ứng được </a:t>
            </a:r>
          </a:p>
          <a:p>
            <a:r>
              <a:rPr lang="en-US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và tạo ra 1 dòng tiền thụ động thì AC có quan </a:t>
            </a:r>
          </a:p>
          <a:p>
            <a:r>
              <a:rPr lang="en-US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tâm không?</a:t>
            </a:r>
          </a:p>
          <a:p>
            <a:r>
              <a:rPr lang="en-US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Phân tích xu hường ngành  dinh dưỡng miễn dịch</a:t>
            </a:r>
          </a:p>
          <a:p>
            <a:r>
              <a:rPr lang="en-US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Phân tích  các ưu thế công ty chính sách sản </a:t>
            </a:r>
          </a:p>
          <a:p>
            <a:r>
              <a:rPr lang="en-US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phẩm, chiến lược</a:t>
            </a:r>
          </a:p>
          <a:p>
            <a:r>
              <a:rPr lang="en-US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Và sự khác biệt của NewImage với các công ty </a:t>
            </a:r>
          </a:p>
          <a:p>
            <a:r>
              <a:rPr lang="en-US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khác là tạo ra các chuỗi điểm bán trên phạm vi </a:t>
            </a:r>
          </a:p>
          <a:p>
            <a:r>
              <a:rPr lang="en-US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toàn quốc và hướng tới kinh doanh bán lẻ và định</a:t>
            </a:r>
          </a:p>
          <a:p>
            <a:r>
              <a:rPr lang="en-US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vị tâm trí người tiêu dùng</a:t>
            </a:r>
            <a:endParaRPr lang="en-US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itle 2">
            <a:extLst>
              <a:ext uri="{FF2B5EF4-FFF2-40B4-BE49-F238E27FC236}">
                <a16:creationId xmlns:a16="http://schemas.microsoft.com/office/drawing/2014/main" id="{4665EA29-581F-43F1-8F78-CAAF21998308}"/>
              </a:ext>
            </a:extLst>
          </p:cNvPr>
          <p:cNvSpPr txBox="1">
            <a:spLocks/>
          </p:cNvSpPr>
          <p:nvPr/>
        </p:nvSpPr>
        <p:spPr>
          <a:xfrm>
            <a:off x="685800" y="340951"/>
            <a:ext cx="10287000" cy="58549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2000" b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NHỮNG CÂU HỎI ĐỊNH TƯ DUY TÌM KIẾM NHÂN TÀI</a:t>
            </a:r>
            <a:endParaRPr lang="vi-VN" sz="2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2701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8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3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8" dur="500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3" dur="500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8" dur="500"/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3" dur="500"/>
                                        <p:tgtEl>
                                          <p:spTgt spid="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8" dur="500"/>
                                        <p:tgtEl>
                                          <p:spTgt spid="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3" dur="500"/>
                                        <p:tgtEl>
                                          <p:spTgt spid="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8" dur="500"/>
                                        <p:tgtEl>
                                          <p:spTgt spid="1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3" dur="500"/>
                                        <p:tgtEl>
                                          <p:spTgt spid="1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  <p:bldP spid="1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9"/>
          <p:cNvSpPr>
            <a:spLocks noChangeArrowheads="1"/>
          </p:cNvSpPr>
          <p:nvPr/>
        </p:nvSpPr>
        <p:spPr bwMode="gray">
          <a:xfrm>
            <a:off x="875383" y="3962400"/>
            <a:ext cx="4572000" cy="2662464"/>
          </a:xfrm>
          <a:prstGeom prst="roundRect">
            <a:avLst>
              <a:gd name="adj" fmla="val 11921"/>
            </a:avLst>
          </a:prstGeom>
          <a:gradFill rotWithShape="1">
            <a:gsLst>
              <a:gs pos="100000">
                <a:srgbClr val="92D050">
                  <a:alpha val="65000"/>
                </a:srgbClr>
              </a:gs>
              <a:gs pos="100000">
                <a:schemeClr val="folHlink"/>
              </a:gs>
            </a:gsLst>
            <a:lin ang="5400000" scaled="1"/>
          </a:gradFill>
          <a:ln w="25400">
            <a:solidFill>
              <a:srgbClr val="FEFFFF"/>
            </a:solidFill>
            <a:round/>
            <a:headEnd/>
            <a:tailEnd/>
          </a:ln>
          <a:effectLst>
            <a:outerShdw dist="53882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en-US" sz="2500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Câu 1: AC có công nhận truyền</a:t>
            </a:r>
          </a:p>
          <a:p>
            <a:r>
              <a:rPr lang="en-US" sz="2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thống của người Việt Nam là </a:t>
            </a:r>
          </a:p>
          <a:p>
            <a:r>
              <a:rPr lang="en-US" sz="2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thích chia sẻ lan tỏa sản phẩm </a:t>
            </a:r>
          </a:p>
          <a:p>
            <a:r>
              <a:rPr lang="en-US" sz="2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cho người thân, bạn bè, gia đình</a:t>
            </a:r>
          </a:p>
          <a:p>
            <a:r>
              <a:rPr lang="en-US" sz="2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hàng xóm, những người đồng</a:t>
            </a:r>
          </a:p>
          <a:p>
            <a:r>
              <a:rPr lang="en-US" sz="2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nghiệp.  </a:t>
            </a:r>
            <a:endParaRPr lang="en-US" sz="2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AutoShape 9"/>
          <p:cNvSpPr>
            <a:spLocks noChangeArrowheads="1"/>
          </p:cNvSpPr>
          <p:nvPr/>
        </p:nvSpPr>
        <p:spPr bwMode="gray">
          <a:xfrm>
            <a:off x="6610350" y="3962400"/>
            <a:ext cx="5276850" cy="2657700"/>
          </a:xfrm>
          <a:prstGeom prst="roundRect">
            <a:avLst>
              <a:gd name="adj" fmla="val 11921"/>
            </a:avLst>
          </a:prstGeom>
          <a:gradFill rotWithShape="1">
            <a:gsLst>
              <a:gs pos="0">
                <a:schemeClr val="folHlink">
                  <a:gamma/>
                  <a:tint val="80000"/>
                  <a:invGamma/>
                </a:schemeClr>
              </a:gs>
              <a:gs pos="100000">
                <a:schemeClr val="folHlink"/>
              </a:gs>
            </a:gsLst>
            <a:lin ang="5400000" scaled="1"/>
          </a:gradFill>
          <a:ln w="25400">
            <a:solidFill>
              <a:srgbClr val="FEFFFF"/>
            </a:solidFill>
            <a:round/>
            <a:headEnd/>
            <a:tailEnd/>
          </a:ln>
          <a:effectLst>
            <a:outerShdw dist="53882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Colos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Ig Gold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nay ac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cải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thiện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ac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tin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tưởng</a:t>
            </a:r>
            <a:endParaRPr lang="en-US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quí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ac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mong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chia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sẻ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bè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xóm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nghiệp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họ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cải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thiện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khỏe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phước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khỏe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ạ?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4665EA29-581F-43F1-8F78-CAAF21998308}"/>
              </a:ext>
            </a:extLst>
          </p:cNvPr>
          <p:cNvSpPr txBox="1">
            <a:spLocks/>
          </p:cNvSpPr>
          <p:nvPr/>
        </p:nvSpPr>
        <p:spPr>
          <a:xfrm>
            <a:off x="685800" y="340951"/>
            <a:ext cx="11201400" cy="67345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2500" b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NHỮNG CÂU HỎI DỊCH CHUYỂN KHÁCH TIÊU DÙNG SANG LÀM THÊM</a:t>
            </a:r>
            <a:endParaRPr lang="vi-VN" sz="25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28753" y="669266"/>
            <a:ext cx="807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i="1">
                <a:latin typeface="Times New Roman" pitchFamily="18" charset="0"/>
                <a:cs typeface="Times New Roman" pitchFamily="18" charset="0"/>
              </a:rPr>
              <a:t>Khơi gợi từ 1 khách hàng tích cực thành 1 NPP làm thêm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598000" y="1273811"/>
            <a:ext cx="1601721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Điều kiện: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08733" y="1749976"/>
            <a:ext cx="5731056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Họ là khách hàng đang sử dụng sản phẩm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08733" y="2227030"/>
            <a:ext cx="10852651" cy="12464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Họ là những người dùng sản phẩm có kết quả tích cực, có sức khỏe tốt lên, họ có </a:t>
            </a:r>
          </a:p>
          <a:p>
            <a:r>
              <a:rPr lang="en-US" sz="25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niềm tin sản phẩm nên họ có tâm thái tốt để phối hợp cùng mình chia sẻ sản phẩm </a:t>
            </a:r>
          </a:p>
          <a:p>
            <a:r>
              <a:rPr lang="en-US" sz="25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lan tỏa ra ngoài thị trường.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32546" y="3324216"/>
            <a:ext cx="6370655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Họ có mong muốn tiêu dùng miễn phí không? </a:t>
            </a:r>
          </a:p>
        </p:txBody>
      </p:sp>
    </p:spTree>
    <p:extLst>
      <p:ext uri="{BB962C8B-B14F-4D97-AF65-F5344CB8AC3E}">
        <p14:creationId xmlns:p14="http://schemas.microsoft.com/office/powerpoint/2010/main" val="3627842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/>
      <p:bldP spid="10" grpId="0"/>
      <p:bldP spid="11" grpId="0"/>
      <p:bldP spid="12" grpId="0"/>
      <p:bldP spid="13" grpId="0"/>
      <p:bldP spid="1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AutoShape 5"/>
          <p:cNvSpPr>
            <a:spLocks noChangeArrowheads="1"/>
          </p:cNvSpPr>
          <p:nvPr/>
        </p:nvSpPr>
        <p:spPr bwMode="gray">
          <a:xfrm>
            <a:off x="814386" y="926450"/>
            <a:ext cx="4748213" cy="2590800"/>
          </a:xfrm>
          <a:prstGeom prst="roundRect">
            <a:avLst>
              <a:gd name="adj" fmla="val 11921"/>
            </a:avLst>
          </a:prstGeom>
          <a:gradFill rotWithShape="1">
            <a:gsLst>
              <a:gs pos="0">
                <a:schemeClr val="accent1">
                  <a:gamma/>
                  <a:tint val="76078"/>
                  <a:invGamma/>
                </a:schemeClr>
              </a:gs>
              <a:gs pos="100000">
                <a:schemeClr val="accent1"/>
              </a:gs>
            </a:gsLst>
            <a:lin ang="5400000" scaled="1"/>
          </a:gradFill>
          <a:ln w="25400">
            <a:solidFill>
              <a:srgbClr val="FEFFFF"/>
            </a:solidFill>
            <a:round/>
            <a:headEnd/>
            <a:tailEnd/>
          </a:ln>
          <a:effectLst>
            <a:outerShdw dist="53882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en-US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endParaRPr lang="en-US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ac </a:t>
            </a:r>
            <a:r>
              <a:rPr lang="en-US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sẻ</a:t>
            </a:r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nữa</a:t>
            </a:r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ac </a:t>
            </a:r>
            <a:r>
              <a:rPr lang="en-US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ty </a:t>
            </a:r>
            <a:r>
              <a:rPr lang="en-US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tri</a:t>
            </a:r>
          </a:p>
          <a:p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ân</a:t>
            </a:r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quyền</a:t>
            </a:r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lợi</a:t>
            </a:r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ac </a:t>
            </a:r>
            <a:r>
              <a:rPr lang="en-US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Colos</a:t>
            </a:r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ig</a:t>
            </a:r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gold,</a:t>
            </a:r>
          </a:p>
          <a:p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ac </a:t>
            </a:r>
            <a:r>
              <a:rPr lang="en-US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khỏe</a:t>
            </a:r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miễn</a:t>
            </a:r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phí</a:t>
            </a:r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miễn</a:t>
            </a:r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phí</a:t>
            </a:r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suốt</a:t>
            </a:r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đời</a:t>
            </a:r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miễn</a:t>
            </a:r>
            <a:endParaRPr lang="en-US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phí</a:t>
            </a:r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lon</a:t>
            </a:r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miễn</a:t>
            </a:r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phí</a:t>
            </a:r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thùng</a:t>
            </a:r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thậm</a:t>
            </a:r>
            <a:endParaRPr lang="en-US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nữa</a:t>
            </a:r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Ac </a:t>
            </a:r>
            <a:r>
              <a:rPr lang="en-US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ạ?</a:t>
            </a:r>
          </a:p>
          <a:p>
            <a:endParaRPr lang="en-US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AutoShape 9"/>
          <p:cNvSpPr>
            <a:spLocks noChangeArrowheads="1"/>
          </p:cNvSpPr>
          <p:nvPr/>
        </p:nvSpPr>
        <p:spPr bwMode="gray">
          <a:xfrm>
            <a:off x="6215062" y="907430"/>
            <a:ext cx="4757738" cy="2538382"/>
          </a:xfrm>
          <a:prstGeom prst="roundRect">
            <a:avLst>
              <a:gd name="adj" fmla="val 11921"/>
            </a:avLst>
          </a:prstGeom>
          <a:gradFill rotWithShape="1">
            <a:gsLst>
              <a:gs pos="100000">
                <a:srgbClr val="92D050">
                  <a:alpha val="65000"/>
                </a:srgbClr>
              </a:gs>
              <a:gs pos="100000">
                <a:schemeClr val="folHlink"/>
              </a:gs>
            </a:gsLst>
            <a:lin ang="5400000" scaled="1"/>
          </a:gradFill>
          <a:ln w="25400">
            <a:solidFill>
              <a:srgbClr val="FEFFFF"/>
            </a:solidFill>
            <a:round/>
            <a:headEnd/>
            <a:tailEnd/>
          </a:ln>
          <a:effectLst>
            <a:outerShdw dist="53882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en-US" sz="25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5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5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4: </a:t>
            </a:r>
            <a:r>
              <a:rPr lang="en-US" sz="25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5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5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5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en-US" sz="25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ai </a:t>
            </a:r>
            <a:r>
              <a:rPr lang="en-US" sz="25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25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5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mong</a:t>
            </a:r>
            <a:r>
              <a:rPr lang="en-US" sz="25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5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5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Colos</a:t>
            </a:r>
            <a:r>
              <a:rPr lang="en-US" sz="25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ig</a:t>
            </a:r>
            <a:r>
              <a:rPr lang="en-US" sz="25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gold</a:t>
            </a:r>
          </a:p>
          <a:p>
            <a:r>
              <a:rPr lang="en-US" sz="25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miễn</a:t>
            </a:r>
            <a:r>
              <a:rPr lang="en-US" sz="25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phí</a:t>
            </a:r>
            <a:r>
              <a:rPr lang="en-US" sz="25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5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5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5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5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25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5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en-US" sz="25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tuy</a:t>
            </a:r>
            <a:r>
              <a:rPr lang="en-US" sz="25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25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ac </a:t>
            </a:r>
            <a:r>
              <a:rPr lang="en-US" sz="25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5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5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mất</a:t>
            </a:r>
            <a:endParaRPr lang="en-US" sz="25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5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25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5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ac </a:t>
            </a:r>
            <a:r>
              <a:rPr lang="en-US" sz="25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5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mất</a:t>
            </a:r>
            <a:r>
              <a:rPr lang="en-US" sz="25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5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ac </a:t>
            </a:r>
          </a:p>
          <a:p>
            <a:r>
              <a:rPr lang="en-US" sz="25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5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5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5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5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5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5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5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AutoShape 7"/>
          <p:cNvSpPr>
            <a:spLocks noChangeArrowheads="1"/>
          </p:cNvSpPr>
          <p:nvPr/>
        </p:nvSpPr>
        <p:spPr bwMode="gray">
          <a:xfrm>
            <a:off x="814386" y="3886200"/>
            <a:ext cx="10158414" cy="1828800"/>
          </a:xfrm>
          <a:prstGeom prst="roundRect">
            <a:avLst>
              <a:gd name="adj" fmla="val 11921"/>
            </a:avLst>
          </a:prstGeom>
          <a:gradFill rotWithShape="1">
            <a:gsLst>
              <a:gs pos="0">
                <a:schemeClr val="hlink">
                  <a:gamma/>
                  <a:tint val="80000"/>
                  <a:invGamma/>
                </a:schemeClr>
              </a:gs>
              <a:gs pos="100000">
                <a:schemeClr val="hlink"/>
              </a:gs>
            </a:gsLst>
            <a:lin ang="5400000" scaled="1"/>
          </a:gradFill>
          <a:ln w="25400">
            <a:solidFill>
              <a:srgbClr val="FEFFFF"/>
            </a:solidFill>
            <a:round/>
            <a:headEnd/>
            <a:tailEnd/>
          </a:ln>
          <a:effectLst>
            <a:outerShdw dist="53882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algn="just"/>
            <a:r>
              <a:rPr lang="en-US" sz="23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3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5: </a:t>
            </a:r>
            <a:r>
              <a:rPr lang="en-US" sz="23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3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ac </a:t>
            </a:r>
            <a:r>
              <a:rPr lang="en-US" sz="23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3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3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mong</a:t>
            </a:r>
            <a:r>
              <a:rPr lang="en-US" sz="23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3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3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uống</a:t>
            </a:r>
            <a:r>
              <a:rPr lang="en-US" sz="23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Colos</a:t>
            </a:r>
            <a:r>
              <a:rPr lang="en-US" sz="23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ig</a:t>
            </a:r>
            <a:r>
              <a:rPr lang="en-US" sz="23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gold </a:t>
            </a:r>
            <a:r>
              <a:rPr lang="en-US" sz="23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3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đời</a:t>
            </a:r>
            <a:r>
              <a:rPr lang="en-US" sz="23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3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3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3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3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en-US" sz="23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sẵn</a:t>
            </a:r>
            <a:r>
              <a:rPr lang="en-US" sz="23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sàng</a:t>
            </a:r>
            <a:r>
              <a:rPr lang="en-US" sz="23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hỗ</a:t>
            </a:r>
            <a:r>
              <a:rPr lang="en-US" sz="23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trợ</a:t>
            </a:r>
            <a:r>
              <a:rPr lang="en-US" sz="23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23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cánh</a:t>
            </a:r>
            <a:r>
              <a:rPr lang="en-US" sz="23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3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3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chị</a:t>
            </a:r>
            <a:r>
              <a:rPr lang="en-US" sz="23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3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23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đỡ</a:t>
            </a:r>
            <a:r>
              <a:rPr lang="en-US" sz="23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3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cam </a:t>
            </a:r>
            <a:r>
              <a:rPr lang="en-US" sz="23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3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3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ac </a:t>
            </a:r>
            <a:r>
              <a:rPr lang="en-US" sz="23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3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ac </a:t>
            </a:r>
            <a:r>
              <a:rPr lang="en-US" sz="23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endParaRPr lang="en-US" sz="23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3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cam </a:t>
            </a:r>
            <a:r>
              <a:rPr lang="en-US" sz="23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3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phối</a:t>
            </a:r>
            <a:r>
              <a:rPr lang="en-US" sz="23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3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3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3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3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3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3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3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phối</a:t>
            </a:r>
            <a:r>
              <a:rPr lang="en-US" sz="23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3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23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sz="23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khách</a:t>
            </a:r>
            <a:r>
              <a:rPr lang="en-US" sz="23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3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3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3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endParaRPr lang="en-US" sz="23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3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phối</a:t>
            </a:r>
            <a:r>
              <a:rPr lang="en-US" sz="23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3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3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3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khách</a:t>
            </a:r>
            <a:r>
              <a:rPr lang="en-US" sz="23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3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en-US" sz="23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3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3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phối</a:t>
            </a:r>
            <a:r>
              <a:rPr lang="en-US" sz="23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3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OPP </a:t>
            </a:r>
            <a:r>
              <a:rPr lang="en-US" sz="23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3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đình</a:t>
            </a:r>
            <a:endParaRPr lang="en-US" sz="23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3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4495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AutoShape 5"/>
          <p:cNvSpPr>
            <a:spLocks noChangeArrowheads="1"/>
          </p:cNvSpPr>
          <p:nvPr/>
        </p:nvSpPr>
        <p:spPr bwMode="gray">
          <a:xfrm>
            <a:off x="814386" y="926450"/>
            <a:ext cx="4572001" cy="2590800"/>
          </a:xfrm>
          <a:prstGeom prst="roundRect">
            <a:avLst>
              <a:gd name="adj" fmla="val 11921"/>
            </a:avLst>
          </a:prstGeom>
          <a:gradFill rotWithShape="1">
            <a:gsLst>
              <a:gs pos="0">
                <a:schemeClr val="accent1">
                  <a:gamma/>
                  <a:tint val="76078"/>
                  <a:invGamma/>
                </a:schemeClr>
              </a:gs>
              <a:gs pos="100000">
                <a:schemeClr val="accent1"/>
              </a:gs>
            </a:gsLst>
            <a:lin ang="5400000" scaled="1"/>
          </a:gradFill>
          <a:ln w="25400">
            <a:solidFill>
              <a:srgbClr val="FEFFFF"/>
            </a:solidFill>
            <a:round/>
            <a:headEnd/>
            <a:tailEnd/>
          </a:ln>
          <a:effectLst>
            <a:outerShdw dist="53882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en-US" sz="2200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2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Câu 1: Đối với bạn thì </a:t>
            </a:r>
            <a:r>
              <a:rPr lang="en-US" sz="22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gia đình là </a:t>
            </a:r>
          </a:p>
          <a:p>
            <a:r>
              <a:rPr lang="en-US" sz="22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quan trọng </a:t>
            </a:r>
            <a:r>
              <a:rPr lang="en-US" sz="22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nhất đúng không ạ? </a:t>
            </a:r>
          </a:p>
          <a:p>
            <a:r>
              <a:rPr lang="en-US" sz="22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Như vậy dù bạn có kinh doanh công</a:t>
            </a:r>
          </a:p>
          <a:p>
            <a:r>
              <a:rPr lang="en-US" sz="22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ty nào hay công việc nào thì tất cả </a:t>
            </a:r>
          </a:p>
          <a:p>
            <a:r>
              <a:rPr lang="en-US" sz="22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họ đều </a:t>
            </a:r>
            <a:r>
              <a:rPr lang="en-US" sz="22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là đối tác</a:t>
            </a:r>
            <a:r>
              <a:rPr lang="en-US" sz="22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của chúng ta, bạn </a:t>
            </a:r>
          </a:p>
          <a:p>
            <a:r>
              <a:rPr lang="en-US" sz="22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hợp tác với họ để tạo ra thu nhập, </a:t>
            </a:r>
          </a:p>
          <a:p>
            <a:r>
              <a:rPr lang="en-US" sz="22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để </a:t>
            </a:r>
            <a:r>
              <a:rPr lang="en-US" sz="22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lo cho gia đình </a:t>
            </a:r>
            <a:r>
              <a:rPr lang="en-US" sz="22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đúng không ạ?</a:t>
            </a:r>
          </a:p>
          <a:p>
            <a:endParaRPr lang="en-US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AutoShape 9"/>
          <p:cNvSpPr>
            <a:spLocks noChangeArrowheads="1"/>
          </p:cNvSpPr>
          <p:nvPr/>
        </p:nvSpPr>
        <p:spPr bwMode="gray">
          <a:xfrm>
            <a:off x="838200" y="3657600"/>
            <a:ext cx="4572000" cy="2967264"/>
          </a:xfrm>
          <a:prstGeom prst="roundRect">
            <a:avLst>
              <a:gd name="adj" fmla="val 11921"/>
            </a:avLst>
          </a:prstGeom>
          <a:gradFill rotWithShape="1">
            <a:gsLst>
              <a:gs pos="100000">
                <a:srgbClr val="92D050">
                  <a:alpha val="65000"/>
                </a:srgbClr>
              </a:gs>
              <a:gs pos="100000">
                <a:schemeClr val="folHlink"/>
              </a:gs>
            </a:gsLst>
            <a:lin ang="5400000" scaled="1"/>
          </a:gradFill>
          <a:ln w="25400">
            <a:solidFill>
              <a:srgbClr val="FEFFFF"/>
            </a:solidFill>
            <a:round/>
            <a:headEnd/>
            <a:tailEnd/>
          </a:ln>
          <a:effectLst>
            <a:outerShdw dist="53882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en-US" sz="2500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5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Câu 2: Nếu bạn sa cơ thất thế,</a:t>
            </a:r>
          </a:p>
          <a:p>
            <a:r>
              <a:rPr lang="en-US" sz="25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thất nghiệp, không tạo được ra </a:t>
            </a:r>
          </a:p>
          <a:p>
            <a:r>
              <a:rPr lang="en-US" sz="25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thu nhập, hoặc lúc ốm đau thì</a:t>
            </a:r>
          </a:p>
          <a:p>
            <a:r>
              <a:rPr lang="en-US" sz="25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gia đình có bỏ rơi bạn không?</a:t>
            </a:r>
          </a:p>
          <a:p>
            <a:endParaRPr lang="en-US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AutoShape 7"/>
          <p:cNvSpPr>
            <a:spLocks noChangeArrowheads="1"/>
          </p:cNvSpPr>
          <p:nvPr/>
        </p:nvSpPr>
        <p:spPr bwMode="gray">
          <a:xfrm>
            <a:off x="6610347" y="912162"/>
            <a:ext cx="4876800" cy="2590800"/>
          </a:xfrm>
          <a:prstGeom prst="roundRect">
            <a:avLst>
              <a:gd name="adj" fmla="val 11921"/>
            </a:avLst>
          </a:prstGeom>
          <a:gradFill rotWithShape="1">
            <a:gsLst>
              <a:gs pos="0">
                <a:schemeClr val="hlink">
                  <a:gamma/>
                  <a:tint val="80000"/>
                  <a:invGamma/>
                </a:schemeClr>
              </a:gs>
              <a:gs pos="100000">
                <a:schemeClr val="hlink"/>
              </a:gs>
            </a:gsLst>
            <a:lin ang="5400000" scaled="1"/>
          </a:gradFill>
          <a:ln w="25400">
            <a:solidFill>
              <a:srgbClr val="FEFFFF"/>
            </a:solidFill>
            <a:round/>
            <a:headEnd/>
            <a:tailEnd/>
          </a:ln>
          <a:effectLst>
            <a:outerShdw dist="53882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1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Câu 3: Trên đời này không có công ty</a:t>
            </a:r>
          </a:p>
          <a:p>
            <a:r>
              <a:rPr lang="en-US" sz="21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nào là tốt nhất, chỉ có công ty phù hợp</a:t>
            </a:r>
          </a:p>
          <a:p>
            <a:r>
              <a:rPr lang="en-US" sz="21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nhất và chỉ có công ty nào mà giúp </a:t>
            </a:r>
          </a:p>
          <a:p>
            <a:r>
              <a:rPr lang="en-US" sz="21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mình thành công, giúp tuyến dưới mình</a:t>
            </a:r>
          </a:p>
          <a:p>
            <a:r>
              <a:rPr lang="en-US" sz="21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thành công, giúp nhiều người thành </a:t>
            </a:r>
          </a:p>
          <a:p>
            <a:r>
              <a:rPr lang="en-US" sz="21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công thì đó là công ty phù hợp. Đó chính </a:t>
            </a:r>
          </a:p>
          <a:p>
            <a:r>
              <a:rPr lang="en-US" sz="21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 đối tác thực hiện ước mơ của mình</a:t>
            </a:r>
            <a:endParaRPr lang="en-US" sz="21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AutoShape 9"/>
          <p:cNvSpPr>
            <a:spLocks noChangeArrowheads="1"/>
          </p:cNvSpPr>
          <p:nvPr/>
        </p:nvSpPr>
        <p:spPr bwMode="gray">
          <a:xfrm>
            <a:off x="6610350" y="3657599"/>
            <a:ext cx="5124450" cy="2962501"/>
          </a:xfrm>
          <a:prstGeom prst="roundRect">
            <a:avLst>
              <a:gd name="adj" fmla="val 11921"/>
            </a:avLst>
          </a:prstGeom>
          <a:gradFill rotWithShape="1">
            <a:gsLst>
              <a:gs pos="0">
                <a:schemeClr val="folHlink">
                  <a:gamma/>
                  <a:tint val="80000"/>
                  <a:invGamma/>
                </a:schemeClr>
              </a:gs>
              <a:gs pos="100000">
                <a:schemeClr val="folHlink"/>
              </a:gs>
            </a:gsLst>
            <a:lin ang="5400000" scaled="1"/>
          </a:gradFill>
          <a:ln w="25400">
            <a:solidFill>
              <a:srgbClr val="FEFFFF"/>
            </a:solidFill>
            <a:round/>
            <a:headEnd/>
            <a:tailEnd/>
          </a:ln>
          <a:effectLst>
            <a:outerShdw dist="53882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2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Câu 4: Hôm nay chúng ta gặp nhau có </a:t>
            </a:r>
          </a:p>
          <a:p>
            <a:r>
              <a:rPr lang="en-US" sz="22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thể là duyên em cũng rất thích giao lưu </a:t>
            </a:r>
          </a:p>
          <a:p>
            <a:r>
              <a:rPr lang="en-US" sz="22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học tập và chia sẻ, chúng ta có thể là </a:t>
            </a:r>
          </a:p>
          <a:p>
            <a:r>
              <a:rPr lang="en-US" sz="22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cùng nhau học tập, cùng nhau chia sẻ</a:t>
            </a:r>
          </a:p>
          <a:p>
            <a:r>
              <a:rPr lang="en-US" sz="22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những điều hay điều tốt.</a:t>
            </a:r>
          </a:p>
          <a:p>
            <a:r>
              <a:rPr lang="en-US" sz="2200" b="1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Người MLM thích được nói chuyện,</a:t>
            </a:r>
          </a:p>
          <a:p>
            <a:r>
              <a:rPr lang="en-US" sz="2200" b="1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thích được chia sẻ, thích được đề cao.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4665EA29-581F-43F1-8F78-CAAF21998308}"/>
              </a:ext>
            </a:extLst>
          </p:cNvPr>
          <p:cNvSpPr txBox="1">
            <a:spLocks/>
          </p:cNvSpPr>
          <p:nvPr/>
        </p:nvSpPr>
        <p:spPr>
          <a:xfrm>
            <a:off x="685800" y="340951"/>
            <a:ext cx="10287000" cy="58549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2000" b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NHỮNG CÂU HỎI HỌ LÀ NHỮNG NGƯỜI KINH DOANH TRONG NGÀNH MLM</a:t>
            </a:r>
            <a:endParaRPr lang="vi-VN" sz="2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54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9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4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9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4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9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4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9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77ADB1C-861B-9BC9-9A53-6202A24B1E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71539"/>
            <a:ext cx="12192000" cy="5986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55236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40F803C-2493-D1E2-0496-F3BD89E2B104}"/>
              </a:ext>
            </a:extLst>
          </p:cNvPr>
          <p:cNvSpPr txBox="1"/>
          <p:nvPr/>
        </p:nvSpPr>
        <p:spPr>
          <a:xfrm>
            <a:off x="2425700" y="856734"/>
            <a:ext cx="9029700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000" i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TUYỂN DỤNG GIẢI QUYẾT TẤT CẢ CÁC VẤN ĐỀ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F0F80C7-4853-BEC2-D321-BF8E46ECBC7F}"/>
              </a:ext>
            </a:extLst>
          </p:cNvPr>
          <p:cNvSpPr txBox="1"/>
          <p:nvPr/>
        </p:nvSpPr>
        <p:spPr>
          <a:xfrm>
            <a:off x="1689100" y="1837803"/>
            <a:ext cx="609600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Khi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TUYỂN DỤNG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189B3C6-4A66-713D-ADDE-A6E79922B016}"/>
              </a:ext>
            </a:extLst>
          </p:cNvPr>
          <p:cNvSpPr txBox="1"/>
          <p:nvPr/>
        </p:nvSpPr>
        <p:spPr>
          <a:xfrm>
            <a:off x="1625600" y="2270120"/>
            <a:ext cx="829310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Khi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TUYỂN DỤNG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D3B825A-A7A5-9543-EB1C-EBD0EC41D7E7}"/>
              </a:ext>
            </a:extLst>
          </p:cNvPr>
          <p:cNvSpPr txBox="1"/>
          <p:nvPr/>
        </p:nvSpPr>
        <p:spPr>
          <a:xfrm>
            <a:off x="1587500" y="2585135"/>
            <a:ext cx="10375900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Khi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thất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vọng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kinh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doanh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TUYỂN DỤNG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4044076-9956-6C70-F5D3-6A93495FD97A}"/>
              </a:ext>
            </a:extLst>
          </p:cNvPr>
          <p:cNvSpPr txBox="1"/>
          <p:nvPr/>
        </p:nvSpPr>
        <p:spPr>
          <a:xfrm>
            <a:off x="1587500" y="3423407"/>
            <a:ext cx="849630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Khi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chẳng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ai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tuyển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TUYỂN DỤNG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FF65B88-C066-561D-A4E8-19F6E15BB8E0}"/>
              </a:ext>
            </a:extLst>
          </p:cNvPr>
          <p:cNvSpPr txBox="1"/>
          <p:nvPr/>
        </p:nvSpPr>
        <p:spPr>
          <a:xfrm>
            <a:off x="1587500" y="3829205"/>
            <a:ext cx="767080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Khi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chẳng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doanh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TUYỂN DỤNG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1A6582B-5DCA-096E-1C92-0B659BFB824E}"/>
              </a:ext>
            </a:extLst>
          </p:cNvPr>
          <p:cNvSpPr txBox="1"/>
          <p:nvPr/>
        </p:nvSpPr>
        <p:spPr>
          <a:xfrm>
            <a:off x="1574800" y="4267368"/>
            <a:ext cx="609600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Khi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mất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lửa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TUYỂN DỤNG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0D70D54-39CB-0AD9-E212-324BD5D08EAC}"/>
              </a:ext>
            </a:extLst>
          </p:cNvPr>
          <p:cNvSpPr txBox="1"/>
          <p:nvPr/>
        </p:nvSpPr>
        <p:spPr>
          <a:xfrm>
            <a:off x="1574800" y="4824428"/>
            <a:ext cx="745490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Khi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dự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kiện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TUYỂN DỤNG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C8C8AA3-7A5C-7CCB-96E8-3AB02D5B18FA}"/>
              </a:ext>
            </a:extLst>
          </p:cNvPr>
          <p:cNvSpPr txBox="1"/>
          <p:nvPr/>
        </p:nvSpPr>
        <p:spPr>
          <a:xfrm>
            <a:off x="1574800" y="5303270"/>
            <a:ext cx="609600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Khi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bỏ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TUYỂN DỤNG</a:t>
            </a:r>
          </a:p>
        </p:txBody>
      </p:sp>
    </p:spTree>
    <p:extLst>
      <p:ext uri="{BB962C8B-B14F-4D97-AF65-F5344CB8AC3E}">
        <p14:creationId xmlns:p14="http://schemas.microsoft.com/office/powerpoint/2010/main" val="30178606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A5A0BD1-769C-D8FB-AAB0-4235B8FEEF42}"/>
              </a:ext>
            </a:extLst>
          </p:cNvPr>
          <p:cNvSpPr txBox="1"/>
          <p:nvPr/>
        </p:nvSpPr>
        <p:spPr>
          <a:xfrm>
            <a:off x="2108200" y="976213"/>
            <a:ext cx="723900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CÂU HỎI MÀ CÁC NPP</a:t>
            </a:r>
            <a:br>
              <a:rPr lang="en-US" sz="3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3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                      QUAN TÂM NHẤT LÀ?</a:t>
            </a:r>
            <a:endParaRPr lang="en-US" sz="3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F9A5E67-7585-C9A0-0192-D157671F6C36}"/>
              </a:ext>
            </a:extLst>
          </p:cNvPr>
          <p:cNvSpPr txBox="1"/>
          <p:nvPr/>
        </p:nvSpPr>
        <p:spPr>
          <a:xfrm>
            <a:off x="2159000" y="2095957"/>
            <a:ext cx="900430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6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6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6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6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6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6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tuyển</a:t>
            </a:r>
            <a:r>
              <a:rPr lang="en-US" sz="26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6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6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6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6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6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C137C50-F0FB-2563-0828-293C1EBDC2D0}"/>
              </a:ext>
            </a:extLst>
          </p:cNvPr>
          <p:cNvSpPr txBox="1"/>
          <p:nvPr/>
        </p:nvSpPr>
        <p:spPr>
          <a:xfrm>
            <a:off x="2108200" y="2547035"/>
            <a:ext cx="972820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lĩnh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2E59AFB-2155-4ED6-CC0E-47366B38EC42}"/>
              </a:ext>
            </a:extLst>
          </p:cNvPr>
          <p:cNvSpPr txBox="1"/>
          <p:nvPr/>
        </p:nvSpPr>
        <p:spPr>
          <a:xfrm>
            <a:off x="2133600" y="3165823"/>
            <a:ext cx="609600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664031C-9CB6-522D-1E78-E4EB7C0866F4}"/>
              </a:ext>
            </a:extLst>
          </p:cNvPr>
          <p:cNvSpPr txBox="1"/>
          <p:nvPr/>
        </p:nvSpPr>
        <p:spPr>
          <a:xfrm>
            <a:off x="2984500" y="4189969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BẠN CẦN CÓ KỸ NĂNG TUYỂN DỤNG</a:t>
            </a:r>
          </a:p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8" name="Arrow: Right 17">
            <a:extLst>
              <a:ext uri="{FF2B5EF4-FFF2-40B4-BE49-F238E27FC236}">
                <a16:creationId xmlns:a16="http://schemas.microsoft.com/office/drawing/2014/main" id="{0F8BE661-341F-C4F1-5BBC-DF394F3DF779}"/>
              </a:ext>
            </a:extLst>
          </p:cNvPr>
          <p:cNvSpPr/>
          <p:nvPr/>
        </p:nvSpPr>
        <p:spPr>
          <a:xfrm>
            <a:off x="3390900" y="4120543"/>
            <a:ext cx="4927600" cy="1431514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18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BẠN CẦN CÓ KỸ NĂNG TUYỂN DỤNG</a:t>
            </a:r>
          </a:p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87190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719C716-F67A-07F6-A803-B7DA6DBFA99C}"/>
              </a:ext>
            </a:extLst>
          </p:cNvPr>
          <p:cNvSpPr txBox="1"/>
          <p:nvPr/>
        </p:nvSpPr>
        <p:spPr>
          <a:xfrm>
            <a:off x="2019300" y="870789"/>
            <a:ext cx="9702800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0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Kỹ</a:t>
            </a:r>
            <a:r>
              <a:rPr lang="en-US" sz="30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30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tuyển</a:t>
            </a:r>
            <a:r>
              <a:rPr lang="en-US" sz="30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30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0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kỹ</a:t>
            </a:r>
            <a:r>
              <a:rPr lang="en-US" sz="30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30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30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0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30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0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NPP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AC0DED1-62BE-ED7E-9482-81DF2F5B17D5}"/>
              </a:ext>
            </a:extLst>
          </p:cNvPr>
          <p:cNvSpPr txBox="1"/>
          <p:nvPr/>
        </p:nvSpPr>
        <p:spPr>
          <a:xfrm>
            <a:off x="1117600" y="1569135"/>
            <a:ext cx="1029970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NPP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tiềm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6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61B25BE-1529-9034-9B00-3A52800C8B96}"/>
              </a:ext>
            </a:extLst>
          </p:cNvPr>
          <p:cNvSpPr txBox="1"/>
          <p:nvPr/>
        </p:nvSpPr>
        <p:spPr>
          <a:xfrm>
            <a:off x="1270000" y="2123133"/>
            <a:ext cx="920750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THUYẾT PHỤC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SÀNG LỌC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8E071F6-80F8-C228-9B14-3EEABCB4D560}"/>
              </a:ext>
            </a:extLst>
          </p:cNvPr>
          <p:cNvSpPr txBox="1"/>
          <p:nvPr/>
        </p:nvSpPr>
        <p:spPr>
          <a:xfrm>
            <a:off x="1270000" y="2759924"/>
            <a:ext cx="10299700" cy="2369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SÀNG LỌC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KINH NGHIỆM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giao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)</a:t>
            </a:r>
          </a:p>
          <a:p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KINH NGHIỆM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TRẢI NGHIỆM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(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100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gặp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)</a:t>
            </a:r>
          </a:p>
          <a:p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TRẢI NGHIỆM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KIẾN THỨC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(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)</a:t>
            </a:r>
          </a:p>
          <a:p>
            <a:r>
              <a:rPr lang="en-US" sz="18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AB4E8C7-EF57-CB95-4233-E5802017D1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6552" l="69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0" y="4942324"/>
            <a:ext cx="4648200" cy="1915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43023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B83DEC5-021E-F45D-0BA1-A2188D3A026D}"/>
              </a:ext>
            </a:extLst>
          </p:cNvPr>
          <p:cNvSpPr txBox="1"/>
          <p:nvPr/>
        </p:nvSpPr>
        <p:spPr>
          <a:xfrm>
            <a:off x="2362200" y="1905506"/>
            <a:ext cx="796290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altLang="en-US" sz="3200" dirty="0" err="1">
                <a:solidFill>
                  <a:srgbClr val="0070C0"/>
                </a:solidFill>
              </a:rPr>
              <a:t>Bước</a:t>
            </a:r>
            <a:r>
              <a:rPr lang="en-US" altLang="en-US" sz="3200" dirty="0">
                <a:solidFill>
                  <a:srgbClr val="0070C0"/>
                </a:solidFill>
              </a:rPr>
              <a:t> 1 : </a:t>
            </a:r>
            <a:r>
              <a:rPr lang="en-US" altLang="en-US" sz="3200" dirty="0" err="1">
                <a:solidFill>
                  <a:srgbClr val="0070C0"/>
                </a:solidFill>
              </a:rPr>
              <a:t>Tìm</a:t>
            </a:r>
            <a:r>
              <a:rPr lang="en-US" altLang="en-US" sz="3200" dirty="0">
                <a:solidFill>
                  <a:srgbClr val="0070C0"/>
                </a:solidFill>
              </a:rPr>
              <a:t> </a:t>
            </a:r>
            <a:r>
              <a:rPr lang="en-US" altLang="en-US" sz="3200" dirty="0" err="1">
                <a:solidFill>
                  <a:srgbClr val="0070C0"/>
                </a:solidFill>
              </a:rPr>
              <a:t>kiếm</a:t>
            </a:r>
            <a:r>
              <a:rPr lang="en-US" altLang="en-US" sz="3200" dirty="0">
                <a:solidFill>
                  <a:srgbClr val="0070C0"/>
                </a:solidFill>
              </a:rPr>
              <a:t> </a:t>
            </a:r>
            <a:r>
              <a:rPr lang="en-US" altLang="en-US" sz="3200" dirty="0" err="1">
                <a:solidFill>
                  <a:srgbClr val="0070C0"/>
                </a:solidFill>
              </a:rPr>
              <a:t>ứng</a:t>
            </a:r>
            <a:r>
              <a:rPr lang="en-US" altLang="en-US" sz="3200" dirty="0">
                <a:solidFill>
                  <a:srgbClr val="0070C0"/>
                </a:solidFill>
              </a:rPr>
              <a:t> </a:t>
            </a:r>
            <a:r>
              <a:rPr lang="en-US" altLang="en-US" sz="3200" dirty="0" err="1">
                <a:solidFill>
                  <a:srgbClr val="0070C0"/>
                </a:solidFill>
              </a:rPr>
              <a:t>viên</a:t>
            </a:r>
            <a:r>
              <a:rPr lang="en-US" altLang="en-US" sz="3200" dirty="0">
                <a:solidFill>
                  <a:srgbClr val="0070C0"/>
                </a:solidFill>
              </a:rPr>
              <a:t> </a:t>
            </a:r>
            <a:r>
              <a:rPr lang="en-US" altLang="en-US" sz="3200" dirty="0" err="1">
                <a:solidFill>
                  <a:srgbClr val="0070C0"/>
                </a:solidFill>
              </a:rPr>
              <a:t>tiềm</a:t>
            </a:r>
            <a:r>
              <a:rPr lang="en-US" altLang="en-US" sz="3200" dirty="0">
                <a:solidFill>
                  <a:srgbClr val="0070C0"/>
                </a:solidFill>
              </a:rPr>
              <a:t> </a:t>
            </a:r>
            <a:r>
              <a:rPr lang="en-US" altLang="en-US" sz="3200" dirty="0" err="1">
                <a:solidFill>
                  <a:srgbClr val="0070C0"/>
                </a:solidFill>
              </a:rPr>
              <a:t>năng</a:t>
            </a:r>
            <a:endParaRPr lang="en-US" altLang="en-US" sz="3200" dirty="0">
              <a:solidFill>
                <a:srgbClr val="0070C0"/>
              </a:solidFill>
            </a:endParaRPr>
          </a:p>
          <a:p>
            <a:pPr algn="l"/>
            <a:r>
              <a:rPr lang="en-US" altLang="en-US" sz="3200" dirty="0" err="1">
                <a:solidFill>
                  <a:srgbClr val="0070C0"/>
                </a:solidFill>
              </a:rPr>
              <a:t>Bước</a:t>
            </a:r>
            <a:r>
              <a:rPr lang="en-US" altLang="en-US" sz="3200" dirty="0">
                <a:solidFill>
                  <a:srgbClr val="0070C0"/>
                </a:solidFill>
              </a:rPr>
              <a:t> 2 :  </a:t>
            </a:r>
            <a:r>
              <a:rPr lang="en-US" altLang="en-US" sz="3200" dirty="0" err="1">
                <a:solidFill>
                  <a:srgbClr val="0070C0"/>
                </a:solidFill>
              </a:rPr>
              <a:t>Đặt</a:t>
            </a:r>
            <a:r>
              <a:rPr lang="en-US" altLang="en-US" sz="3200" dirty="0">
                <a:solidFill>
                  <a:srgbClr val="0070C0"/>
                </a:solidFill>
              </a:rPr>
              <a:t> </a:t>
            </a:r>
            <a:r>
              <a:rPr lang="en-US" altLang="en-US" sz="3200" dirty="0" err="1">
                <a:solidFill>
                  <a:srgbClr val="0070C0"/>
                </a:solidFill>
              </a:rPr>
              <a:t>hẹn</a:t>
            </a:r>
            <a:endParaRPr lang="en-US" altLang="en-US" sz="3200" dirty="0">
              <a:solidFill>
                <a:srgbClr val="0070C0"/>
              </a:solidFill>
            </a:endParaRPr>
          </a:p>
          <a:p>
            <a:pPr algn="l"/>
            <a:r>
              <a:rPr lang="en-US" altLang="en-US" sz="3200" dirty="0" err="1">
                <a:solidFill>
                  <a:srgbClr val="0070C0"/>
                </a:solidFill>
              </a:rPr>
              <a:t>Bước</a:t>
            </a:r>
            <a:r>
              <a:rPr lang="en-US" altLang="en-US" sz="3200" dirty="0">
                <a:solidFill>
                  <a:srgbClr val="0070C0"/>
                </a:solidFill>
              </a:rPr>
              <a:t> 3 : </a:t>
            </a:r>
            <a:r>
              <a:rPr lang="en-US" altLang="en-US" sz="3200" dirty="0" err="1">
                <a:solidFill>
                  <a:srgbClr val="0070C0"/>
                </a:solidFill>
              </a:rPr>
              <a:t>Gặp</a:t>
            </a:r>
            <a:r>
              <a:rPr lang="en-US" altLang="en-US" sz="3200" dirty="0">
                <a:solidFill>
                  <a:srgbClr val="0070C0"/>
                </a:solidFill>
              </a:rPr>
              <a:t> </a:t>
            </a:r>
            <a:r>
              <a:rPr lang="en-US" altLang="en-US" sz="3200" dirty="0" err="1">
                <a:solidFill>
                  <a:srgbClr val="0070C0"/>
                </a:solidFill>
              </a:rPr>
              <a:t>mặt</a:t>
            </a:r>
            <a:r>
              <a:rPr lang="en-US" altLang="en-US" sz="3200" dirty="0">
                <a:solidFill>
                  <a:srgbClr val="0070C0"/>
                </a:solidFill>
              </a:rPr>
              <a:t> </a:t>
            </a:r>
            <a:r>
              <a:rPr lang="en-US" altLang="en-US" sz="3200" dirty="0" err="1">
                <a:solidFill>
                  <a:srgbClr val="0070C0"/>
                </a:solidFill>
              </a:rPr>
              <a:t>và</a:t>
            </a:r>
            <a:r>
              <a:rPr lang="en-US" altLang="en-US" sz="3200" dirty="0">
                <a:solidFill>
                  <a:srgbClr val="0070C0"/>
                </a:solidFill>
              </a:rPr>
              <a:t> </a:t>
            </a:r>
            <a:r>
              <a:rPr lang="en-US" altLang="en-US" sz="3200" dirty="0" err="1">
                <a:solidFill>
                  <a:srgbClr val="0070C0"/>
                </a:solidFill>
              </a:rPr>
              <a:t>trình</a:t>
            </a:r>
            <a:r>
              <a:rPr lang="en-US" altLang="en-US" sz="3200" dirty="0">
                <a:solidFill>
                  <a:srgbClr val="0070C0"/>
                </a:solidFill>
              </a:rPr>
              <a:t> </a:t>
            </a:r>
            <a:r>
              <a:rPr lang="en-US" altLang="en-US" sz="3200" dirty="0" err="1">
                <a:solidFill>
                  <a:srgbClr val="0070C0"/>
                </a:solidFill>
              </a:rPr>
              <a:t>bầy</a:t>
            </a:r>
            <a:r>
              <a:rPr lang="en-US" altLang="en-US" sz="3200" dirty="0">
                <a:solidFill>
                  <a:srgbClr val="0070C0"/>
                </a:solidFill>
              </a:rPr>
              <a:t> </a:t>
            </a:r>
          </a:p>
          <a:p>
            <a:pPr algn="l"/>
            <a:r>
              <a:rPr lang="en-US" altLang="en-US" sz="3200" dirty="0" err="1">
                <a:solidFill>
                  <a:srgbClr val="0070C0"/>
                </a:solidFill>
              </a:rPr>
              <a:t>Bước</a:t>
            </a:r>
            <a:r>
              <a:rPr lang="en-US" altLang="en-US" sz="3200" dirty="0">
                <a:solidFill>
                  <a:srgbClr val="0070C0"/>
                </a:solidFill>
              </a:rPr>
              <a:t> 4 : </a:t>
            </a:r>
            <a:r>
              <a:rPr lang="en-US" altLang="en-US" sz="3200" dirty="0" err="1">
                <a:solidFill>
                  <a:srgbClr val="0070C0"/>
                </a:solidFill>
              </a:rPr>
              <a:t>Xử</a:t>
            </a:r>
            <a:r>
              <a:rPr lang="en-US" altLang="en-US" sz="3200" dirty="0">
                <a:solidFill>
                  <a:srgbClr val="0070C0"/>
                </a:solidFill>
              </a:rPr>
              <a:t> </a:t>
            </a:r>
            <a:r>
              <a:rPr lang="en-US" altLang="en-US" sz="3200" dirty="0" err="1">
                <a:solidFill>
                  <a:srgbClr val="0070C0"/>
                </a:solidFill>
              </a:rPr>
              <a:t>lý</a:t>
            </a:r>
            <a:r>
              <a:rPr lang="en-US" altLang="en-US" sz="3200" dirty="0">
                <a:solidFill>
                  <a:srgbClr val="0070C0"/>
                </a:solidFill>
              </a:rPr>
              <a:t> </a:t>
            </a:r>
            <a:r>
              <a:rPr lang="en-US" altLang="en-US" sz="3200" dirty="0" err="1">
                <a:solidFill>
                  <a:srgbClr val="0070C0"/>
                </a:solidFill>
              </a:rPr>
              <a:t>từ</a:t>
            </a:r>
            <a:r>
              <a:rPr lang="en-US" altLang="en-US" sz="3200" dirty="0">
                <a:solidFill>
                  <a:srgbClr val="0070C0"/>
                </a:solidFill>
              </a:rPr>
              <a:t> </a:t>
            </a:r>
            <a:r>
              <a:rPr lang="en-US" altLang="en-US" sz="3200" dirty="0" err="1">
                <a:solidFill>
                  <a:srgbClr val="0070C0"/>
                </a:solidFill>
              </a:rPr>
              <a:t>chối</a:t>
            </a:r>
            <a:r>
              <a:rPr lang="en-US" altLang="en-US" sz="3200" dirty="0">
                <a:solidFill>
                  <a:srgbClr val="0070C0"/>
                </a:solidFill>
              </a:rPr>
              <a:t> </a:t>
            </a:r>
          </a:p>
          <a:p>
            <a:pPr algn="l"/>
            <a:r>
              <a:rPr lang="en-US" altLang="en-US" sz="3200" dirty="0" err="1">
                <a:solidFill>
                  <a:srgbClr val="0070C0"/>
                </a:solidFill>
              </a:rPr>
              <a:t>Bước</a:t>
            </a:r>
            <a:r>
              <a:rPr lang="en-US" altLang="en-US" sz="3200" dirty="0">
                <a:solidFill>
                  <a:srgbClr val="0070C0"/>
                </a:solidFill>
              </a:rPr>
              <a:t> 5 : </a:t>
            </a:r>
            <a:r>
              <a:rPr lang="en-US" altLang="en-US" sz="3200" dirty="0" err="1">
                <a:solidFill>
                  <a:srgbClr val="0070C0"/>
                </a:solidFill>
              </a:rPr>
              <a:t>Kết</a:t>
            </a:r>
            <a:r>
              <a:rPr lang="en-US" altLang="en-US" sz="3200" dirty="0">
                <a:solidFill>
                  <a:srgbClr val="0070C0"/>
                </a:solidFill>
              </a:rPr>
              <a:t> </a:t>
            </a:r>
            <a:r>
              <a:rPr lang="en-US" altLang="en-US" sz="3200" dirty="0" err="1">
                <a:solidFill>
                  <a:srgbClr val="0070C0"/>
                </a:solidFill>
              </a:rPr>
              <a:t>thúc</a:t>
            </a:r>
            <a:r>
              <a:rPr lang="en-US" altLang="en-US" sz="3200" dirty="0">
                <a:solidFill>
                  <a:srgbClr val="0070C0"/>
                </a:solidFill>
              </a:rPr>
              <a:t> </a:t>
            </a:r>
            <a:r>
              <a:rPr lang="en-US" altLang="en-US" sz="3200" dirty="0" err="1">
                <a:solidFill>
                  <a:srgbClr val="0070C0"/>
                </a:solidFill>
              </a:rPr>
              <a:t>tuyển</a:t>
            </a:r>
            <a:r>
              <a:rPr lang="en-US" altLang="en-US" sz="3200" dirty="0">
                <a:solidFill>
                  <a:srgbClr val="0070C0"/>
                </a:solidFill>
              </a:rPr>
              <a:t> </a:t>
            </a:r>
            <a:r>
              <a:rPr lang="en-US" altLang="en-US" sz="3200" dirty="0" err="1">
                <a:solidFill>
                  <a:srgbClr val="0070C0"/>
                </a:solidFill>
              </a:rPr>
              <a:t>dụng</a:t>
            </a:r>
            <a:endParaRPr lang="en-US" altLang="en-US" sz="3200" dirty="0">
              <a:solidFill>
                <a:srgbClr val="0070C0"/>
              </a:solidFill>
            </a:endParaRPr>
          </a:p>
          <a:p>
            <a:pPr algn="l"/>
            <a:r>
              <a:rPr lang="en-US" altLang="en-US" sz="3200" dirty="0" err="1">
                <a:solidFill>
                  <a:srgbClr val="0070C0"/>
                </a:solidFill>
              </a:rPr>
              <a:t>Bước</a:t>
            </a:r>
            <a:r>
              <a:rPr lang="en-US" altLang="en-US" sz="3200" dirty="0">
                <a:solidFill>
                  <a:srgbClr val="0070C0"/>
                </a:solidFill>
              </a:rPr>
              <a:t> 6 : Theo </a:t>
            </a:r>
            <a:r>
              <a:rPr lang="en-US" altLang="en-US" sz="3200" dirty="0" err="1">
                <a:solidFill>
                  <a:srgbClr val="0070C0"/>
                </a:solidFill>
              </a:rPr>
              <a:t>sát</a:t>
            </a:r>
            <a:r>
              <a:rPr lang="en-US" altLang="en-US" sz="3200" dirty="0">
                <a:solidFill>
                  <a:srgbClr val="0070C0"/>
                </a:solidFill>
              </a:rPr>
              <a:t> </a:t>
            </a:r>
            <a:r>
              <a:rPr lang="en-US" altLang="en-US" sz="3200" dirty="0" err="1">
                <a:solidFill>
                  <a:srgbClr val="0070C0"/>
                </a:solidFill>
              </a:rPr>
              <a:t>để</a:t>
            </a:r>
            <a:r>
              <a:rPr lang="en-US" altLang="en-US" sz="3200" dirty="0">
                <a:solidFill>
                  <a:srgbClr val="0070C0"/>
                </a:solidFill>
              </a:rPr>
              <a:t> </a:t>
            </a:r>
            <a:r>
              <a:rPr lang="en-US" altLang="en-US" sz="3200" dirty="0" err="1">
                <a:solidFill>
                  <a:srgbClr val="0070C0"/>
                </a:solidFill>
              </a:rPr>
              <a:t>bảo</a:t>
            </a:r>
            <a:r>
              <a:rPr lang="en-US" altLang="en-US" sz="3200" dirty="0">
                <a:solidFill>
                  <a:srgbClr val="0070C0"/>
                </a:solidFill>
              </a:rPr>
              <a:t> </a:t>
            </a:r>
            <a:r>
              <a:rPr lang="en-US" altLang="en-US" sz="3200" dirty="0" err="1">
                <a:solidFill>
                  <a:srgbClr val="0070C0"/>
                </a:solidFill>
              </a:rPr>
              <a:t>trợ</a:t>
            </a:r>
            <a:r>
              <a:rPr lang="en-US" altLang="en-US" sz="3200" dirty="0">
                <a:solidFill>
                  <a:srgbClr val="0070C0"/>
                </a:solidFill>
              </a:rPr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D63D10E-FCD6-7897-0F17-038B97900F1C}"/>
              </a:ext>
            </a:extLst>
          </p:cNvPr>
          <p:cNvSpPr txBox="1"/>
          <p:nvPr/>
        </p:nvSpPr>
        <p:spPr>
          <a:xfrm>
            <a:off x="2819400" y="1098034"/>
            <a:ext cx="7010400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QUY TRÌNH  TUYỂN DỤNG 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32528542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4C9F940-8B52-9A12-B02E-B072282806CD}"/>
              </a:ext>
            </a:extLst>
          </p:cNvPr>
          <p:cNvSpPr txBox="1"/>
          <p:nvPr/>
        </p:nvSpPr>
        <p:spPr>
          <a:xfrm>
            <a:off x="3390900" y="920234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 KIẾM ỨNG VIÊN TIỀM NĂNG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63AA30D-4184-D767-B8B1-073D7DBA4F94}"/>
              </a:ext>
            </a:extLst>
          </p:cNvPr>
          <p:cNvSpPr txBox="1"/>
          <p:nvPr/>
        </p:nvSpPr>
        <p:spPr>
          <a:xfrm>
            <a:off x="3048000" y="1402834"/>
            <a:ext cx="6096000" cy="4462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3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Mối</a:t>
            </a:r>
            <a:r>
              <a:rPr lang="en-US" sz="23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3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3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3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3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gốc</a:t>
            </a:r>
            <a:r>
              <a:rPr lang="en-US" sz="23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rễ</a:t>
            </a:r>
            <a:r>
              <a:rPr lang="en-US" sz="23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3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3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tuyển</a:t>
            </a:r>
            <a:r>
              <a:rPr lang="en-US" sz="23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endParaRPr lang="en-US" sz="2300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4E018CA-B710-E502-B56E-929D994A1B1D}"/>
              </a:ext>
            </a:extLst>
          </p:cNvPr>
          <p:cNvSpPr txBox="1"/>
          <p:nvPr/>
        </p:nvSpPr>
        <p:spPr>
          <a:xfrm>
            <a:off x="3048000" y="1772166"/>
            <a:ext cx="6096000" cy="4462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3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3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3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nguồn</a:t>
            </a:r>
            <a:r>
              <a:rPr lang="en-US" sz="23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endParaRPr lang="en-US" sz="2300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9C3BA9FD-3CEC-0DEF-3AA9-9E4C09A71991}"/>
              </a:ext>
            </a:extLst>
          </p:cNvPr>
          <p:cNvGrpSpPr/>
          <p:nvPr/>
        </p:nvGrpSpPr>
        <p:grpSpPr>
          <a:xfrm>
            <a:off x="3048000" y="2492296"/>
            <a:ext cx="3505200" cy="3173832"/>
            <a:chOff x="2516875" y="3303969"/>
            <a:chExt cx="3505200" cy="3173832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4FC87AD4-BDEC-D1B6-D3E9-9F78FF012224}"/>
                </a:ext>
              </a:extLst>
            </p:cNvPr>
            <p:cNvSpPr/>
            <p:nvPr/>
          </p:nvSpPr>
          <p:spPr>
            <a:xfrm>
              <a:off x="2516875" y="3303969"/>
              <a:ext cx="3505200" cy="317383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73849775-D83E-9D5B-AB75-8220D93B6A7D}"/>
                </a:ext>
              </a:extLst>
            </p:cNvPr>
            <p:cNvSpPr txBox="1"/>
            <p:nvPr/>
          </p:nvSpPr>
          <p:spPr>
            <a:xfrm>
              <a:off x="4646898" y="3993391"/>
              <a:ext cx="70243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i="1" dirty="0" err="1">
                  <a:latin typeface="Times New Roman" pitchFamily="18" charset="0"/>
                  <a:cs typeface="Times New Roman" pitchFamily="18" charset="0"/>
                </a:rPr>
                <a:t>Ấm</a:t>
              </a:r>
              <a:endParaRPr lang="en-US" sz="28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4" name="Arrow: Curved Down 6">
            <a:extLst>
              <a:ext uri="{FF2B5EF4-FFF2-40B4-BE49-F238E27FC236}">
                <a16:creationId xmlns:a16="http://schemas.microsoft.com/office/drawing/2014/main" id="{CA9F96E1-1859-CB44-0F02-24481B2EDAD0}"/>
              </a:ext>
            </a:extLst>
          </p:cNvPr>
          <p:cNvSpPr/>
          <p:nvPr/>
        </p:nvSpPr>
        <p:spPr>
          <a:xfrm rot="9931670">
            <a:off x="5940047" y="3220907"/>
            <a:ext cx="1468242" cy="399809"/>
          </a:xfrm>
          <a:prstGeom prst="curvedDownArrow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Arrow: Curved Down 6">
            <a:extLst>
              <a:ext uri="{FF2B5EF4-FFF2-40B4-BE49-F238E27FC236}">
                <a16:creationId xmlns:a16="http://schemas.microsoft.com/office/drawing/2014/main" id="{2B1C0C61-FA54-8786-B80D-D284F1AEC8C1}"/>
              </a:ext>
            </a:extLst>
          </p:cNvPr>
          <p:cNvSpPr/>
          <p:nvPr/>
        </p:nvSpPr>
        <p:spPr>
          <a:xfrm rot="7747583">
            <a:off x="5113828" y="3759390"/>
            <a:ext cx="1269250" cy="833338"/>
          </a:xfrm>
          <a:prstGeom prst="curvedDownArrow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16" name="Picture 3">
            <a:extLst>
              <a:ext uri="{FF2B5EF4-FFF2-40B4-BE49-F238E27FC236}">
                <a16:creationId xmlns:a16="http://schemas.microsoft.com/office/drawing/2014/main" id="{12F6ED70-BA56-E60C-3D16-F79AA46DCF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917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3223" y="1647537"/>
            <a:ext cx="2935023" cy="4626263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C9D6C852-2596-C422-395F-3FD33EDE3FF9}"/>
              </a:ext>
            </a:extLst>
          </p:cNvPr>
          <p:cNvSpPr txBox="1"/>
          <p:nvPr/>
        </p:nvSpPr>
        <p:spPr>
          <a:xfrm>
            <a:off x="9567943" y="2784314"/>
            <a:ext cx="165605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THÀNH QUẢ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E1F6D47-67B6-828F-9F7B-CC61E2ED2173}"/>
              </a:ext>
            </a:extLst>
          </p:cNvPr>
          <p:cNvSpPr txBox="1"/>
          <p:nvPr/>
        </p:nvSpPr>
        <p:spPr>
          <a:xfrm>
            <a:off x="9486900" y="4775095"/>
            <a:ext cx="173058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TUYỂN DỤNG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EBA91D1-AAE6-DD00-6DE0-B74F0EEFE982}"/>
              </a:ext>
            </a:extLst>
          </p:cNvPr>
          <p:cNvSpPr txBox="1"/>
          <p:nvPr/>
        </p:nvSpPr>
        <p:spPr>
          <a:xfrm>
            <a:off x="9265669" y="5481462"/>
            <a:ext cx="198363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MỐI QUAN HỆ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DCFAC5B1-4D18-0459-A303-D1BF3D9507BA}"/>
              </a:ext>
            </a:extLst>
          </p:cNvPr>
          <p:cNvSpPr/>
          <p:nvPr/>
        </p:nvSpPr>
        <p:spPr>
          <a:xfrm>
            <a:off x="4005185" y="3903886"/>
            <a:ext cx="1455815" cy="117733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Nóng</a:t>
            </a:r>
            <a:endParaRPr lang="en-US" sz="18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54D45AE-7374-5D81-73C2-2B5F125F07CD}"/>
              </a:ext>
            </a:extLst>
          </p:cNvPr>
          <p:cNvSpPr txBox="1"/>
          <p:nvPr/>
        </p:nvSpPr>
        <p:spPr>
          <a:xfrm>
            <a:off x="797487" y="3468225"/>
            <a:ext cx="1689147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6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Ưu</a:t>
            </a:r>
            <a:r>
              <a:rPr lang="en-US" sz="26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tiên</a:t>
            </a:r>
            <a:r>
              <a:rPr lang="en-US" sz="26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6" name="Line 10">
            <a:extLst>
              <a:ext uri="{FF2B5EF4-FFF2-40B4-BE49-F238E27FC236}">
                <a16:creationId xmlns:a16="http://schemas.microsoft.com/office/drawing/2014/main" id="{CAA6AD9F-FFF2-5D87-8D54-0040FE3E7F0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912677" y="3903886"/>
            <a:ext cx="2123698" cy="36933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A2947DA-628C-3E85-F579-9E4240919A69}"/>
              </a:ext>
            </a:extLst>
          </p:cNvPr>
          <p:cNvSpPr txBox="1"/>
          <p:nvPr/>
        </p:nvSpPr>
        <p:spPr>
          <a:xfrm>
            <a:off x="6829558" y="2662342"/>
            <a:ext cx="1577307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6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Lạnh</a:t>
            </a:r>
            <a:endParaRPr lang="en-US" sz="2600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2313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98D274F-1B14-CBE0-77C3-29FFC73EA8F1}"/>
              </a:ext>
            </a:extLst>
          </p:cNvPr>
          <p:cNvSpPr txBox="1"/>
          <p:nvPr/>
        </p:nvSpPr>
        <p:spPr>
          <a:xfrm>
            <a:off x="2654300" y="958334"/>
            <a:ext cx="89154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LẬP DANH SÁCH MỐI QUAN HỆ </a:t>
            </a:r>
            <a:endParaRPr lang="en-US" sz="4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C97F5AC-D6D1-3E59-6384-0ED17138A938}"/>
              </a:ext>
            </a:extLst>
          </p:cNvPr>
          <p:cNvSpPr txBox="1"/>
          <p:nvPr/>
        </p:nvSpPr>
        <p:spPr>
          <a:xfrm>
            <a:off x="2749550" y="2311788"/>
            <a:ext cx="2482850" cy="333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en-US" sz="2600" dirty="0"/>
              <a:t>=&gt; Gia </a:t>
            </a:r>
            <a:r>
              <a:rPr lang="en-US" altLang="en-US" sz="2600" dirty="0" err="1"/>
              <a:t>đình</a:t>
            </a:r>
            <a:r>
              <a:rPr lang="en-US" altLang="en-US" sz="2600" dirty="0"/>
              <a:t> :</a:t>
            </a:r>
          </a:p>
          <a:p>
            <a:pPr>
              <a:lnSpc>
                <a:spcPct val="90000"/>
              </a:lnSpc>
            </a:pPr>
            <a:r>
              <a:rPr lang="en-US" altLang="en-US" sz="2600" dirty="0"/>
              <a:t>=&gt; </a:t>
            </a:r>
            <a:r>
              <a:rPr lang="en-US" altLang="en-US" sz="2600" dirty="0" err="1"/>
              <a:t>Người</a:t>
            </a:r>
            <a:r>
              <a:rPr lang="en-US" altLang="en-US" sz="2600" dirty="0"/>
              <a:t> </a:t>
            </a:r>
            <a:r>
              <a:rPr lang="en-US" altLang="en-US" sz="2600" dirty="0" err="1"/>
              <a:t>thân</a:t>
            </a:r>
            <a:r>
              <a:rPr lang="en-US" altLang="en-US" sz="2600" dirty="0"/>
              <a:t> </a:t>
            </a:r>
          </a:p>
          <a:p>
            <a:pPr>
              <a:lnSpc>
                <a:spcPct val="90000"/>
              </a:lnSpc>
            </a:pPr>
            <a:r>
              <a:rPr lang="en-US" altLang="en-US" sz="2600" dirty="0"/>
              <a:t>=&gt; </a:t>
            </a:r>
            <a:r>
              <a:rPr lang="en-US" altLang="en-US" sz="2600" dirty="0" err="1"/>
              <a:t>Bạn</a:t>
            </a:r>
            <a:r>
              <a:rPr lang="en-US" altLang="en-US" sz="2600" dirty="0"/>
              <a:t> </a:t>
            </a:r>
            <a:r>
              <a:rPr lang="en-US" altLang="en-US" sz="2600" dirty="0" err="1"/>
              <a:t>bè</a:t>
            </a:r>
            <a:r>
              <a:rPr lang="en-US" altLang="en-US" sz="2600" dirty="0"/>
              <a:t> </a:t>
            </a:r>
          </a:p>
          <a:p>
            <a:pPr>
              <a:lnSpc>
                <a:spcPct val="90000"/>
              </a:lnSpc>
            </a:pPr>
            <a:r>
              <a:rPr lang="en-US" altLang="en-US" sz="2600" dirty="0"/>
              <a:t>=&gt; </a:t>
            </a:r>
            <a:r>
              <a:rPr lang="en-US" altLang="en-US" sz="2600" dirty="0" err="1"/>
              <a:t>Đồng</a:t>
            </a:r>
            <a:r>
              <a:rPr lang="en-US" altLang="en-US" sz="2600" dirty="0"/>
              <a:t> </a:t>
            </a:r>
            <a:r>
              <a:rPr lang="en-US" altLang="en-US" sz="2600" dirty="0" err="1"/>
              <a:t>nghiệp</a:t>
            </a:r>
            <a:endParaRPr lang="en-US" altLang="en-US" sz="2600" dirty="0"/>
          </a:p>
          <a:p>
            <a:pPr>
              <a:lnSpc>
                <a:spcPct val="90000"/>
              </a:lnSpc>
            </a:pPr>
            <a:r>
              <a:rPr lang="en-US" altLang="en-US" sz="2600" dirty="0"/>
              <a:t>=&gt; </a:t>
            </a:r>
            <a:r>
              <a:rPr lang="en-US" altLang="en-US" sz="2600" dirty="0" err="1"/>
              <a:t>Bạn</a:t>
            </a:r>
            <a:r>
              <a:rPr lang="en-US" altLang="en-US" sz="2600" dirty="0"/>
              <a:t> </a:t>
            </a:r>
            <a:r>
              <a:rPr lang="en-US" altLang="en-US" sz="2600" dirty="0" err="1"/>
              <a:t>học</a:t>
            </a:r>
            <a:r>
              <a:rPr lang="en-US" altLang="en-US" sz="2600" dirty="0"/>
              <a:t> </a:t>
            </a:r>
            <a:r>
              <a:rPr lang="en-US" altLang="en-US" sz="2600" dirty="0" err="1"/>
              <a:t>cũ</a:t>
            </a:r>
            <a:r>
              <a:rPr lang="en-US" altLang="en-US" sz="2600" dirty="0"/>
              <a:t> </a:t>
            </a:r>
          </a:p>
          <a:p>
            <a:pPr>
              <a:lnSpc>
                <a:spcPct val="90000"/>
              </a:lnSpc>
            </a:pPr>
            <a:r>
              <a:rPr lang="en-US" altLang="en-US" sz="2600" dirty="0"/>
              <a:t>=&gt; </a:t>
            </a:r>
            <a:r>
              <a:rPr lang="en-US" altLang="en-US" sz="2600" dirty="0" err="1"/>
              <a:t>Hàng</a:t>
            </a:r>
            <a:r>
              <a:rPr lang="en-US" altLang="en-US" sz="2600" dirty="0"/>
              <a:t> </a:t>
            </a:r>
            <a:r>
              <a:rPr lang="en-US" altLang="en-US" sz="2600" dirty="0" err="1"/>
              <a:t>xóm</a:t>
            </a:r>
            <a:endParaRPr lang="en-US" altLang="en-US" sz="2600" dirty="0"/>
          </a:p>
          <a:p>
            <a:pPr>
              <a:lnSpc>
                <a:spcPct val="90000"/>
              </a:lnSpc>
            </a:pPr>
            <a:r>
              <a:rPr lang="en-US" altLang="en-US" sz="2600" dirty="0"/>
              <a:t>=&gt; </a:t>
            </a:r>
            <a:r>
              <a:rPr lang="en-US" altLang="en-US" sz="2600" dirty="0" err="1"/>
              <a:t>Khách</a:t>
            </a:r>
            <a:r>
              <a:rPr lang="en-US" altLang="en-US" sz="2600" dirty="0"/>
              <a:t> </a:t>
            </a:r>
            <a:r>
              <a:rPr lang="en-US" altLang="en-US" sz="2600" dirty="0" err="1"/>
              <a:t>hàng</a:t>
            </a:r>
            <a:r>
              <a:rPr lang="en-US" altLang="en-US" sz="2600" dirty="0"/>
              <a:t> </a:t>
            </a:r>
          </a:p>
          <a:p>
            <a:pPr>
              <a:lnSpc>
                <a:spcPct val="90000"/>
              </a:lnSpc>
            </a:pPr>
            <a:r>
              <a:rPr lang="en-US" altLang="en-US" sz="2600" dirty="0"/>
              <a:t>=&gt; </a:t>
            </a:r>
            <a:r>
              <a:rPr lang="en-US" altLang="en-US" sz="2600" dirty="0" err="1"/>
              <a:t>Nhà</a:t>
            </a:r>
            <a:r>
              <a:rPr lang="en-US" altLang="en-US" sz="2600" dirty="0"/>
              <a:t> </a:t>
            </a:r>
            <a:r>
              <a:rPr lang="en-US" altLang="en-US" sz="2600" dirty="0" err="1"/>
              <a:t>cung</a:t>
            </a:r>
            <a:r>
              <a:rPr lang="en-US" altLang="en-US" sz="2600" dirty="0"/>
              <a:t> </a:t>
            </a:r>
            <a:r>
              <a:rPr lang="en-US" altLang="en-US" sz="2600" dirty="0" err="1"/>
              <a:t>cấp</a:t>
            </a:r>
            <a:endParaRPr lang="en-US" altLang="en-US" sz="2600" dirty="0"/>
          </a:p>
          <a:p>
            <a:pPr>
              <a:lnSpc>
                <a:spcPct val="90000"/>
              </a:lnSpc>
            </a:pPr>
            <a:r>
              <a:rPr lang="en-US" altLang="en-US" sz="2600" dirty="0"/>
              <a:t>……….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6965703-4287-AC23-9062-D1F97FEBE30E}"/>
              </a:ext>
            </a:extLst>
          </p:cNvPr>
          <p:cNvSpPr txBox="1"/>
          <p:nvPr/>
        </p:nvSpPr>
        <p:spPr>
          <a:xfrm>
            <a:off x="7150100" y="2260988"/>
            <a:ext cx="2667000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en-US" sz="4000" dirty="0">
                <a:solidFill>
                  <a:srgbClr val="FF0000"/>
                </a:solidFill>
              </a:rPr>
              <a:t>=&gt; Danh </a:t>
            </a:r>
            <a:r>
              <a:rPr lang="en-US" altLang="en-US" sz="4000" dirty="0" err="1">
                <a:solidFill>
                  <a:srgbClr val="FF0000"/>
                </a:solidFill>
              </a:rPr>
              <a:t>sách</a:t>
            </a:r>
            <a:r>
              <a:rPr lang="en-US" altLang="en-US" sz="4000" dirty="0">
                <a:solidFill>
                  <a:srgbClr val="FF0000"/>
                </a:solidFill>
              </a:rPr>
              <a:t> </a:t>
            </a:r>
            <a:r>
              <a:rPr lang="en-US" altLang="en-US" sz="4000" dirty="0" err="1">
                <a:solidFill>
                  <a:srgbClr val="FF0000"/>
                </a:solidFill>
              </a:rPr>
              <a:t>cần</a:t>
            </a:r>
            <a:r>
              <a:rPr lang="en-US" altLang="en-US" sz="4000" dirty="0">
                <a:solidFill>
                  <a:srgbClr val="FF0000"/>
                </a:solidFill>
              </a:rPr>
              <a:t> </a:t>
            </a:r>
            <a:r>
              <a:rPr lang="en-US" altLang="en-US" sz="4000" dirty="0" err="1">
                <a:solidFill>
                  <a:srgbClr val="FF0000"/>
                </a:solidFill>
              </a:rPr>
              <a:t>khoảng</a:t>
            </a:r>
            <a:r>
              <a:rPr lang="en-US" altLang="en-US" sz="4000" dirty="0">
                <a:solidFill>
                  <a:srgbClr val="FF0000"/>
                </a:solidFill>
              </a:rPr>
              <a:t> 200 </a:t>
            </a:r>
            <a:r>
              <a:rPr lang="en-US" altLang="en-US" sz="4000" dirty="0" err="1">
                <a:solidFill>
                  <a:srgbClr val="FF0000"/>
                </a:solidFill>
              </a:rPr>
              <a:t>người</a:t>
            </a:r>
            <a:r>
              <a:rPr lang="en-US" altLang="en-US" sz="4000" dirty="0">
                <a:solidFill>
                  <a:srgbClr val="FF0000"/>
                </a:solidFill>
              </a:rPr>
              <a:t> </a:t>
            </a:r>
          </a:p>
          <a:p>
            <a:pPr>
              <a:lnSpc>
                <a:spcPct val="90000"/>
              </a:lnSpc>
            </a:pPr>
            <a:r>
              <a:rPr lang="en-US" altLang="en-US" sz="4000" dirty="0">
                <a:solidFill>
                  <a:srgbClr val="FF0000"/>
                </a:solidFill>
              </a:rPr>
              <a:t>=&gt; </a:t>
            </a:r>
            <a:r>
              <a:rPr lang="en-US" altLang="en-US" sz="4000" dirty="0" err="1">
                <a:solidFill>
                  <a:srgbClr val="FF0000"/>
                </a:solidFill>
              </a:rPr>
              <a:t>Bổ</a:t>
            </a:r>
            <a:r>
              <a:rPr lang="en-US" altLang="en-US" sz="4000" dirty="0">
                <a:solidFill>
                  <a:srgbClr val="FF0000"/>
                </a:solidFill>
              </a:rPr>
              <a:t> sung </a:t>
            </a:r>
            <a:r>
              <a:rPr lang="en-US" altLang="en-US" sz="4000" dirty="0" err="1">
                <a:solidFill>
                  <a:srgbClr val="FF0000"/>
                </a:solidFill>
              </a:rPr>
              <a:t>thường</a:t>
            </a:r>
            <a:r>
              <a:rPr lang="en-US" altLang="en-US" sz="4000" dirty="0">
                <a:solidFill>
                  <a:srgbClr val="FF0000"/>
                </a:solidFill>
              </a:rPr>
              <a:t> </a:t>
            </a:r>
            <a:r>
              <a:rPr lang="en-US" altLang="en-US" sz="4000" dirty="0" err="1">
                <a:solidFill>
                  <a:srgbClr val="FF0000"/>
                </a:solidFill>
              </a:rPr>
              <a:t>xuyên</a:t>
            </a:r>
            <a:endParaRPr lang="en-US" altLang="en-US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50703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0B6B976-1080-4B9F-8988-4FBC2319E69C}"/>
              </a:ext>
            </a:extLst>
          </p:cNvPr>
          <p:cNvSpPr txBox="1"/>
          <p:nvPr/>
        </p:nvSpPr>
        <p:spPr>
          <a:xfrm>
            <a:off x="3441700" y="958334"/>
            <a:ext cx="8193966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19125" algn="l"/>
              </a:tabLst>
            </a:pPr>
            <a:r>
              <a:rPr kumimoji="0" lang="en-US" altLang="en-US" sz="3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DANH SÁCH ỨNG VIÊN</a:t>
            </a:r>
            <a:r>
              <a:rPr kumimoji="0" lang="en-US" altLang="en-US" sz="3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kumimoji="0" lang="en-US" altLang="en-US" sz="3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Khu</a:t>
            </a:r>
            <a:r>
              <a:rPr kumimoji="0" lang="en-US" altLang="en-US" sz="3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kumimoji="0" lang="en-US" altLang="en-US" sz="3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………………….</a:t>
            </a:r>
            <a:endParaRPr kumimoji="0" lang="en-US" altLang="en-US" sz="3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C71D2A5-E48A-5ED1-3E49-17A9684573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0717983"/>
              </p:ext>
            </p:extLst>
          </p:nvPr>
        </p:nvGraphicFramePr>
        <p:xfrm>
          <a:off x="556334" y="1456293"/>
          <a:ext cx="11079332" cy="48799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86404">
                  <a:extLst>
                    <a:ext uri="{9D8B030D-6E8A-4147-A177-3AD203B41FA5}">
                      <a16:colId xmlns:a16="http://schemas.microsoft.com/office/drawing/2014/main" val="4166719289"/>
                    </a:ext>
                  </a:extLst>
                </a:gridCol>
                <a:gridCol w="1725828">
                  <a:extLst>
                    <a:ext uri="{9D8B030D-6E8A-4147-A177-3AD203B41FA5}">
                      <a16:colId xmlns:a16="http://schemas.microsoft.com/office/drawing/2014/main" val="3346797328"/>
                    </a:ext>
                  </a:extLst>
                </a:gridCol>
                <a:gridCol w="2140969">
                  <a:extLst>
                    <a:ext uri="{9D8B030D-6E8A-4147-A177-3AD203B41FA5}">
                      <a16:colId xmlns:a16="http://schemas.microsoft.com/office/drawing/2014/main" val="3587324850"/>
                    </a:ext>
                  </a:extLst>
                </a:gridCol>
                <a:gridCol w="2934872">
                  <a:extLst>
                    <a:ext uri="{9D8B030D-6E8A-4147-A177-3AD203B41FA5}">
                      <a16:colId xmlns:a16="http://schemas.microsoft.com/office/drawing/2014/main" val="1493897443"/>
                    </a:ext>
                  </a:extLst>
                </a:gridCol>
                <a:gridCol w="2191259">
                  <a:extLst>
                    <a:ext uri="{9D8B030D-6E8A-4147-A177-3AD203B41FA5}">
                      <a16:colId xmlns:a16="http://schemas.microsoft.com/office/drawing/2014/main" val="4184177746"/>
                    </a:ext>
                  </a:extLst>
                </a:gridCol>
              </a:tblGrid>
              <a:tr h="35727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Họ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tên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34303" marR="3430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Số điện thoại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34303" marR="3430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Địa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chỉ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34303" marR="3430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Vấn đề sức khỏe, công việc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34303" marR="3430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Ghi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chú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34303" marR="34303" marT="0" marB="0" anchor="ctr"/>
                </a:tc>
                <a:extLst>
                  <a:ext uri="{0D108BD9-81ED-4DB2-BD59-A6C34878D82A}">
                    <a16:rowId xmlns:a16="http://schemas.microsoft.com/office/drawing/2014/main" val="60519842"/>
                  </a:ext>
                </a:extLst>
              </a:tr>
              <a:tr h="33696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</a:rPr>
                        <a:t> </a:t>
                      </a:r>
                      <a:endParaRPr lang="en-US" sz="600" dirty="0"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34303" marR="3430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600"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34303" marR="3430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600"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34303" marR="3430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600"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34303" marR="3430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600"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34303" marR="34303" marT="0" marB="0"/>
                </a:tc>
                <a:extLst>
                  <a:ext uri="{0D108BD9-81ED-4DB2-BD59-A6C34878D82A}">
                    <a16:rowId xmlns:a16="http://schemas.microsoft.com/office/drawing/2014/main" val="3078277367"/>
                  </a:ext>
                </a:extLst>
              </a:tr>
              <a:tr h="35727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</a:rPr>
                        <a:t> </a:t>
                      </a:r>
                      <a:endParaRPr lang="en-US" sz="600" dirty="0"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34303" marR="3430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600"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34303" marR="3430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600"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34303" marR="3430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600"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34303" marR="3430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600"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34303" marR="34303" marT="0" marB="0"/>
                </a:tc>
                <a:extLst>
                  <a:ext uri="{0D108BD9-81ED-4DB2-BD59-A6C34878D82A}">
                    <a16:rowId xmlns:a16="http://schemas.microsoft.com/office/drawing/2014/main" val="1814136647"/>
                  </a:ext>
                </a:extLst>
              </a:tr>
              <a:tr h="33696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</a:rPr>
                        <a:t> </a:t>
                      </a:r>
                      <a:endParaRPr lang="en-US" sz="600" dirty="0"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34303" marR="3430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600"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34303" marR="3430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600"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34303" marR="3430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600"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34303" marR="3430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600"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34303" marR="34303" marT="0" marB="0"/>
                </a:tc>
                <a:extLst>
                  <a:ext uri="{0D108BD9-81ED-4DB2-BD59-A6C34878D82A}">
                    <a16:rowId xmlns:a16="http://schemas.microsoft.com/office/drawing/2014/main" val="3773528092"/>
                  </a:ext>
                </a:extLst>
              </a:tr>
              <a:tr h="35727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</a:rPr>
                        <a:t> </a:t>
                      </a:r>
                      <a:endParaRPr lang="en-US" sz="600" dirty="0"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34303" marR="3430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600"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34303" marR="3430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600"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34303" marR="3430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600"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34303" marR="3430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600"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34303" marR="34303" marT="0" marB="0"/>
                </a:tc>
                <a:extLst>
                  <a:ext uri="{0D108BD9-81ED-4DB2-BD59-A6C34878D82A}">
                    <a16:rowId xmlns:a16="http://schemas.microsoft.com/office/drawing/2014/main" val="3764715627"/>
                  </a:ext>
                </a:extLst>
              </a:tr>
              <a:tr h="33696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</a:rPr>
                        <a:t> </a:t>
                      </a:r>
                      <a:endParaRPr lang="en-US" sz="600" dirty="0"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34303" marR="3430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</a:rPr>
                        <a:t> </a:t>
                      </a:r>
                      <a:endParaRPr lang="en-US" sz="600" dirty="0"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34303" marR="3430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</a:rPr>
                        <a:t> </a:t>
                      </a:r>
                      <a:endParaRPr lang="en-US" sz="600" dirty="0"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34303" marR="3430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</a:rPr>
                        <a:t> </a:t>
                      </a:r>
                      <a:endParaRPr lang="en-US" sz="600" dirty="0"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34303" marR="3430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</a:rPr>
                        <a:t> </a:t>
                      </a:r>
                      <a:endParaRPr lang="en-US" sz="600" dirty="0"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34303" marR="34303" marT="0" marB="0"/>
                </a:tc>
                <a:extLst>
                  <a:ext uri="{0D108BD9-81ED-4DB2-BD59-A6C34878D82A}">
                    <a16:rowId xmlns:a16="http://schemas.microsoft.com/office/drawing/2014/main" val="4100810920"/>
                  </a:ext>
                </a:extLst>
              </a:tr>
              <a:tr h="35727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600"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34303" marR="3430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600"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34303" marR="3430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600"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34303" marR="3430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600"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34303" marR="3430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</a:rPr>
                        <a:t> </a:t>
                      </a:r>
                      <a:endParaRPr lang="en-US" sz="600" dirty="0"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34303" marR="34303" marT="0" marB="0"/>
                </a:tc>
                <a:extLst>
                  <a:ext uri="{0D108BD9-81ED-4DB2-BD59-A6C34878D82A}">
                    <a16:rowId xmlns:a16="http://schemas.microsoft.com/office/drawing/2014/main" val="4154759169"/>
                  </a:ext>
                </a:extLst>
              </a:tr>
              <a:tr h="35727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600"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34303" marR="3430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600"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34303" marR="3430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600"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34303" marR="3430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600"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34303" marR="3430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</a:rPr>
                        <a:t> </a:t>
                      </a:r>
                      <a:endParaRPr lang="en-US" sz="600" dirty="0"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34303" marR="34303" marT="0" marB="0"/>
                </a:tc>
                <a:extLst>
                  <a:ext uri="{0D108BD9-81ED-4DB2-BD59-A6C34878D82A}">
                    <a16:rowId xmlns:a16="http://schemas.microsoft.com/office/drawing/2014/main" val="1742465107"/>
                  </a:ext>
                </a:extLst>
              </a:tr>
              <a:tr h="33696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600"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34303" marR="3430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</a:rPr>
                        <a:t> </a:t>
                      </a:r>
                      <a:endParaRPr lang="en-US" sz="600" dirty="0"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34303" marR="3430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600"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34303" marR="3430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600"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34303" marR="3430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</a:rPr>
                        <a:t> </a:t>
                      </a:r>
                      <a:endParaRPr lang="en-US" sz="600" dirty="0"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34303" marR="34303" marT="0" marB="0"/>
                </a:tc>
                <a:extLst>
                  <a:ext uri="{0D108BD9-81ED-4DB2-BD59-A6C34878D82A}">
                    <a16:rowId xmlns:a16="http://schemas.microsoft.com/office/drawing/2014/main" val="2958666397"/>
                  </a:ext>
                </a:extLst>
              </a:tr>
              <a:tr h="35727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600"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34303" marR="3430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600"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34303" marR="3430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600"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34303" marR="3430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600"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34303" marR="3430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</a:rPr>
                        <a:t> </a:t>
                      </a:r>
                      <a:endParaRPr lang="en-US" sz="600" dirty="0"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34303" marR="34303" marT="0" marB="0"/>
                </a:tc>
                <a:extLst>
                  <a:ext uri="{0D108BD9-81ED-4DB2-BD59-A6C34878D82A}">
                    <a16:rowId xmlns:a16="http://schemas.microsoft.com/office/drawing/2014/main" val="1830538813"/>
                  </a:ext>
                </a:extLst>
              </a:tr>
              <a:tr h="33696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600"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34303" marR="3430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600"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34303" marR="3430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600"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34303" marR="3430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600"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34303" marR="3430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</a:rPr>
                        <a:t> </a:t>
                      </a:r>
                      <a:endParaRPr lang="en-US" sz="600" dirty="0"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34303" marR="34303" marT="0" marB="0"/>
                </a:tc>
                <a:extLst>
                  <a:ext uri="{0D108BD9-81ED-4DB2-BD59-A6C34878D82A}">
                    <a16:rowId xmlns:a16="http://schemas.microsoft.com/office/drawing/2014/main" val="3562733929"/>
                  </a:ext>
                </a:extLst>
              </a:tr>
              <a:tr h="35727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600"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34303" marR="3430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600"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34303" marR="3430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600"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34303" marR="3430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600"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34303" marR="3430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</a:rPr>
                        <a:t> </a:t>
                      </a:r>
                      <a:endParaRPr lang="en-US" sz="600" dirty="0"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34303" marR="34303" marT="0" marB="0"/>
                </a:tc>
                <a:extLst>
                  <a:ext uri="{0D108BD9-81ED-4DB2-BD59-A6C34878D82A}">
                    <a16:rowId xmlns:a16="http://schemas.microsoft.com/office/drawing/2014/main" val="2144500233"/>
                  </a:ext>
                </a:extLst>
              </a:tr>
              <a:tr h="33696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600"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34303" marR="3430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600"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34303" marR="3430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600"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34303" marR="3430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600"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34303" marR="3430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</a:rPr>
                        <a:t> </a:t>
                      </a:r>
                      <a:endParaRPr lang="en-US" sz="600" dirty="0"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34303" marR="34303" marT="0" marB="0"/>
                </a:tc>
                <a:extLst>
                  <a:ext uri="{0D108BD9-81ED-4DB2-BD59-A6C34878D82A}">
                    <a16:rowId xmlns:a16="http://schemas.microsoft.com/office/drawing/2014/main" val="1023107035"/>
                  </a:ext>
                </a:extLst>
              </a:tr>
              <a:tr h="35727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600"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34303" marR="3430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600"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34303" marR="3430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600"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34303" marR="3430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600"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34303" marR="3430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</a:rPr>
                        <a:t> </a:t>
                      </a:r>
                      <a:endParaRPr lang="en-US" sz="600" dirty="0"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34303" marR="34303" marT="0" marB="0"/>
                </a:tc>
                <a:extLst>
                  <a:ext uri="{0D108BD9-81ED-4DB2-BD59-A6C34878D82A}">
                    <a16:rowId xmlns:a16="http://schemas.microsoft.com/office/drawing/2014/main" val="6405894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65123"/>
      </p:ext>
    </p:extLst>
  </p:cSld>
  <p:clrMapOvr>
    <a:masterClrMapping/>
  </p:clrMapOvr>
</p:sld>
</file>

<file path=ppt/theme/theme1.xml><?xml version="1.0" encoding="utf-8"?>
<a:theme xmlns:a="http://schemas.openxmlformats.org/drawingml/2006/main" name="Contents Slide Master">
  <a:themeElements>
    <a:clrScheme name="ALLPPT-COLOR-A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57A7BD"/>
      </a:accent1>
      <a:accent2>
        <a:srgbClr val="69B6CC"/>
      </a:accent2>
      <a:accent3>
        <a:srgbClr val="57A7BD"/>
      </a:accent3>
      <a:accent4>
        <a:srgbClr val="69B6CC"/>
      </a:accent4>
      <a:accent5>
        <a:srgbClr val="57A7BD"/>
      </a:accent5>
      <a:accent6>
        <a:srgbClr val="69B6CC"/>
      </a:accent6>
      <a:hlink>
        <a:srgbClr val="3F3F3F"/>
      </a:hlink>
      <a:folHlink>
        <a:srgbClr val="3F3F3F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12154</TotalTime>
  <Words>3406</Words>
  <Application>Microsoft Office PowerPoint</Application>
  <PresentationFormat>Widescreen</PresentationFormat>
  <Paragraphs>400</Paragraphs>
  <Slides>25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25</vt:i4>
      </vt:variant>
    </vt:vector>
  </HeadingPairs>
  <TitlesOfParts>
    <vt:vector size="34" baseType="lpstr">
      <vt:lpstr>Algerian</vt:lpstr>
      <vt:lpstr>Arial</vt:lpstr>
      <vt:lpstr>Arial Unicode MS</vt:lpstr>
      <vt:lpstr>Calibri</vt:lpstr>
      <vt:lpstr>Symbol</vt:lpstr>
      <vt:lpstr>Times New Roman</vt:lpstr>
      <vt:lpstr>Wingdings 3</vt:lpstr>
      <vt:lpstr>Contents Slide Master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BƯỚC 3: GẶP MẶT &amp; TRÌNH BÀY</vt:lpstr>
      <vt:lpstr>BƯỚC 4 : XỬ LÝ TỪ CHỐI</vt:lpstr>
      <vt:lpstr>BƯỚC 5 : KẾT THÚC TUYỂN DỤNG </vt:lpstr>
      <vt:lpstr>PowerPoint Presentation</vt:lpstr>
      <vt:lpstr>BƯỚC 6: THEO SÁT ĐỂ TUYỂN DỤNG </vt:lpstr>
      <vt:lpstr>            KẾT LUẬN</vt:lpstr>
      <vt:lpstr>     NHỮNG CÂU HỎI VÀNG TRONG TUYỂN DỤNG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Nguyen Hoang Thuy Duong</dc:creator>
  <cp:lastModifiedBy>vtn3012@gmail.com</cp:lastModifiedBy>
  <cp:revision>134</cp:revision>
  <cp:lastPrinted>2023-11-09T10:39:04Z</cp:lastPrinted>
  <dcterms:created xsi:type="dcterms:W3CDTF">2022-08-09T07:11:28Z</dcterms:created>
  <dcterms:modified xsi:type="dcterms:W3CDTF">2024-07-05T03:40:09Z</dcterms:modified>
</cp:coreProperties>
</file>