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1131" r:id="rId2"/>
    <p:sldId id="323" r:id="rId3"/>
    <p:sldId id="1177" r:id="rId4"/>
    <p:sldId id="1097" r:id="rId5"/>
    <p:sldId id="1099" r:id="rId6"/>
    <p:sldId id="1100" r:id="rId7"/>
    <p:sldId id="1098" r:id="rId8"/>
    <p:sldId id="1222" r:id="rId9"/>
    <p:sldId id="1105" r:id="rId10"/>
    <p:sldId id="1106" r:id="rId11"/>
    <p:sldId id="1107" r:id="rId12"/>
    <p:sldId id="1108" r:id="rId13"/>
    <p:sldId id="1109" r:id="rId14"/>
    <p:sldId id="1102" r:id="rId15"/>
    <p:sldId id="1110" r:id="rId16"/>
    <p:sldId id="1223" r:id="rId17"/>
    <p:sldId id="1212" r:id="rId18"/>
    <p:sldId id="1206" r:id="rId19"/>
    <p:sldId id="1113" r:id="rId20"/>
    <p:sldId id="1111" r:id="rId21"/>
    <p:sldId id="1205" r:id="rId22"/>
    <p:sldId id="1103" r:id="rId23"/>
    <p:sldId id="328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Untitled Section" id="{F6233EF2-1CE4-4826-8E3A-DD20F23AEB15}">
          <p14:sldIdLst>
            <p14:sldId id="1131"/>
            <p14:sldId id="323"/>
            <p14:sldId id="1177"/>
            <p14:sldId id="1097"/>
            <p14:sldId id="1099"/>
            <p14:sldId id="1100"/>
            <p14:sldId id="1098"/>
            <p14:sldId id="1222"/>
            <p14:sldId id="1105"/>
            <p14:sldId id="1106"/>
            <p14:sldId id="1107"/>
            <p14:sldId id="1108"/>
            <p14:sldId id="1109"/>
            <p14:sldId id="1102"/>
            <p14:sldId id="1110"/>
            <p14:sldId id="1223"/>
            <p14:sldId id="1212"/>
            <p14:sldId id="1206"/>
            <p14:sldId id="1113"/>
            <p14:sldId id="1111"/>
            <p14:sldId id="1205"/>
            <p14:sldId id="1103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2"/>
    <p:restoredTop sz="91463"/>
  </p:normalViewPr>
  <p:slideViewPr>
    <p:cSldViewPr snapToGrid="0">
      <p:cViewPr varScale="1">
        <p:scale>
          <a:sx n="84" d="100"/>
          <a:sy n="84" d="100"/>
        </p:scale>
        <p:origin x="-20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9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9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31494" y="3526357"/>
            <a:ext cx="7616142" cy="2322813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ƯU THẾ 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/>
          <a:srcRect b="16136"/>
          <a:stretch>
            <a:fillRect/>
          </a:stretch>
        </p:blipFill>
        <p:spPr>
          <a:xfrm>
            <a:off x="2483442" y="0"/>
            <a:ext cx="3383280" cy="3429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796" y="1390820"/>
            <a:ext cx="9683646" cy="10772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Được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71232" y="3971242"/>
            <a:ext cx="1132671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4SC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344" y="4779194"/>
            <a:ext cx="1661671" cy="954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3000L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TN:&gt;80Tr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71231" y="2901681"/>
            <a:ext cx="1132671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3S</a:t>
            </a:r>
          </a:p>
        </p:txBody>
      </p:sp>
      <p:cxnSp>
        <p:nvCxnSpPr>
          <p:cNvPr id="11" name="Straight Connector 10"/>
          <p:cNvCxnSpPr>
            <a:stCxn id="10" idx="4"/>
            <a:endCxn id="8" idx="0"/>
          </p:cNvCxnSpPr>
          <p:nvPr/>
        </p:nvCxnSpPr>
        <p:spPr>
          <a:xfrm>
            <a:off x="2837567" y="3637425"/>
            <a:ext cx="1" cy="33381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1135909" y="3362006"/>
            <a:ext cx="852154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40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095" y="2572316"/>
            <a:ext cx="911466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VD1:</a:t>
            </a:r>
          </a:p>
        </p:txBody>
      </p:sp>
      <p:sp>
        <p:nvSpPr>
          <p:cNvPr id="14" name="Curved Down Arrow 13"/>
          <p:cNvSpPr/>
          <p:nvPr/>
        </p:nvSpPr>
        <p:spPr>
          <a:xfrm rot="16807541">
            <a:off x="1744349" y="3676580"/>
            <a:ext cx="839042" cy="355923"/>
          </a:xfrm>
          <a:prstGeom prst="curvedDownArrow">
            <a:avLst>
              <a:gd name="adj1" fmla="val 0"/>
              <a:gd name="adj2" fmla="val 10187"/>
              <a:gd name="adj3" fmla="val 25000"/>
            </a:avLst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4008" y="3971242"/>
            <a:ext cx="1132671" cy="735744"/>
          </a:xfrm>
          <a:prstGeom prst="ellipse">
            <a:avLst/>
          </a:prstGeom>
          <a:solidFill>
            <a:srgbClr val="7030A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5SC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932" y="4779194"/>
            <a:ext cx="1862047" cy="954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10.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000L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TN:&gt;150Tr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4007" y="2901681"/>
            <a:ext cx="1132671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8" name="Straight Connector 17"/>
          <p:cNvCxnSpPr>
            <a:stCxn id="17" idx="4"/>
            <a:endCxn id="15" idx="0"/>
          </p:cNvCxnSpPr>
          <p:nvPr/>
        </p:nvCxnSpPr>
        <p:spPr>
          <a:xfrm>
            <a:off x="6430343" y="3637425"/>
            <a:ext cx="1" cy="33381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/>
          <p:cNvSpPr txBox="1"/>
          <p:nvPr/>
        </p:nvSpPr>
        <p:spPr>
          <a:xfrm>
            <a:off x="4728685" y="3362006"/>
            <a:ext cx="852154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80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Curved Down Arrow 19"/>
          <p:cNvSpPr/>
          <p:nvPr/>
        </p:nvSpPr>
        <p:spPr>
          <a:xfrm rot="16807541">
            <a:off x="5337125" y="3676580"/>
            <a:ext cx="839042" cy="355923"/>
          </a:xfrm>
          <a:prstGeom prst="curvedDownArrow">
            <a:avLst>
              <a:gd name="adj1" fmla="val 0"/>
              <a:gd name="adj2" fmla="val 10187"/>
              <a:gd name="adj3" fmla="val 25000"/>
            </a:avLst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9020" y="3971242"/>
            <a:ext cx="1901157" cy="735744"/>
          </a:xfrm>
          <a:prstGeom prst="ellipse">
            <a:avLst/>
          </a:prstGeom>
          <a:solidFill>
            <a:srgbClr val="7030A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Galaxy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2422" y="4779194"/>
            <a:ext cx="1613580" cy="954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100.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000L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TN: 1 </a:t>
            </a:r>
            <a:r>
              <a:rPr lang="en-US" sz="2800" b="1" dirty="0" err="1"/>
              <a:t>Tỷ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23264" y="2901681"/>
            <a:ext cx="1132671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4" name="Straight Connector 23"/>
          <p:cNvCxnSpPr>
            <a:stCxn id="23" idx="4"/>
            <a:endCxn id="21" idx="0"/>
          </p:cNvCxnSpPr>
          <p:nvPr/>
        </p:nvCxnSpPr>
        <p:spPr>
          <a:xfrm flipH="1">
            <a:off x="10389599" y="3637425"/>
            <a:ext cx="1" cy="33381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/>
          <p:cNvSpPr txBox="1"/>
          <p:nvPr/>
        </p:nvSpPr>
        <p:spPr>
          <a:xfrm>
            <a:off x="8515847" y="3039854"/>
            <a:ext cx="1052530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200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Curved Down Arrow 25"/>
          <p:cNvSpPr/>
          <p:nvPr/>
        </p:nvSpPr>
        <p:spPr>
          <a:xfrm rot="18212250">
            <a:off x="9163539" y="3571503"/>
            <a:ext cx="839042" cy="355923"/>
          </a:xfrm>
          <a:prstGeom prst="curvedDownArrow">
            <a:avLst>
              <a:gd name="adj1" fmla="val 0"/>
              <a:gd name="adj2" fmla="val 10187"/>
              <a:gd name="adj3" fmla="val 25000"/>
            </a:avLst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33689" y="266947"/>
            <a:ext cx="5780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TÍNH CỘNG HƯỞNG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2" grpId="0"/>
      <p:bldP spid="13" grpId="0"/>
      <p:bldP spid="14" grpId="0" animBg="1"/>
      <p:bldP spid="15" grpId="0" animBg="1"/>
      <p:bldP spid="16" grpId="0"/>
      <p:bldP spid="17" grpId="0" animBg="1"/>
      <p:bldP spid="19" grpId="0"/>
      <p:bldP spid="20" grpId="0" animBg="1"/>
      <p:bldP spid="21" grpId="0" animBg="1"/>
      <p:bldP spid="22" grpId="0"/>
      <p:bldP spid="23" grpId="0" animBg="1"/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8958" y="3269553"/>
            <a:ext cx="1453245" cy="1341653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3SC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800L</a:t>
            </a:r>
          </a:p>
        </p:txBody>
      </p:sp>
      <p:sp>
        <p:nvSpPr>
          <p:cNvPr id="10" name="Oval 9"/>
          <p:cNvSpPr/>
          <p:nvPr/>
        </p:nvSpPr>
        <p:spPr>
          <a:xfrm>
            <a:off x="2143787" y="1698201"/>
            <a:ext cx="1406784" cy="1341653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800L</a:t>
            </a:r>
          </a:p>
        </p:txBody>
      </p:sp>
      <p:cxnSp>
        <p:nvCxnSpPr>
          <p:cNvPr id="11" name="Straight Connector 10"/>
          <p:cNvCxnSpPr>
            <a:stCxn id="10" idx="4"/>
            <a:endCxn id="8" idx="0"/>
          </p:cNvCxnSpPr>
          <p:nvPr/>
        </p:nvCxnSpPr>
        <p:spPr>
          <a:xfrm flipH="1">
            <a:off x="1705581" y="3039854"/>
            <a:ext cx="1141598" cy="22969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1217857" y="759883"/>
            <a:ext cx="911466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VD2: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0571" y="1841287"/>
            <a:ext cx="2187456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≈ 1Tỷ/</a:t>
            </a:r>
            <a:r>
              <a:rPr lang="en-US" sz="2800" b="1" dirty="0" err="1"/>
              <a:t>Tháng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72128" y="3377923"/>
            <a:ext cx="1201311" cy="1168536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GĐ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21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 panose="020B0604020202020204"/>
              </a:rPr>
              <a:t>L</a:t>
            </a:r>
          </a:p>
        </p:txBody>
      </p:sp>
      <p:cxnSp>
        <p:nvCxnSpPr>
          <p:cNvPr id="34" name="Straight Connector 33"/>
          <p:cNvCxnSpPr>
            <a:stCxn id="10" idx="4"/>
            <a:endCxn id="33" idx="0"/>
          </p:cNvCxnSpPr>
          <p:nvPr/>
        </p:nvCxnSpPr>
        <p:spPr>
          <a:xfrm>
            <a:off x="2847179" y="3039854"/>
            <a:ext cx="325605" cy="33806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999127" y="3377923"/>
            <a:ext cx="1201311" cy="1168536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GĐ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 panose="020B0604020202020204"/>
              </a:rPr>
              <a:t>21L</a:t>
            </a:r>
          </a:p>
        </p:txBody>
      </p:sp>
      <p:cxnSp>
        <p:nvCxnSpPr>
          <p:cNvPr id="37" name="Straight Connector 36"/>
          <p:cNvCxnSpPr>
            <a:stCxn id="10" idx="4"/>
            <a:endCxn id="36" idx="0"/>
          </p:cNvCxnSpPr>
          <p:nvPr/>
        </p:nvCxnSpPr>
        <p:spPr>
          <a:xfrm>
            <a:off x="2847179" y="3039854"/>
            <a:ext cx="1752604" cy="33806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/>
          <p:cNvSpPr txBox="1"/>
          <p:nvPr/>
        </p:nvSpPr>
        <p:spPr>
          <a:xfrm>
            <a:off x="7038595" y="1629128"/>
            <a:ext cx="4790239" cy="9518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48096" y="3796993"/>
            <a:ext cx="1345200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300tr</a:t>
            </a:r>
          </a:p>
        </p:txBody>
      </p:sp>
      <p:sp>
        <p:nvSpPr>
          <p:cNvPr id="46" name="Oval 45"/>
          <p:cNvSpPr/>
          <p:nvPr/>
        </p:nvSpPr>
        <p:spPr>
          <a:xfrm>
            <a:off x="8268510" y="2562538"/>
            <a:ext cx="1406784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BẠN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 flipH="1">
            <a:off x="6820696" y="3298282"/>
            <a:ext cx="2151206" cy="49871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Oval 47"/>
          <p:cNvSpPr/>
          <p:nvPr/>
        </p:nvSpPr>
        <p:spPr>
          <a:xfrm>
            <a:off x="7550613" y="3796993"/>
            <a:ext cx="1417238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800" b="1"/>
              <a:t>300tr</a:t>
            </a:r>
            <a:endParaRPr lang="en-US" sz="2800" b="1" dirty="0"/>
          </a:p>
        </p:txBody>
      </p:sp>
      <p:cxnSp>
        <p:nvCxnSpPr>
          <p:cNvPr id="49" name="Straight Connector 48"/>
          <p:cNvCxnSpPr>
            <a:stCxn id="46" idx="4"/>
            <a:endCxn id="48" idx="0"/>
          </p:cNvCxnSpPr>
          <p:nvPr/>
        </p:nvCxnSpPr>
        <p:spPr>
          <a:xfrm flipH="1">
            <a:off x="8259232" y="3298282"/>
            <a:ext cx="712670" cy="49871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Oval 49"/>
          <p:cNvSpPr/>
          <p:nvPr/>
        </p:nvSpPr>
        <p:spPr>
          <a:xfrm>
            <a:off x="9025168" y="3810715"/>
            <a:ext cx="1373101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800" b="1"/>
              <a:t>300tr</a:t>
            </a:r>
            <a:endParaRPr lang="en-US" sz="2800" b="1" dirty="0"/>
          </a:p>
        </p:txBody>
      </p:sp>
      <p:cxnSp>
        <p:nvCxnSpPr>
          <p:cNvPr id="51" name="Straight Connector 50"/>
          <p:cNvCxnSpPr>
            <a:stCxn id="46" idx="4"/>
            <a:endCxn id="50" idx="0"/>
          </p:cNvCxnSpPr>
          <p:nvPr/>
        </p:nvCxnSpPr>
        <p:spPr>
          <a:xfrm>
            <a:off x="8971902" y="3298282"/>
            <a:ext cx="739817" cy="51243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Oval 57"/>
          <p:cNvSpPr/>
          <p:nvPr/>
        </p:nvSpPr>
        <p:spPr>
          <a:xfrm>
            <a:off x="10455733" y="3810715"/>
            <a:ext cx="1373101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800" b="1"/>
              <a:t>300tr</a:t>
            </a:r>
            <a:endParaRPr lang="en-US" sz="2800" b="1" dirty="0"/>
          </a:p>
        </p:txBody>
      </p:sp>
      <p:cxnSp>
        <p:nvCxnSpPr>
          <p:cNvPr id="59" name="Straight Connector 58"/>
          <p:cNvCxnSpPr>
            <a:stCxn id="46" idx="4"/>
            <a:endCxn id="58" idx="0"/>
          </p:cNvCxnSpPr>
          <p:nvPr/>
        </p:nvCxnSpPr>
        <p:spPr>
          <a:xfrm>
            <a:off x="8971902" y="3298282"/>
            <a:ext cx="2170382" cy="51243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TextBox 76"/>
          <p:cNvSpPr txBox="1"/>
          <p:nvPr/>
        </p:nvSpPr>
        <p:spPr>
          <a:xfrm>
            <a:off x="1356748" y="4806708"/>
            <a:ext cx="9683646" cy="1567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Nhờ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Không</a:t>
            </a:r>
            <a:r>
              <a:rPr kumimoji="0" lang="en-US" sz="32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bị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li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khai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tách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nhánh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/>
      <p:bldP spid="25" grpId="0"/>
      <p:bldP spid="33" grpId="0" animBg="1"/>
      <p:bldP spid="36" grpId="0" animBg="1"/>
      <p:bldP spid="44" grpId="0" bldLvl="0" animBg="1"/>
      <p:bldP spid="45" grpId="0" animBg="1"/>
      <p:bldP spid="46" grpId="0" animBg="1"/>
      <p:bldP spid="48" grpId="0" animBg="1"/>
      <p:bldP spid="50" grpId="0" animBg="1"/>
      <p:bldP spid="58" grpId="0" animBg="1"/>
      <p:bldP spid="7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8060" y="5"/>
            <a:ext cx="4959048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Chiến</a:t>
            </a:r>
            <a:r>
              <a:rPr kumimoji="0" lang="en-US" sz="3600" b="1" i="0" u="none" strike="noStrike" cap="none" spc="0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1" i="0" u="none" strike="noStrike" cap="none" spc="0" normalizeH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lược</a:t>
            </a:r>
            <a:r>
              <a:rPr kumimoji="0" lang="en-US" sz="3600" b="1" i="0" u="none" strike="noStrike" cap="none" spc="0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600" b="1" i="0" u="none" strike="noStrike" cap="none" spc="0" normalizeH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Kiền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79658" y="684724"/>
            <a:ext cx="952280" cy="735744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GĐ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9646" y="987090"/>
            <a:ext cx="1451677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>
                <a:solidFill>
                  <a:srgbClr val="C00000"/>
                </a:solidFill>
              </a:rPr>
              <a:t>:10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40978" y="1600148"/>
            <a:ext cx="829639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TP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" name="Straight Connector 8"/>
          <p:cNvCxnSpPr>
            <a:stCxn id="6" idx="4"/>
            <a:endCxn id="8" idx="0"/>
          </p:cNvCxnSpPr>
          <p:nvPr/>
        </p:nvCxnSpPr>
        <p:spPr>
          <a:xfrm>
            <a:off x="2555798" y="1420468"/>
            <a:ext cx="0" cy="17968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Oval 10"/>
          <p:cNvSpPr/>
          <p:nvPr/>
        </p:nvSpPr>
        <p:spPr>
          <a:xfrm>
            <a:off x="1073270" y="1600148"/>
            <a:ext cx="829639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800" b="1" dirty="0"/>
              <a:t>TP</a:t>
            </a:r>
          </a:p>
        </p:txBody>
      </p:sp>
      <p:cxnSp>
        <p:nvCxnSpPr>
          <p:cNvPr id="12" name="Straight Connector 11"/>
          <p:cNvCxnSpPr>
            <a:stCxn id="6" idx="4"/>
            <a:endCxn id="11" idx="0"/>
          </p:cNvCxnSpPr>
          <p:nvPr/>
        </p:nvCxnSpPr>
        <p:spPr>
          <a:xfrm flipH="1">
            <a:off x="1488090" y="1420468"/>
            <a:ext cx="1067708" cy="17968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/>
          <p:cNvSpPr/>
          <p:nvPr/>
        </p:nvSpPr>
        <p:spPr>
          <a:xfrm>
            <a:off x="3208686" y="1600148"/>
            <a:ext cx="829639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TP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4" name="Straight Connector 13"/>
          <p:cNvCxnSpPr>
            <a:stCxn id="6" idx="4"/>
            <a:endCxn id="13" idx="0"/>
          </p:cNvCxnSpPr>
          <p:nvPr/>
        </p:nvCxnSpPr>
        <p:spPr>
          <a:xfrm>
            <a:off x="2555798" y="1420468"/>
            <a:ext cx="1067708" cy="17968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3109258" y="643954"/>
            <a:ext cx="91306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100L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81922" y="431428"/>
            <a:ext cx="1129029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2SC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01339" y="686647"/>
            <a:ext cx="1451677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>
                <a:solidFill>
                  <a:srgbClr val="C00000"/>
                </a:solidFill>
              </a:rPr>
              <a:t>:20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23637" y="1386263"/>
            <a:ext cx="1067707" cy="562627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/>
              <a:t>GĐC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29" name="Straight Connector 28"/>
          <p:cNvCxnSpPr>
            <a:stCxn id="26" idx="4"/>
            <a:endCxn id="28" idx="0"/>
          </p:cNvCxnSpPr>
          <p:nvPr/>
        </p:nvCxnSpPr>
        <p:spPr>
          <a:xfrm>
            <a:off x="8446437" y="1167172"/>
            <a:ext cx="11054" cy="21909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Oval 29"/>
          <p:cNvSpPr/>
          <p:nvPr/>
        </p:nvSpPr>
        <p:spPr>
          <a:xfrm>
            <a:off x="6789906" y="1386264"/>
            <a:ext cx="1014696" cy="562627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000" b="1" dirty="0"/>
              <a:t>GĐC</a:t>
            </a:r>
          </a:p>
        </p:txBody>
      </p:sp>
      <p:cxnSp>
        <p:nvCxnSpPr>
          <p:cNvPr id="31" name="Straight Connector 30"/>
          <p:cNvCxnSpPr>
            <a:stCxn id="26" idx="4"/>
            <a:endCxn id="30" idx="0"/>
          </p:cNvCxnSpPr>
          <p:nvPr/>
        </p:nvCxnSpPr>
        <p:spPr>
          <a:xfrm flipH="1">
            <a:off x="7297254" y="1167172"/>
            <a:ext cx="1149183" cy="21909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Oval 31"/>
          <p:cNvSpPr/>
          <p:nvPr/>
        </p:nvSpPr>
        <p:spPr>
          <a:xfrm>
            <a:off x="9110379" y="1386263"/>
            <a:ext cx="948673" cy="562627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/>
              <a:t>GĐC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33" name="Straight Connector 32"/>
          <p:cNvCxnSpPr>
            <a:stCxn id="26" idx="4"/>
            <a:endCxn id="32" idx="0"/>
          </p:cNvCxnSpPr>
          <p:nvPr/>
        </p:nvCxnSpPr>
        <p:spPr>
          <a:xfrm>
            <a:off x="8446437" y="1167172"/>
            <a:ext cx="1138279" cy="21909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/>
          <p:cNvSpPr txBox="1"/>
          <p:nvPr/>
        </p:nvSpPr>
        <p:spPr>
          <a:xfrm>
            <a:off x="9010951" y="343511"/>
            <a:ext cx="91306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300L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2158" y="1899264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7686" y="1883599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24304" y="1883599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918908" y="2453957"/>
            <a:ext cx="1129029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3SC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19101" y="2796636"/>
            <a:ext cx="1451677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>
                <a:solidFill>
                  <a:srgbClr val="C00000"/>
                </a:solidFill>
              </a:rPr>
              <a:t>:50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83224" y="3480882"/>
            <a:ext cx="1067707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2SC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84" name="Straight Connector 83"/>
          <p:cNvCxnSpPr>
            <a:stCxn id="81" idx="4"/>
            <a:endCxn id="83" idx="0"/>
          </p:cNvCxnSpPr>
          <p:nvPr/>
        </p:nvCxnSpPr>
        <p:spPr>
          <a:xfrm flipH="1">
            <a:off x="1617078" y="3189701"/>
            <a:ext cx="866345" cy="29118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Oval 84"/>
          <p:cNvSpPr/>
          <p:nvPr/>
        </p:nvSpPr>
        <p:spPr>
          <a:xfrm>
            <a:off x="58574" y="3480883"/>
            <a:ext cx="1014696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000" b="1" dirty="0"/>
              <a:t>2SC</a:t>
            </a:r>
          </a:p>
        </p:txBody>
      </p:sp>
      <p:cxnSp>
        <p:nvCxnSpPr>
          <p:cNvPr id="86" name="Straight Connector 85"/>
          <p:cNvCxnSpPr>
            <a:stCxn id="81" idx="4"/>
            <a:endCxn id="85" idx="0"/>
          </p:cNvCxnSpPr>
          <p:nvPr/>
        </p:nvCxnSpPr>
        <p:spPr>
          <a:xfrm flipH="1">
            <a:off x="565922" y="3189701"/>
            <a:ext cx="1917501" cy="29118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/>
          <p:cNvSpPr/>
          <p:nvPr/>
        </p:nvSpPr>
        <p:spPr>
          <a:xfrm>
            <a:off x="2164225" y="3488841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2SC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88" name="Straight Connector 87"/>
          <p:cNvCxnSpPr>
            <a:stCxn id="81" idx="4"/>
            <a:endCxn id="87" idx="0"/>
          </p:cNvCxnSpPr>
          <p:nvPr/>
        </p:nvCxnSpPr>
        <p:spPr>
          <a:xfrm>
            <a:off x="2483423" y="3189701"/>
            <a:ext cx="155139" cy="29914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9" name="TextBox 88"/>
          <p:cNvSpPr txBox="1"/>
          <p:nvPr/>
        </p:nvSpPr>
        <p:spPr>
          <a:xfrm>
            <a:off x="3047937" y="2535027"/>
            <a:ext cx="1212831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1.000L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0826" y="3993883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77273" y="3978218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278150" y="3986177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933881" y="3294969"/>
            <a:ext cx="576055" cy="56742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0" name="Straight Connector 99"/>
          <p:cNvCxnSpPr>
            <a:stCxn id="81" idx="4"/>
            <a:endCxn id="99" idx="0"/>
          </p:cNvCxnSpPr>
          <p:nvPr/>
        </p:nvCxnSpPr>
        <p:spPr>
          <a:xfrm>
            <a:off x="2483423" y="3189701"/>
            <a:ext cx="1738486" cy="1052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1" name="Oval 100"/>
          <p:cNvSpPr/>
          <p:nvPr/>
        </p:nvSpPr>
        <p:spPr>
          <a:xfrm>
            <a:off x="3280993" y="3294969"/>
            <a:ext cx="576055" cy="56742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lang="en-US" sz="2800" b="1" dirty="0"/>
          </a:p>
        </p:txBody>
      </p:sp>
      <p:cxnSp>
        <p:nvCxnSpPr>
          <p:cNvPr id="102" name="Straight Connector 101"/>
          <p:cNvCxnSpPr>
            <a:stCxn id="81" idx="4"/>
            <a:endCxn id="101" idx="0"/>
          </p:cNvCxnSpPr>
          <p:nvPr/>
        </p:nvCxnSpPr>
        <p:spPr>
          <a:xfrm>
            <a:off x="2483423" y="3189701"/>
            <a:ext cx="1085598" cy="1052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Oval 102"/>
          <p:cNvSpPr/>
          <p:nvPr/>
        </p:nvSpPr>
        <p:spPr>
          <a:xfrm>
            <a:off x="4586769" y="3299299"/>
            <a:ext cx="576055" cy="56742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4" name="Straight Connector 103"/>
          <p:cNvCxnSpPr>
            <a:stCxn id="81" idx="4"/>
            <a:endCxn id="103" idx="0"/>
          </p:cNvCxnSpPr>
          <p:nvPr/>
        </p:nvCxnSpPr>
        <p:spPr>
          <a:xfrm>
            <a:off x="2483423" y="3189701"/>
            <a:ext cx="2391374" cy="10959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TextBox 111"/>
          <p:cNvSpPr txBox="1"/>
          <p:nvPr/>
        </p:nvSpPr>
        <p:spPr>
          <a:xfrm>
            <a:off x="3883194" y="3882910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942282" y="2331247"/>
            <a:ext cx="1129029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4SC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284142" y="2517585"/>
            <a:ext cx="165205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>
                <a:solidFill>
                  <a:srgbClr val="C00000"/>
                </a:solidFill>
              </a:rPr>
              <a:t>:100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106598" y="3358172"/>
            <a:ext cx="1067707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116" name="Straight Connector 115"/>
          <p:cNvCxnSpPr>
            <a:stCxn id="113" idx="4"/>
            <a:endCxn id="115" idx="0"/>
          </p:cNvCxnSpPr>
          <p:nvPr/>
        </p:nvCxnSpPr>
        <p:spPr>
          <a:xfrm flipH="1">
            <a:off x="7640452" y="3066991"/>
            <a:ext cx="866345" cy="29118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7" name="Oval 116"/>
          <p:cNvSpPr/>
          <p:nvPr/>
        </p:nvSpPr>
        <p:spPr>
          <a:xfrm>
            <a:off x="6081948" y="3358173"/>
            <a:ext cx="1014696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000" b="1" dirty="0"/>
              <a:t>3SC</a:t>
            </a:r>
          </a:p>
        </p:txBody>
      </p:sp>
      <p:cxnSp>
        <p:nvCxnSpPr>
          <p:cNvPr id="118" name="Straight Connector 117"/>
          <p:cNvCxnSpPr>
            <a:stCxn id="113" idx="4"/>
            <a:endCxn id="117" idx="0"/>
          </p:cNvCxnSpPr>
          <p:nvPr/>
        </p:nvCxnSpPr>
        <p:spPr>
          <a:xfrm flipH="1">
            <a:off x="6589296" y="3066991"/>
            <a:ext cx="1917501" cy="29118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9" name="Oval 118"/>
          <p:cNvSpPr/>
          <p:nvPr/>
        </p:nvSpPr>
        <p:spPr>
          <a:xfrm>
            <a:off x="8187599" y="3366131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120" name="Straight Connector 119"/>
          <p:cNvCxnSpPr>
            <a:stCxn id="113" idx="4"/>
            <a:endCxn id="119" idx="0"/>
          </p:cNvCxnSpPr>
          <p:nvPr/>
        </p:nvCxnSpPr>
        <p:spPr>
          <a:xfrm>
            <a:off x="8506797" y="3066991"/>
            <a:ext cx="155139" cy="29914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TextBox 120"/>
          <p:cNvSpPr txBox="1"/>
          <p:nvPr/>
        </p:nvSpPr>
        <p:spPr>
          <a:xfrm>
            <a:off x="9071311" y="2412317"/>
            <a:ext cx="1212831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3.000L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89480" y="3891755"/>
            <a:ext cx="8200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39539" y="3873555"/>
            <a:ext cx="8200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02271" y="3862803"/>
            <a:ext cx="8200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9957255" y="3172259"/>
            <a:ext cx="576055" cy="56742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26" name="Straight Connector 125"/>
          <p:cNvCxnSpPr>
            <a:stCxn id="113" idx="4"/>
            <a:endCxn id="125" idx="0"/>
          </p:cNvCxnSpPr>
          <p:nvPr/>
        </p:nvCxnSpPr>
        <p:spPr>
          <a:xfrm>
            <a:off x="8506797" y="3066991"/>
            <a:ext cx="1738486" cy="1052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7" name="Oval 126"/>
          <p:cNvSpPr/>
          <p:nvPr/>
        </p:nvSpPr>
        <p:spPr>
          <a:xfrm>
            <a:off x="9304367" y="3172259"/>
            <a:ext cx="576055" cy="56742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lang="en-US" sz="2800" b="1" dirty="0"/>
          </a:p>
        </p:txBody>
      </p:sp>
      <p:cxnSp>
        <p:nvCxnSpPr>
          <p:cNvPr id="128" name="Straight Connector 127"/>
          <p:cNvCxnSpPr>
            <a:stCxn id="113" idx="4"/>
            <a:endCxn id="127" idx="0"/>
          </p:cNvCxnSpPr>
          <p:nvPr/>
        </p:nvCxnSpPr>
        <p:spPr>
          <a:xfrm>
            <a:off x="8506797" y="3066991"/>
            <a:ext cx="1085598" cy="1052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10610143" y="3176589"/>
            <a:ext cx="576055" cy="56742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30" name="Straight Connector 129"/>
          <p:cNvCxnSpPr>
            <a:stCxn id="113" idx="4"/>
            <a:endCxn id="129" idx="0"/>
          </p:cNvCxnSpPr>
          <p:nvPr/>
        </p:nvCxnSpPr>
        <p:spPr>
          <a:xfrm>
            <a:off x="8506797" y="3066991"/>
            <a:ext cx="2391374" cy="10959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Oval 131"/>
          <p:cNvSpPr/>
          <p:nvPr/>
        </p:nvSpPr>
        <p:spPr>
          <a:xfrm>
            <a:off x="5062853" y="4231367"/>
            <a:ext cx="1129029" cy="735744"/>
          </a:xfrm>
          <a:prstGeom prst="ellipse">
            <a:avLst/>
          </a:prstGeom>
          <a:solidFill>
            <a:srgbClr val="7030A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5SC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589951" y="4455982"/>
            <a:ext cx="165205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>
                <a:solidFill>
                  <a:srgbClr val="C00000"/>
                </a:solidFill>
              </a:rPr>
              <a:t>:200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477688" y="5168165"/>
            <a:ext cx="1067707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4SC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135" name="Straight Connector 134"/>
          <p:cNvCxnSpPr>
            <a:stCxn id="132" idx="4"/>
            <a:endCxn id="134" idx="0"/>
          </p:cNvCxnSpPr>
          <p:nvPr/>
        </p:nvCxnSpPr>
        <p:spPr>
          <a:xfrm flipH="1">
            <a:off x="4011542" y="4967111"/>
            <a:ext cx="1615826" cy="20105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Oval 135"/>
          <p:cNvSpPr/>
          <p:nvPr/>
        </p:nvSpPr>
        <p:spPr>
          <a:xfrm>
            <a:off x="2453038" y="5168166"/>
            <a:ext cx="1014696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000" b="1" dirty="0"/>
              <a:t>4SC</a:t>
            </a:r>
          </a:p>
        </p:txBody>
      </p:sp>
      <p:cxnSp>
        <p:nvCxnSpPr>
          <p:cNvPr id="137" name="Straight Connector 136"/>
          <p:cNvCxnSpPr>
            <a:stCxn id="132" idx="4"/>
            <a:endCxn id="136" idx="0"/>
          </p:cNvCxnSpPr>
          <p:nvPr/>
        </p:nvCxnSpPr>
        <p:spPr>
          <a:xfrm flipH="1">
            <a:off x="2960386" y="4967111"/>
            <a:ext cx="2666982" cy="20105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Oval 137"/>
          <p:cNvSpPr/>
          <p:nvPr/>
        </p:nvSpPr>
        <p:spPr>
          <a:xfrm>
            <a:off x="4558689" y="5176124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4SC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139" name="Straight Connector 138"/>
          <p:cNvCxnSpPr>
            <a:stCxn id="132" idx="4"/>
            <a:endCxn id="138" idx="0"/>
          </p:cNvCxnSpPr>
          <p:nvPr/>
        </p:nvCxnSpPr>
        <p:spPr>
          <a:xfrm flipH="1">
            <a:off x="5033026" y="4967111"/>
            <a:ext cx="594342" cy="2090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0" name="TextBox 139"/>
          <p:cNvSpPr txBox="1"/>
          <p:nvPr/>
        </p:nvSpPr>
        <p:spPr>
          <a:xfrm>
            <a:off x="6191882" y="4312437"/>
            <a:ext cx="141320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10.000L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560570" y="5701748"/>
            <a:ext cx="8200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610629" y="5683548"/>
            <a:ext cx="8200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673361" y="5672796"/>
            <a:ext cx="8200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9669227" y="5072678"/>
            <a:ext cx="576055" cy="56742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45" name="Straight Connector 144"/>
          <p:cNvCxnSpPr>
            <a:stCxn id="132" idx="4"/>
            <a:endCxn id="144" idx="0"/>
          </p:cNvCxnSpPr>
          <p:nvPr/>
        </p:nvCxnSpPr>
        <p:spPr>
          <a:xfrm>
            <a:off x="5627368" y="4967111"/>
            <a:ext cx="4329887" cy="10556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6" name="Oval 145"/>
          <p:cNvSpPr/>
          <p:nvPr/>
        </p:nvSpPr>
        <p:spPr>
          <a:xfrm>
            <a:off x="9016339" y="5072678"/>
            <a:ext cx="576055" cy="56742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lang="en-US" sz="2800" b="1" dirty="0"/>
          </a:p>
        </p:txBody>
      </p:sp>
      <p:cxnSp>
        <p:nvCxnSpPr>
          <p:cNvPr id="147" name="Straight Connector 146"/>
          <p:cNvCxnSpPr>
            <a:stCxn id="132" idx="4"/>
            <a:endCxn id="146" idx="0"/>
          </p:cNvCxnSpPr>
          <p:nvPr/>
        </p:nvCxnSpPr>
        <p:spPr>
          <a:xfrm>
            <a:off x="5627368" y="4967111"/>
            <a:ext cx="3676999" cy="10556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8" name="Oval 147"/>
          <p:cNvSpPr/>
          <p:nvPr/>
        </p:nvSpPr>
        <p:spPr>
          <a:xfrm>
            <a:off x="10322115" y="5077008"/>
            <a:ext cx="576055" cy="56742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49" name="Straight Connector 148"/>
          <p:cNvCxnSpPr>
            <a:stCxn id="132" idx="4"/>
            <a:endCxn id="148" idx="0"/>
          </p:cNvCxnSpPr>
          <p:nvPr/>
        </p:nvCxnSpPr>
        <p:spPr>
          <a:xfrm>
            <a:off x="5627368" y="4967111"/>
            <a:ext cx="4982775" cy="10989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6" name="Oval 155"/>
          <p:cNvSpPr/>
          <p:nvPr/>
        </p:nvSpPr>
        <p:spPr>
          <a:xfrm>
            <a:off x="7036290" y="5078919"/>
            <a:ext cx="576055" cy="567423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57" name="Straight Connector 156"/>
          <p:cNvCxnSpPr>
            <a:endCxn id="156" idx="0"/>
          </p:cNvCxnSpPr>
          <p:nvPr/>
        </p:nvCxnSpPr>
        <p:spPr>
          <a:xfrm>
            <a:off x="5585832" y="4973651"/>
            <a:ext cx="1738486" cy="1052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8" name="Oval 157"/>
          <p:cNvSpPr/>
          <p:nvPr/>
        </p:nvSpPr>
        <p:spPr>
          <a:xfrm>
            <a:off x="6383402" y="5078919"/>
            <a:ext cx="576055" cy="567423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lang="en-US" sz="2800" b="1" dirty="0"/>
          </a:p>
        </p:txBody>
      </p:sp>
      <p:cxnSp>
        <p:nvCxnSpPr>
          <p:cNvPr id="159" name="Straight Connector 158"/>
          <p:cNvCxnSpPr>
            <a:endCxn id="158" idx="0"/>
          </p:cNvCxnSpPr>
          <p:nvPr/>
        </p:nvCxnSpPr>
        <p:spPr>
          <a:xfrm>
            <a:off x="5585832" y="4973651"/>
            <a:ext cx="1085598" cy="1052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0" name="Oval 159"/>
          <p:cNvSpPr/>
          <p:nvPr/>
        </p:nvSpPr>
        <p:spPr>
          <a:xfrm>
            <a:off x="7689178" y="5083249"/>
            <a:ext cx="576055" cy="56742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61" name="Straight Connector 160"/>
          <p:cNvCxnSpPr>
            <a:endCxn id="160" idx="0"/>
          </p:cNvCxnSpPr>
          <p:nvPr/>
        </p:nvCxnSpPr>
        <p:spPr>
          <a:xfrm>
            <a:off x="5585832" y="4973651"/>
            <a:ext cx="2391374" cy="10959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3" name="Oval 162"/>
          <p:cNvSpPr/>
          <p:nvPr/>
        </p:nvSpPr>
        <p:spPr>
          <a:xfrm>
            <a:off x="8360168" y="5072678"/>
            <a:ext cx="576055" cy="56742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167" name="Right Brace 166"/>
          <p:cNvSpPr/>
          <p:nvPr/>
        </p:nvSpPr>
        <p:spPr>
          <a:xfrm rot="5400000">
            <a:off x="8537698" y="3619124"/>
            <a:ext cx="277848" cy="4443095"/>
          </a:xfrm>
          <a:prstGeom prst="rightBrac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276904" y="5979596"/>
            <a:ext cx="8200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-9469" y="6087969"/>
            <a:ext cx="6436309" cy="8309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Chiến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cap="none" spc="0" normalizeH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lược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00" b="1" i="0" u="none" strike="noStrike" cap="none" spc="0" normalizeH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Kiền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5SC 10000 Lon.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 animBg="1"/>
      <p:bldP spid="13" grpId="0" animBg="1"/>
      <p:bldP spid="16" grpId="0"/>
      <p:bldP spid="26" grpId="0" animBg="1"/>
      <p:bldP spid="27" grpId="0"/>
      <p:bldP spid="28" grpId="0" animBg="1"/>
      <p:bldP spid="30" grpId="0" animBg="1"/>
      <p:bldP spid="32" grpId="0" animBg="1"/>
      <p:bldP spid="34" grpId="0"/>
      <p:bldP spid="35" grpId="0"/>
      <p:bldP spid="36" grpId="0"/>
      <p:bldP spid="37" grpId="0"/>
      <p:bldP spid="81" grpId="0" animBg="1"/>
      <p:bldP spid="82" grpId="0"/>
      <p:bldP spid="83" grpId="0" animBg="1"/>
      <p:bldP spid="85" grpId="0" animBg="1"/>
      <p:bldP spid="87" grpId="0" animBg="1"/>
      <p:bldP spid="89" grpId="0"/>
      <p:bldP spid="90" grpId="0"/>
      <p:bldP spid="91" grpId="0"/>
      <p:bldP spid="92" grpId="0"/>
      <p:bldP spid="99" grpId="0" animBg="1"/>
      <p:bldP spid="101" grpId="0" animBg="1"/>
      <p:bldP spid="103" grpId="0" animBg="1"/>
      <p:bldP spid="112" grpId="0"/>
      <p:bldP spid="113" grpId="0" animBg="1"/>
      <p:bldP spid="114" grpId="0"/>
      <p:bldP spid="115" grpId="0" animBg="1"/>
      <p:bldP spid="117" grpId="0" animBg="1"/>
      <p:bldP spid="119" grpId="0" animBg="1"/>
      <p:bldP spid="121" grpId="0"/>
      <p:bldP spid="122" grpId="0"/>
      <p:bldP spid="123" grpId="0"/>
      <p:bldP spid="124" grpId="0"/>
      <p:bldP spid="125" grpId="0" animBg="1"/>
      <p:bldP spid="127" grpId="0" animBg="1"/>
      <p:bldP spid="129" grpId="0" animBg="1"/>
      <p:bldP spid="132" grpId="0" animBg="1"/>
      <p:bldP spid="133" grpId="0"/>
      <p:bldP spid="134" grpId="0" animBg="1"/>
      <p:bldP spid="136" grpId="0" animBg="1"/>
      <p:bldP spid="138" grpId="0" animBg="1"/>
      <p:bldP spid="140" grpId="0"/>
      <p:bldP spid="141" grpId="0"/>
      <p:bldP spid="142" grpId="0"/>
      <p:bldP spid="143" grpId="0"/>
      <p:bldP spid="144" grpId="0" animBg="1"/>
      <p:bldP spid="146" grpId="0" animBg="1"/>
      <p:bldP spid="148" grpId="0" animBg="1"/>
      <p:bldP spid="156" grpId="0" animBg="1"/>
      <p:bldP spid="158" grpId="0" animBg="1"/>
      <p:bldP spid="160" grpId="0" animBg="1"/>
      <p:bldP spid="163" grpId="0" animBg="1"/>
      <p:bldP spid="167" grpId="0" animBg="1"/>
      <p:bldP spid="168" grpId="0"/>
      <p:bldP spid="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8060" y="5"/>
            <a:ext cx="7474160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Image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57978" y="646334"/>
            <a:ext cx="1804875" cy="735744"/>
          </a:xfrm>
          <a:prstGeom prst="ellipse">
            <a:avLst/>
          </a:prstGeom>
          <a:solidFill>
            <a:srgbClr val="7030A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Galaxy</a:t>
            </a:r>
          </a:p>
        </p:txBody>
      </p:sp>
      <p:sp>
        <p:nvSpPr>
          <p:cNvPr id="7" name="Oval 6"/>
          <p:cNvSpPr/>
          <p:nvPr/>
        </p:nvSpPr>
        <p:spPr>
          <a:xfrm>
            <a:off x="3595900" y="1563260"/>
            <a:ext cx="1129029" cy="735744"/>
          </a:xfrm>
          <a:prstGeom prst="ellipse">
            <a:avLst/>
          </a:prstGeom>
          <a:solidFill>
            <a:srgbClr val="7030A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5SC</a:t>
            </a:r>
          </a:p>
        </p:txBody>
      </p:sp>
      <p:sp>
        <p:nvSpPr>
          <p:cNvPr id="8" name="Oval 7"/>
          <p:cNvSpPr/>
          <p:nvPr/>
        </p:nvSpPr>
        <p:spPr>
          <a:xfrm>
            <a:off x="3595900" y="2480186"/>
            <a:ext cx="1129029" cy="735744"/>
          </a:xfrm>
          <a:prstGeom prst="ellipse">
            <a:avLst/>
          </a:prstGeom>
          <a:solidFill>
            <a:srgbClr val="7030A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5SC</a:t>
            </a:r>
          </a:p>
        </p:txBody>
      </p:sp>
      <p:sp>
        <p:nvSpPr>
          <p:cNvPr id="9" name="Oval 8"/>
          <p:cNvSpPr/>
          <p:nvPr/>
        </p:nvSpPr>
        <p:spPr>
          <a:xfrm>
            <a:off x="3595899" y="3397112"/>
            <a:ext cx="1129029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4SC</a:t>
            </a:r>
          </a:p>
        </p:txBody>
      </p:sp>
      <p:sp>
        <p:nvSpPr>
          <p:cNvPr id="10" name="Oval 9"/>
          <p:cNvSpPr/>
          <p:nvPr/>
        </p:nvSpPr>
        <p:spPr>
          <a:xfrm>
            <a:off x="3595899" y="4314038"/>
            <a:ext cx="1129029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3SC</a:t>
            </a:r>
          </a:p>
        </p:txBody>
      </p:sp>
      <p:sp>
        <p:nvSpPr>
          <p:cNvPr id="11" name="Oval 10"/>
          <p:cNvSpPr/>
          <p:nvPr/>
        </p:nvSpPr>
        <p:spPr>
          <a:xfrm>
            <a:off x="3595899" y="5230964"/>
            <a:ext cx="1129029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2SC</a:t>
            </a:r>
          </a:p>
        </p:txBody>
      </p:sp>
      <p:sp>
        <p:nvSpPr>
          <p:cNvPr id="12" name="Oval 11"/>
          <p:cNvSpPr/>
          <p:nvPr/>
        </p:nvSpPr>
        <p:spPr>
          <a:xfrm>
            <a:off x="3595899" y="6234448"/>
            <a:ext cx="1129029" cy="562627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000" b="1" dirty="0"/>
              <a:t>GĐC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139" y="6515762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08770" y="6234448"/>
            <a:ext cx="948673" cy="562627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GĐC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63384" y="6234447"/>
            <a:ext cx="948673" cy="562627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GĐC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7049" y="6515762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5160" y="6515762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19" name="Straight Connector 18"/>
          <p:cNvCxnSpPr>
            <a:stCxn id="11" idx="4"/>
            <a:endCxn id="14" idx="0"/>
          </p:cNvCxnSpPr>
          <p:nvPr/>
        </p:nvCxnSpPr>
        <p:spPr>
          <a:xfrm flipH="1">
            <a:off x="2083107" y="5966708"/>
            <a:ext cx="2077307" cy="2677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>
            <a:stCxn id="11" idx="4"/>
            <a:endCxn id="12" idx="0"/>
          </p:cNvCxnSpPr>
          <p:nvPr/>
        </p:nvCxnSpPr>
        <p:spPr>
          <a:xfrm>
            <a:off x="4160414" y="5966708"/>
            <a:ext cx="0" cy="2677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>
            <a:stCxn id="11" idx="4"/>
            <a:endCxn id="15" idx="0"/>
          </p:cNvCxnSpPr>
          <p:nvPr/>
        </p:nvCxnSpPr>
        <p:spPr>
          <a:xfrm>
            <a:off x="4160414" y="5966708"/>
            <a:ext cx="2077307" cy="26773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4747439" y="5570709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86487" y="5317523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2SC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08376" y="5317523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2SC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1523" y="5570709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2441" y="5561301"/>
            <a:ext cx="677428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83107" y="5035230"/>
            <a:ext cx="2077307" cy="2677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/>
          <p:cNvCxnSpPr>
            <a:endCxn id="11" idx="0"/>
          </p:cNvCxnSpPr>
          <p:nvPr/>
        </p:nvCxnSpPr>
        <p:spPr>
          <a:xfrm>
            <a:off x="4160414" y="5035230"/>
            <a:ext cx="0" cy="19573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/>
          <p:nvPr/>
        </p:nvCxnSpPr>
        <p:spPr>
          <a:xfrm>
            <a:off x="4160414" y="5035230"/>
            <a:ext cx="2077307" cy="26773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 flipH="1">
            <a:off x="2087577" y="4118440"/>
            <a:ext cx="2077307" cy="2677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/>
          <p:cNvCxnSpPr/>
          <p:nvPr/>
        </p:nvCxnSpPr>
        <p:spPr>
          <a:xfrm>
            <a:off x="4164884" y="4118440"/>
            <a:ext cx="0" cy="19573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/>
          <p:nvPr/>
        </p:nvCxnSpPr>
        <p:spPr>
          <a:xfrm>
            <a:off x="4164884" y="4118440"/>
            <a:ext cx="2077307" cy="26773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/>
          <p:cNvCxnSpPr/>
          <p:nvPr/>
        </p:nvCxnSpPr>
        <p:spPr>
          <a:xfrm flipH="1">
            <a:off x="2083107" y="3201650"/>
            <a:ext cx="2077307" cy="2677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/>
          <p:cNvCxnSpPr/>
          <p:nvPr/>
        </p:nvCxnSpPr>
        <p:spPr>
          <a:xfrm>
            <a:off x="4160414" y="3201650"/>
            <a:ext cx="0" cy="19573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/>
          <p:cNvCxnSpPr/>
          <p:nvPr/>
        </p:nvCxnSpPr>
        <p:spPr>
          <a:xfrm>
            <a:off x="4160414" y="3201650"/>
            <a:ext cx="2077307" cy="26773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/>
          <p:cNvCxnSpPr/>
          <p:nvPr/>
        </p:nvCxnSpPr>
        <p:spPr>
          <a:xfrm flipH="1">
            <a:off x="2083107" y="2287874"/>
            <a:ext cx="2077307" cy="2677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/>
          <p:cNvCxnSpPr/>
          <p:nvPr/>
        </p:nvCxnSpPr>
        <p:spPr>
          <a:xfrm>
            <a:off x="4160414" y="2287874"/>
            <a:ext cx="0" cy="19573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/>
          <p:cNvCxnSpPr/>
          <p:nvPr/>
        </p:nvCxnSpPr>
        <p:spPr>
          <a:xfrm>
            <a:off x="4160414" y="2287874"/>
            <a:ext cx="2077307" cy="26773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/>
        </p:nvCxnSpPr>
        <p:spPr>
          <a:xfrm flipH="1">
            <a:off x="2083107" y="1371572"/>
            <a:ext cx="2077307" cy="2677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/>
        </p:nvCxnSpPr>
        <p:spPr>
          <a:xfrm>
            <a:off x="4160414" y="1371572"/>
            <a:ext cx="0" cy="19573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/>
        </p:nvCxnSpPr>
        <p:spPr>
          <a:xfrm>
            <a:off x="4160414" y="1371572"/>
            <a:ext cx="2077307" cy="26773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Oval 44"/>
          <p:cNvSpPr/>
          <p:nvPr/>
        </p:nvSpPr>
        <p:spPr>
          <a:xfrm>
            <a:off x="5786487" y="4424741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608376" y="4424741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31523" y="4677927"/>
            <a:ext cx="89062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2441" y="4668519"/>
            <a:ext cx="89062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786487" y="3492188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4SC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08376" y="3492188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4SC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31523" y="3745374"/>
            <a:ext cx="89062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02441" y="3735966"/>
            <a:ext cx="89062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786487" y="2557649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5SC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608376" y="2557649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5SC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31523" y="2810835"/>
            <a:ext cx="10332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02441" y="2801427"/>
            <a:ext cx="10332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786487" y="1643988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5SC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608376" y="1643988"/>
            <a:ext cx="948673" cy="562627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5SC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31523" y="1897174"/>
            <a:ext cx="10332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02441" y="1887766"/>
            <a:ext cx="10332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24928" y="4677927"/>
            <a:ext cx="89062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22868" y="3735966"/>
            <a:ext cx="890626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47439" y="2810359"/>
            <a:ext cx="10332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47439" y="1896583"/>
            <a:ext cx="1033294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30.000L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5880" y="6315708"/>
            <a:ext cx="134107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TN: 10Tr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05880" y="5398782"/>
            <a:ext cx="134107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TN: 20Tr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405880" y="4477873"/>
            <a:ext cx="134107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TN: 50Tr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05880" y="3573447"/>
            <a:ext cx="1512592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TN: 100Tr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405880" y="2652538"/>
            <a:ext cx="1512592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TN: 200Tr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05879" y="1731629"/>
            <a:ext cx="1512592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TN: 500Tr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05878" y="814152"/>
            <a:ext cx="1305805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TN: 1 </a:t>
            </a:r>
            <a:r>
              <a:rPr lang="en-US" sz="2400" b="1" dirty="0" err="1">
                <a:solidFill>
                  <a:srgbClr val="C00000"/>
                </a:solidFill>
              </a:rPr>
              <a:t>Tỷ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82890" y="885822"/>
            <a:ext cx="1175961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b="1" dirty="0"/>
              <a:t>100.000L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24" grpId="0"/>
      <p:bldP spid="25" grpId="0" animBg="1"/>
      <p:bldP spid="26" grpId="0" animBg="1"/>
      <p:bldP spid="27" grpId="0"/>
      <p:bldP spid="28" grpId="0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" y="5906113"/>
            <a:ext cx="12196119" cy="925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" y="5230270"/>
            <a:ext cx="12191310" cy="701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b="4009"/>
          <a:stretch>
            <a:fillRect/>
          </a:stretch>
        </p:blipFill>
        <p:spPr>
          <a:xfrm>
            <a:off x="-1" y="4553624"/>
            <a:ext cx="12208933" cy="673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2620"/>
          <a:stretch>
            <a:fillRect/>
          </a:stretch>
        </p:blipFill>
        <p:spPr>
          <a:xfrm>
            <a:off x="457" y="3876607"/>
            <a:ext cx="12196119" cy="6830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4" y="3196985"/>
            <a:ext cx="12196119" cy="692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b="1035"/>
          <a:stretch>
            <a:fillRect/>
          </a:stretch>
        </p:blipFill>
        <p:spPr>
          <a:xfrm>
            <a:off x="-4120" y="2506255"/>
            <a:ext cx="12196119" cy="6941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b="462"/>
          <a:stretch>
            <a:fillRect/>
          </a:stretch>
        </p:blipFill>
        <p:spPr>
          <a:xfrm>
            <a:off x="-234" y="1834974"/>
            <a:ext cx="12196119" cy="698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119" y="843684"/>
            <a:ext cx="12196119" cy="9922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4288"/>
            <a:ext cx="12192000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Doanh số = Số người biết làm + Điểm bán + Địa bàn</a:t>
            </a:r>
          </a:p>
          <a:p>
            <a:pPr algn="ctr"/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Cần Làm = Mục tiêu – Hiện tại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9845" y="1485548"/>
            <a:ext cx="9683646" cy="45218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Sẽ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ra cộng đồng, tạo ra hệ thống kinh doanh bền vững: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en-US" sz="32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- </a:t>
            </a:r>
            <a:r>
              <a:rPr kumimoji="0" lang="vi-VN" sz="32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KHTV </a:t>
            </a:r>
            <a:r>
              <a:rPr kumimoji="0" lang="vi-VN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gắn kết với NPP.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3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kinh doanh chuyên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nghiệp gắn kết với người làm thêm nhờ vào hoa hồng không hạ %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en-US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* </a:t>
            </a:r>
            <a:r>
              <a:rPr kumimoji="0" lang="vi-VN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Gắn </a:t>
            </a:r>
            <a:r>
              <a:rPr kumimoji="0" lang="vi-V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kết</a:t>
            </a:r>
            <a:r>
              <a:rPr kumimoji="0" lang="vi-VN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Doanh nhân kiến tạo: 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gắn kết tầng sâu nhờ vào Hoa Hồng không giới hạn số đời 4%.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kumimoji="0" lang="vi-V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Gắn kết</a:t>
            </a:r>
            <a:r>
              <a:rPr kumimoji="0" lang="vi-VN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tuyến bạn nhờ Hoa Hồng 5SV 0,5%.</a:t>
            </a:r>
            <a:endParaRPr kumimoji="0" lang="vi-V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1" y="447570"/>
            <a:ext cx="4487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TÍNH GẮN KẾT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CHÍNH SÁCH HƯỞNG HOA HỒNG ĐỜI SÂU PHÙ HỢP</a:t>
            </a:r>
            <a:br>
              <a:rPr 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02870" y="1417955"/>
            <a:ext cx="117328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TIỀN THƯỞNG CHÊNH LỆCH KHÔNG GIỚI HẠN SỐ ĐỜI 4%</a:t>
            </a:r>
          </a:p>
          <a:p>
            <a:pPr>
              <a:lnSpc>
                <a:spcPct val="2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nhận tiền thưởng</a:t>
            </a:r>
          </a:p>
          <a:p>
            <a:pPr>
              <a:lnSpc>
                <a:spcPct val="2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Cấp bậc trong tháng của đối tượng nhận thưởng: Giám đốc 2 sao trở lên</a:t>
            </a:r>
          </a:p>
          <a:p>
            <a:pPr>
              <a:lnSpc>
                <a:spcPct val="2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Khoản tiền thưởng này không được nhận khi cấp bậc của npp này thấp hơn hoặc bằng cấp của npp tuyến dưới của họ.</a:t>
            </a:r>
          </a:p>
          <a:p>
            <a:pPr>
              <a:lnSpc>
                <a:spcPct val="2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Cách tính tiền thưởng:</a:t>
            </a:r>
          </a:p>
          <a:p>
            <a:pPr>
              <a:lnSpc>
                <a:spcPct val="2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Tỉ lệ tiền thưởng của từng cấp là khác nhau theo bảng sau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/>
        </p:nvGraphicFramePr>
        <p:xfrm>
          <a:off x="403860" y="211455"/>
          <a:ext cx="11598910" cy="645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24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062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Đốc </a:t>
                      </a:r>
                    </a:p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Đốc 2SV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Đốc </a:t>
                      </a:r>
                    </a:p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Đốc 3SV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Đốc 4Sao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Đốc 4SV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Đốc 5Sao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 Đốc 5SV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8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kiện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Thành tích Cá nhân: Đạt từ 1.800 PV trở lên</a:t>
                      </a:r>
                    </a:p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Thành tích nhóm nhỏ: Đạt từ 20.000PV trở lên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tiển thưởng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trong 4 đời GĐPH và  trên thành tích nhóm nhỏ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giới hạn số đờivà trên thành tích nhóm nhỏ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1.5%</a:t>
                      </a: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không giới hạn số đời và trên thành tích nhóm nhỏ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không giới hạn số đời và trên thành tích nhóm nhỏ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không giới hạn số đời và trên thành tích nhóm nhỏ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không giới hạn số đời và trên thành tích nhóm nhỏ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3.5%</a:t>
                      </a:r>
                    </a:p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không giới hạn số đời và trên thành tích nhóm nhỏ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  <a:p>
                      <a:pPr>
                        <a:buNone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không giới hạn số đời và trên thành tích nhóm nhỏ</a:t>
                      </a: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335" y="-13335"/>
            <a:ext cx="8648700" cy="111950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 kết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nhờ dưới đồng cấp, vượt cấp trên</a:t>
            </a:r>
            <a:b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vẫn được hưởng doanh số đẩy lên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209675" y="5780525"/>
            <a:ext cx="11821705" cy="1057291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indent="0">
              <a:buFont typeface="Arial" panose="020B0604020202020204"/>
              <a:buNone/>
            </a:pP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Sao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66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6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6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thống.</a:t>
            </a:r>
            <a:endParaRPr lang="en-US" sz="266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Font typeface="Arial" panose="020B0604020202020204"/>
              <a:buNone/>
            </a:pPr>
            <a:endParaRPr lang="en-US" sz="266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11"/>
          <p:cNvSpPr/>
          <p:nvPr/>
        </p:nvSpPr>
        <p:spPr>
          <a:xfrm>
            <a:off x="5038859" y="1103321"/>
            <a:ext cx="1459920" cy="1325100"/>
          </a:xfrm>
          <a:prstGeom prst="ellipse">
            <a:avLst/>
          </a:prstGeom>
          <a:solidFill>
            <a:srgbClr val="CC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3Sao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11"/>
          <p:cNvSpPr/>
          <p:nvPr/>
        </p:nvSpPr>
        <p:spPr>
          <a:xfrm>
            <a:off x="5005887" y="3031913"/>
            <a:ext cx="1459920" cy="13251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11"/>
          <p:cNvSpPr/>
          <p:nvPr/>
        </p:nvSpPr>
        <p:spPr>
          <a:xfrm>
            <a:off x="1743508" y="2957043"/>
            <a:ext cx="1459920" cy="1325100"/>
          </a:xfrm>
          <a:prstGeom prst="ellipse">
            <a:avLst/>
          </a:prstGeom>
          <a:solidFill>
            <a:srgbClr val="6A48F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5Sao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3374697" y="2995569"/>
            <a:ext cx="1459920" cy="1325100"/>
          </a:xfrm>
          <a:prstGeom prst="ellipse">
            <a:avLst/>
          </a:prstGeom>
          <a:solidFill>
            <a:srgbClr val="CC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4Sao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1"/>
          <p:cNvSpPr/>
          <p:nvPr/>
        </p:nvSpPr>
        <p:spPr>
          <a:xfrm>
            <a:off x="6637076" y="3071867"/>
            <a:ext cx="1459920" cy="13251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TP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" name="Đường nối Thẳng 3"/>
          <p:cNvCxnSpPr>
            <a:stCxn id="9" idx="0"/>
            <a:endCxn id="7" idx="4"/>
          </p:cNvCxnSpPr>
          <p:nvPr/>
        </p:nvCxnSpPr>
        <p:spPr>
          <a:xfrm flipV="1">
            <a:off x="2473468" y="2428421"/>
            <a:ext cx="3295351" cy="5286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/>
          <p:cNvCxnSpPr>
            <a:stCxn id="10" idx="0"/>
            <a:endCxn id="7" idx="4"/>
          </p:cNvCxnSpPr>
          <p:nvPr/>
        </p:nvCxnSpPr>
        <p:spPr>
          <a:xfrm flipV="1">
            <a:off x="4104657" y="2428421"/>
            <a:ext cx="1664161" cy="5671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/>
          <p:cNvCxnSpPr>
            <a:stCxn id="8" idx="0"/>
            <a:endCxn id="7" idx="4"/>
          </p:cNvCxnSpPr>
          <p:nvPr/>
        </p:nvCxnSpPr>
        <p:spPr>
          <a:xfrm flipV="1">
            <a:off x="5735847" y="2428421"/>
            <a:ext cx="32972" cy="6034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/>
          <p:cNvCxnSpPr>
            <a:stCxn id="11" idx="0"/>
            <a:endCxn id="7" idx="4"/>
          </p:cNvCxnSpPr>
          <p:nvPr/>
        </p:nvCxnSpPr>
        <p:spPr>
          <a:xfrm flipH="1" flipV="1">
            <a:off x="5768819" y="2428421"/>
            <a:ext cx="1598217" cy="6434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11"/>
          <p:cNvSpPr/>
          <p:nvPr/>
        </p:nvSpPr>
        <p:spPr>
          <a:xfrm>
            <a:off x="8268265" y="3082283"/>
            <a:ext cx="1459920" cy="13251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Hội viên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9" name="Đường nối Thẳng 28"/>
          <p:cNvCxnSpPr>
            <a:stCxn id="28" idx="0"/>
            <a:endCxn id="7" idx="4"/>
          </p:cNvCxnSpPr>
          <p:nvPr/>
        </p:nvCxnSpPr>
        <p:spPr>
          <a:xfrm flipH="1" flipV="1">
            <a:off x="5768819" y="2428421"/>
            <a:ext cx="3229407" cy="6538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Hộp Văn bản 35"/>
          <p:cNvSpPr txBox="1"/>
          <p:nvPr/>
        </p:nvSpPr>
        <p:spPr>
          <a:xfrm>
            <a:off x="1619468" y="4320669"/>
            <a:ext cx="1669595" cy="9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65" b="1"/>
              <a:t>100 – 150 triệu</a:t>
            </a:r>
          </a:p>
        </p:txBody>
      </p:sp>
      <p:sp>
        <p:nvSpPr>
          <p:cNvPr id="37" name="Hộp Văn bản 36"/>
          <p:cNvSpPr txBox="1"/>
          <p:nvPr/>
        </p:nvSpPr>
        <p:spPr>
          <a:xfrm>
            <a:off x="3203428" y="4380555"/>
            <a:ext cx="1669595" cy="9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65" b="1"/>
              <a:t>50 – 70 triệu</a:t>
            </a:r>
          </a:p>
        </p:txBody>
      </p:sp>
      <p:sp>
        <p:nvSpPr>
          <p:cNvPr id="38" name="Hộp Văn bản 37"/>
          <p:cNvSpPr txBox="1"/>
          <p:nvPr/>
        </p:nvSpPr>
        <p:spPr>
          <a:xfrm>
            <a:off x="3374697" y="1146028"/>
            <a:ext cx="1669595" cy="9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65" b="1">
                <a:latin typeface="Times New Roman" panose="02020603050405020304" pitchFamily="18" charset="0"/>
                <a:cs typeface="Times New Roman" panose="02020603050405020304" pitchFamily="18" charset="0"/>
              </a:rPr>
              <a:t>Hàng 100 triệu</a:t>
            </a:r>
          </a:p>
        </p:txBody>
      </p:sp>
      <p:sp>
        <p:nvSpPr>
          <p:cNvPr id="39" name="Ngoặc móc Phải 38"/>
          <p:cNvSpPr/>
          <p:nvPr/>
        </p:nvSpPr>
        <p:spPr>
          <a:xfrm rot="5400000">
            <a:off x="7895209" y="3470691"/>
            <a:ext cx="413271" cy="2320283"/>
          </a:xfrm>
          <a:prstGeom prst="rightBrace">
            <a:avLst>
              <a:gd name="adj1" fmla="val 8333"/>
              <a:gd name="adj2" fmla="val 4957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41" name="Hộp Văn bản 40"/>
          <p:cNvSpPr txBox="1"/>
          <p:nvPr/>
        </p:nvSpPr>
        <p:spPr>
          <a:xfrm>
            <a:off x="6637279" y="4864870"/>
            <a:ext cx="36899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</a:rPr>
              <a:t>Nhóm phù hợp nhẹ</a:t>
            </a:r>
          </a:p>
          <a:p>
            <a:r>
              <a:rPr lang="vi-VN" sz="2400" b="1">
                <a:solidFill>
                  <a:srgbClr val="FF0000"/>
                </a:solidFill>
              </a:rPr>
              <a:t>(khoảng 21 lon Alpha)</a:t>
            </a:r>
          </a:p>
        </p:txBody>
      </p:sp>
      <p:sp>
        <p:nvSpPr>
          <p:cNvPr id="42" name="Hộp Văn bản 41"/>
          <p:cNvSpPr txBox="1"/>
          <p:nvPr/>
        </p:nvSpPr>
        <p:spPr>
          <a:xfrm>
            <a:off x="6498779" y="1496317"/>
            <a:ext cx="397257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Phù hợp cá nhân rất nhẹ (khoảng 2 lon Alpha)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8" grpId="0" bldLvl="0" animBg="1"/>
      <p:bldP spid="36" grpId="0"/>
      <p:bldP spid="37" grpId="0"/>
      <p:bldP spid="38" grpId="0"/>
      <p:bldP spid="39" grpId="0" bldLvl="0" animBg="1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45" y="1929268"/>
            <a:ext cx="10856068" cy="206210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nhiều người cùng có hoa hồng, tạo ra hệ thống bền vững</a:t>
            </a:r>
          </a:p>
          <a:p>
            <a:pPr marL="0" marR="0" indent="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hệ thống chuỗi điểm bán tại các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địa phương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Giám Đốc đã có Hoa hồng 31%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689" y="620890"/>
            <a:ext cx="4799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TÍNH TRÀN ĐỀU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/>
          <p:cNvSpPr/>
          <p:nvPr/>
        </p:nvSpPr>
        <p:spPr>
          <a:xfrm>
            <a:off x="3569794" y="1039931"/>
            <a:ext cx="6195095" cy="831215"/>
          </a:xfrm>
          <a:custGeom>
            <a:avLst/>
            <a:gdLst>
              <a:gd name="connsiteX0" fmla="*/ 0 w 3978953"/>
              <a:gd name="connsiteY0" fmla="*/ 0 h 654769"/>
              <a:gd name="connsiteX1" fmla="*/ 3651569 w 3978953"/>
              <a:gd name="connsiteY1" fmla="*/ 0 h 654769"/>
              <a:gd name="connsiteX2" fmla="*/ 3978953 w 3978953"/>
              <a:gd name="connsiteY2" fmla="*/ 327385 h 654769"/>
              <a:gd name="connsiteX3" fmla="*/ 3651569 w 3978953"/>
              <a:gd name="connsiteY3" fmla="*/ 654769 h 654769"/>
              <a:gd name="connsiteX4" fmla="*/ 0 w 3978953"/>
              <a:gd name="connsiteY4" fmla="*/ 654769 h 654769"/>
              <a:gd name="connsiteX5" fmla="*/ 0 w 3978953"/>
              <a:gd name="connsiteY5" fmla="*/ 0 h 6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953" h="654769">
                <a:moveTo>
                  <a:pt x="3978953" y="654768"/>
                </a:moveTo>
                <a:lnTo>
                  <a:pt x="327384" y="654768"/>
                </a:lnTo>
                <a:lnTo>
                  <a:pt x="0" y="327384"/>
                </a:lnTo>
                <a:lnTo>
                  <a:pt x="327384" y="1"/>
                </a:lnTo>
                <a:lnTo>
                  <a:pt x="3978953" y="1"/>
                </a:lnTo>
                <a:lnTo>
                  <a:pt x="3978953" y="654768"/>
                </a:lnTo>
                <a:close/>
              </a:path>
            </a:pathLst>
          </a:custGeom>
          <a:solidFill>
            <a:srgbClr val="FFAB40">
              <a:hueOff val="2282039"/>
              <a:satOff val="0"/>
              <a:lumOff val="-7439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574510" tIns="106439" rIns="198684" bIns="106439" numCol="1" spcCol="1270" anchor="ctr" anchorCtr="0">
            <a:noAutofit/>
          </a:bodyPr>
          <a:lstStyle/>
          <a:p>
            <a:pPr marL="0" marR="0" lvl="0" indent="0" defTabSz="13036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      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Tính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linh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hoạt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632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145044" y="910730"/>
            <a:ext cx="931246" cy="91453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4" name="Oval 3"/>
          <p:cNvSpPr/>
          <p:nvPr/>
        </p:nvSpPr>
        <p:spPr>
          <a:xfrm>
            <a:off x="2167270" y="3464133"/>
            <a:ext cx="943609" cy="9144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39" name="Freeform: Shape 38"/>
          <p:cNvSpPr/>
          <p:nvPr/>
        </p:nvSpPr>
        <p:spPr>
          <a:xfrm>
            <a:off x="3735705" y="4664964"/>
            <a:ext cx="6029184" cy="767080"/>
          </a:xfrm>
          <a:custGeom>
            <a:avLst/>
            <a:gdLst>
              <a:gd name="connsiteX0" fmla="*/ 0 w 3978953"/>
              <a:gd name="connsiteY0" fmla="*/ 0 h 654769"/>
              <a:gd name="connsiteX1" fmla="*/ 3651569 w 3978953"/>
              <a:gd name="connsiteY1" fmla="*/ 0 h 654769"/>
              <a:gd name="connsiteX2" fmla="*/ 3978953 w 3978953"/>
              <a:gd name="connsiteY2" fmla="*/ 327385 h 654769"/>
              <a:gd name="connsiteX3" fmla="*/ 3651569 w 3978953"/>
              <a:gd name="connsiteY3" fmla="*/ 654769 h 654769"/>
              <a:gd name="connsiteX4" fmla="*/ 0 w 3978953"/>
              <a:gd name="connsiteY4" fmla="*/ 654769 h 654769"/>
              <a:gd name="connsiteX5" fmla="*/ 0 w 3978953"/>
              <a:gd name="connsiteY5" fmla="*/ 0 h 6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953" h="654769">
                <a:moveTo>
                  <a:pt x="3978953" y="654768"/>
                </a:moveTo>
                <a:lnTo>
                  <a:pt x="327384" y="654768"/>
                </a:lnTo>
                <a:lnTo>
                  <a:pt x="0" y="327384"/>
                </a:lnTo>
                <a:lnTo>
                  <a:pt x="327384" y="1"/>
                </a:lnTo>
                <a:lnTo>
                  <a:pt x="3978953" y="1"/>
                </a:lnTo>
                <a:lnTo>
                  <a:pt x="3978953" y="654768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574510" tIns="106438" rIns="198684" bIns="106438" numCol="1" spcCol="1270" anchor="ctr" anchorCtr="0">
            <a:noAutofit/>
          </a:bodyPr>
          <a:lstStyle/>
          <a:p>
            <a:pPr marL="0" marR="0" lvl="0" indent="0" defTabSz="13036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      Tính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gắn kết</a:t>
            </a:r>
          </a:p>
        </p:txBody>
      </p:sp>
      <p:cxnSp>
        <p:nvCxnSpPr>
          <p:cNvPr id="6" name="직선 연결선 76"/>
          <p:cNvCxnSpPr/>
          <p:nvPr/>
        </p:nvCxnSpPr>
        <p:spPr>
          <a:xfrm flipH="1">
            <a:off x="294198" y="812690"/>
            <a:ext cx="1160388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22"/>
          <p:cNvGrpSpPr/>
          <p:nvPr/>
        </p:nvGrpSpPr>
        <p:grpSpPr>
          <a:xfrm>
            <a:off x="266095" y="456595"/>
            <a:ext cx="1551819" cy="221343"/>
            <a:chOff x="12" y="410"/>
            <a:chExt cx="2566" cy="680"/>
          </a:xfrm>
          <a:solidFill>
            <a:schemeClr val="accent2"/>
          </a:solidFill>
        </p:grpSpPr>
        <p:sp>
          <p:nvSpPr>
            <p:cNvPr id="8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zh-CN" altLang="en-US" sz="183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造字工房悦黑体验版常规体" pitchFamily="50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zh-CN" altLang="en-US" sz="183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造字工房悦黑体验版常规体" pitchFamily="50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zh-CN" altLang="en-US" sz="183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造字工房悦黑体验版常规体" pitchFamily="50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zh-CN" altLang="en-US" sz="183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造字工房悦黑体验版常规体" pitchFamily="50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77730" y="0"/>
            <a:ext cx="863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ƯU THẾ CHÍNH SÁCH </a:t>
            </a:r>
          </a:p>
        </p:txBody>
      </p:sp>
      <p:sp>
        <p:nvSpPr>
          <p:cNvPr id="24" name="Freeform: Shape 23"/>
          <p:cNvSpPr/>
          <p:nvPr/>
        </p:nvSpPr>
        <p:spPr>
          <a:xfrm>
            <a:off x="3569334" y="2259068"/>
            <a:ext cx="6195555" cy="831215"/>
          </a:xfrm>
          <a:custGeom>
            <a:avLst/>
            <a:gdLst>
              <a:gd name="connsiteX0" fmla="*/ 0 w 3978953"/>
              <a:gd name="connsiteY0" fmla="*/ 0 h 654769"/>
              <a:gd name="connsiteX1" fmla="*/ 3651569 w 3978953"/>
              <a:gd name="connsiteY1" fmla="*/ 0 h 654769"/>
              <a:gd name="connsiteX2" fmla="*/ 3978953 w 3978953"/>
              <a:gd name="connsiteY2" fmla="*/ 327385 h 654769"/>
              <a:gd name="connsiteX3" fmla="*/ 3651569 w 3978953"/>
              <a:gd name="connsiteY3" fmla="*/ 654769 h 654769"/>
              <a:gd name="connsiteX4" fmla="*/ 0 w 3978953"/>
              <a:gd name="connsiteY4" fmla="*/ 654769 h 654769"/>
              <a:gd name="connsiteX5" fmla="*/ 0 w 3978953"/>
              <a:gd name="connsiteY5" fmla="*/ 0 h 6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953" h="654769">
                <a:moveTo>
                  <a:pt x="3978953" y="654768"/>
                </a:moveTo>
                <a:lnTo>
                  <a:pt x="327384" y="654768"/>
                </a:lnTo>
                <a:lnTo>
                  <a:pt x="0" y="327384"/>
                </a:lnTo>
                <a:lnTo>
                  <a:pt x="327384" y="1"/>
                </a:lnTo>
                <a:lnTo>
                  <a:pt x="3978953" y="1"/>
                </a:lnTo>
                <a:lnTo>
                  <a:pt x="3978953" y="654768"/>
                </a:lnTo>
                <a:close/>
              </a:path>
            </a:pathLst>
          </a:custGeom>
          <a:solidFill>
            <a:srgbClr val="FFAB40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574510" tIns="106439" rIns="198684" bIns="106439" numCol="1" spcCol="1270" anchor="ctr" anchorCtr="0">
            <a:noAutofit/>
          </a:bodyPr>
          <a:lstStyle/>
          <a:p>
            <a:pPr marL="0" marR="0" lvl="0" indent="0" algn="ctr" defTabSz="13036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Tính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bằng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632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1" name="Freeform: Shape 38"/>
          <p:cNvSpPr/>
          <p:nvPr/>
        </p:nvSpPr>
        <p:spPr>
          <a:xfrm>
            <a:off x="3736162" y="5870740"/>
            <a:ext cx="6028727" cy="732790"/>
          </a:xfrm>
          <a:custGeom>
            <a:avLst/>
            <a:gdLst>
              <a:gd name="connsiteX0" fmla="*/ 0 w 3978953"/>
              <a:gd name="connsiteY0" fmla="*/ 0 h 654769"/>
              <a:gd name="connsiteX1" fmla="*/ 3651569 w 3978953"/>
              <a:gd name="connsiteY1" fmla="*/ 0 h 654769"/>
              <a:gd name="connsiteX2" fmla="*/ 3978953 w 3978953"/>
              <a:gd name="connsiteY2" fmla="*/ 327385 h 654769"/>
              <a:gd name="connsiteX3" fmla="*/ 3651569 w 3978953"/>
              <a:gd name="connsiteY3" fmla="*/ 654769 h 654769"/>
              <a:gd name="connsiteX4" fmla="*/ 0 w 3978953"/>
              <a:gd name="connsiteY4" fmla="*/ 654769 h 654769"/>
              <a:gd name="connsiteX5" fmla="*/ 0 w 3978953"/>
              <a:gd name="connsiteY5" fmla="*/ 0 h 6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953" h="654769">
                <a:moveTo>
                  <a:pt x="3978953" y="654768"/>
                </a:moveTo>
                <a:lnTo>
                  <a:pt x="327384" y="654768"/>
                </a:lnTo>
                <a:lnTo>
                  <a:pt x="0" y="327384"/>
                </a:lnTo>
                <a:lnTo>
                  <a:pt x="327384" y="1"/>
                </a:lnTo>
                <a:lnTo>
                  <a:pt x="3978953" y="1"/>
                </a:lnTo>
                <a:lnTo>
                  <a:pt x="3978953" y="65476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574510" tIns="106438" rIns="198684" bIns="106438" numCol="1" spcCol="1270" anchor="ctr" anchorCtr="0">
            <a:noAutofit/>
          </a:bodyPr>
          <a:lstStyle/>
          <a:p>
            <a:pPr marL="0" marR="0" lvl="0" indent="0" defTabSz="13036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      Tính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tràn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đều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632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5" name="Freeform: Shape 38"/>
          <p:cNvSpPr/>
          <p:nvPr/>
        </p:nvSpPr>
        <p:spPr>
          <a:xfrm>
            <a:off x="3736162" y="3508265"/>
            <a:ext cx="6028727" cy="826135"/>
          </a:xfrm>
          <a:custGeom>
            <a:avLst/>
            <a:gdLst>
              <a:gd name="connsiteX0" fmla="*/ 0 w 3978953"/>
              <a:gd name="connsiteY0" fmla="*/ 0 h 654769"/>
              <a:gd name="connsiteX1" fmla="*/ 3651569 w 3978953"/>
              <a:gd name="connsiteY1" fmla="*/ 0 h 654769"/>
              <a:gd name="connsiteX2" fmla="*/ 3978953 w 3978953"/>
              <a:gd name="connsiteY2" fmla="*/ 327385 h 654769"/>
              <a:gd name="connsiteX3" fmla="*/ 3651569 w 3978953"/>
              <a:gd name="connsiteY3" fmla="*/ 654769 h 654769"/>
              <a:gd name="connsiteX4" fmla="*/ 0 w 3978953"/>
              <a:gd name="connsiteY4" fmla="*/ 654769 h 654769"/>
              <a:gd name="connsiteX5" fmla="*/ 0 w 3978953"/>
              <a:gd name="connsiteY5" fmla="*/ 0 h 6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8953" h="654769">
                <a:moveTo>
                  <a:pt x="3978953" y="654768"/>
                </a:moveTo>
                <a:lnTo>
                  <a:pt x="327384" y="654768"/>
                </a:lnTo>
                <a:lnTo>
                  <a:pt x="0" y="327384"/>
                </a:lnTo>
                <a:lnTo>
                  <a:pt x="327384" y="1"/>
                </a:lnTo>
                <a:lnTo>
                  <a:pt x="3978953" y="1"/>
                </a:lnTo>
                <a:lnTo>
                  <a:pt x="3978953" y="65476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574510" tIns="106438" rIns="198684" bIns="106438" numCol="1" spcCol="1270" anchor="ctr" anchorCtr="0">
            <a:noAutofit/>
          </a:bodyPr>
          <a:lstStyle/>
          <a:p>
            <a:pPr marL="0" marR="0" lvl="0" indent="0" algn="ctr" defTabSz="13036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  Tính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632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hưởng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632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167269" y="4591238"/>
            <a:ext cx="943610" cy="84080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37" name="Oval 36"/>
          <p:cNvSpPr/>
          <p:nvPr/>
        </p:nvSpPr>
        <p:spPr>
          <a:xfrm>
            <a:off x="2180510" y="5774296"/>
            <a:ext cx="931246" cy="91453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41" name="Oval 40"/>
          <p:cNvSpPr/>
          <p:nvPr/>
        </p:nvSpPr>
        <p:spPr>
          <a:xfrm>
            <a:off x="2145044" y="2171756"/>
            <a:ext cx="965835" cy="100584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9" grpId="0" bldLvl="0" animBg="1"/>
      <p:bldP spid="13" grpId="0"/>
      <p:bldP spid="24" grpId="0" bldLvl="0" animBg="1"/>
      <p:bldP spid="31" grpId="0" bldLvl="0" animBg="1"/>
      <p:bldP spid="3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23355" y="-16684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023355" y="722621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B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7" name="Straight Connector 6"/>
          <p:cNvCxnSpPr>
            <a:stCxn id="4" idx="4"/>
            <a:endCxn id="5" idx="0"/>
          </p:cNvCxnSpPr>
          <p:nvPr/>
        </p:nvCxnSpPr>
        <p:spPr>
          <a:xfrm>
            <a:off x="2383278" y="632501"/>
            <a:ext cx="0" cy="9012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Oval 7"/>
          <p:cNvSpPr/>
          <p:nvPr/>
        </p:nvSpPr>
        <p:spPr>
          <a:xfrm>
            <a:off x="2023355" y="1452397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C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23355" y="2172250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" name="Straight Connector 9"/>
          <p:cNvCxnSpPr>
            <a:stCxn id="8" idx="4"/>
            <a:endCxn id="9" idx="0"/>
          </p:cNvCxnSpPr>
          <p:nvPr/>
        </p:nvCxnSpPr>
        <p:spPr>
          <a:xfrm>
            <a:off x="2383278" y="2101582"/>
            <a:ext cx="0" cy="7066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Oval 10"/>
          <p:cNvSpPr/>
          <p:nvPr/>
        </p:nvSpPr>
        <p:spPr>
          <a:xfrm>
            <a:off x="2023355" y="2891481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23355" y="3611332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F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2383278" y="3540666"/>
            <a:ext cx="0" cy="706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Oval 13"/>
          <p:cNvSpPr/>
          <p:nvPr/>
        </p:nvSpPr>
        <p:spPr>
          <a:xfrm>
            <a:off x="2023355" y="4341107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G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23355" y="5060960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H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2383278" y="4990292"/>
            <a:ext cx="0" cy="7066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>
            <a:stCxn id="5" idx="4"/>
            <a:endCxn id="8" idx="0"/>
          </p:cNvCxnSpPr>
          <p:nvPr/>
        </p:nvCxnSpPr>
        <p:spPr>
          <a:xfrm>
            <a:off x="2383278" y="1371806"/>
            <a:ext cx="0" cy="8059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>
            <a:stCxn id="9" idx="4"/>
            <a:endCxn id="11" idx="0"/>
          </p:cNvCxnSpPr>
          <p:nvPr/>
        </p:nvCxnSpPr>
        <p:spPr>
          <a:xfrm>
            <a:off x="2383278" y="2821435"/>
            <a:ext cx="0" cy="7004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>
            <a:stCxn id="12" idx="4"/>
            <a:endCxn id="14" idx="0"/>
          </p:cNvCxnSpPr>
          <p:nvPr/>
        </p:nvCxnSpPr>
        <p:spPr>
          <a:xfrm>
            <a:off x="2383278" y="4260517"/>
            <a:ext cx="0" cy="8059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Oval 22"/>
          <p:cNvSpPr/>
          <p:nvPr/>
        </p:nvSpPr>
        <p:spPr>
          <a:xfrm>
            <a:off x="4027253" y="547526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B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27253" y="1286831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C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5" name="Straight Connector 24"/>
          <p:cNvCxnSpPr>
            <a:stCxn id="23" idx="4"/>
            <a:endCxn id="24" idx="0"/>
          </p:cNvCxnSpPr>
          <p:nvPr/>
        </p:nvCxnSpPr>
        <p:spPr>
          <a:xfrm>
            <a:off x="4387176" y="1196711"/>
            <a:ext cx="0" cy="9012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Oval 25"/>
          <p:cNvSpPr/>
          <p:nvPr/>
        </p:nvSpPr>
        <p:spPr>
          <a:xfrm>
            <a:off x="4027253" y="2016607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27253" y="2736460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>
          <a:xfrm>
            <a:off x="4387176" y="2665792"/>
            <a:ext cx="0" cy="7066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Oval 28"/>
          <p:cNvSpPr/>
          <p:nvPr/>
        </p:nvSpPr>
        <p:spPr>
          <a:xfrm>
            <a:off x="4027253" y="3455691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F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27253" y="4175542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G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1" name="Straight Connector 30"/>
          <p:cNvCxnSpPr>
            <a:stCxn id="29" idx="4"/>
            <a:endCxn id="30" idx="0"/>
          </p:cNvCxnSpPr>
          <p:nvPr/>
        </p:nvCxnSpPr>
        <p:spPr>
          <a:xfrm>
            <a:off x="4387176" y="4104876"/>
            <a:ext cx="0" cy="706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Oval 31"/>
          <p:cNvSpPr/>
          <p:nvPr/>
        </p:nvSpPr>
        <p:spPr>
          <a:xfrm>
            <a:off x="4027253" y="4905317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H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27253" y="5625170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I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4" name="Straight Connector 33"/>
          <p:cNvCxnSpPr>
            <a:stCxn id="32" idx="4"/>
            <a:endCxn id="33" idx="0"/>
          </p:cNvCxnSpPr>
          <p:nvPr/>
        </p:nvCxnSpPr>
        <p:spPr>
          <a:xfrm>
            <a:off x="4387176" y="5554502"/>
            <a:ext cx="0" cy="7066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>
            <a:stCxn id="24" idx="4"/>
            <a:endCxn id="26" idx="0"/>
          </p:cNvCxnSpPr>
          <p:nvPr/>
        </p:nvCxnSpPr>
        <p:spPr>
          <a:xfrm>
            <a:off x="4387176" y="1936016"/>
            <a:ext cx="0" cy="8059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/>
          <p:cNvCxnSpPr>
            <a:stCxn id="27" idx="4"/>
            <a:endCxn id="29" idx="0"/>
          </p:cNvCxnSpPr>
          <p:nvPr/>
        </p:nvCxnSpPr>
        <p:spPr>
          <a:xfrm>
            <a:off x="4387176" y="3385645"/>
            <a:ext cx="0" cy="7004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/>
          <p:cNvCxnSpPr>
            <a:stCxn id="30" idx="4"/>
            <a:endCxn id="32" idx="0"/>
          </p:cNvCxnSpPr>
          <p:nvPr/>
        </p:nvCxnSpPr>
        <p:spPr>
          <a:xfrm>
            <a:off x="4387176" y="4824727"/>
            <a:ext cx="0" cy="8059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Oval 37"/>
          <p:cNvSpPr/>
          <p:nvPr/>
        </p:nvSpPr>
        <p:spPr>
          <a:xfrm>
            <a:off x="6031150" y="1121662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C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31150" y="1860967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0" name="Straight Connector 39"/>
          <p:cNvCxnSpPr>
            <a:stCxn id="38" idx="4"/>
            <a:endCxn id="39" idx="0"/>
          </p:cNvCxnSpPr>
          <p:nvPr/>
        </p:nvCxnSpPr>
        <p:spPr>
          <a:xfrm>
            <a:off x="6391073" y="1770847"/>
            <a:ext cx="0" cy="9012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Oval 40"/>
          <p:cNvSpPr/>
          <p:nvPr/>
        </p:nvSpPr>
        <p:spPr>
          <a:xfrm>
            <a:off x="6031150" y="2590743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</a:t>
            </a:r>
          </a:p>
        </p:txBody>
      </p:sp>
      <p:sp>
        <p:nvSpPr>
          <p:cNvPr id="42" name="Oval 41"/>
          <p:cNvSpPr/>
          <p:nvPr/>
        </p:nvSpPr>
        <p:spPr>
          <a:xfrm>
            <a:off x="6031150" y="3310596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F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3" name="Straight Connector 42"/>
          <p:cNvCxnSpPr>
            <a:stCxn id="41" idx="4"/>
            <a:endCxn id="42" idx="0"/>
          </p:cNvCxnSpPr>
          <p:nvPr/>
        </p:nvCxnSpPr>
        <p:spPr>
          <a:xfrm>
            <a:off x="6391073" y="3239928"/>
            <a:ext cx="0" cy="7066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Oval 43"/>
          <p:cNvSpPr/>
          <p:nvPr/>
        </p:nvSpPr>
        <p:spPr>
          <a:xfrm>
            <a:off x="6031150" y="4029827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G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31150" y="4749678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H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6" name="Straight Connector 45"/>
          <p:cNvCxnSpPr>
            <a:stCxn id="44" idx="4"/>
            <a:endCxn id="45" idx="0"/>
          </p:cNvCxnSpPr>
          <p:nvPr/>
        </p:nvCxnSpPr>
        <p:spPr>
          <a:xfrm>
            <a:off x="6391073" y="4679012"/>
            <a:ext cx="0" cy="706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6031150" y="5479453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</a:t>
            </a:r>
          </a:p>
        </p:txBody>
      </p:sp>
      <p:sp>
        <p:nvSpPr>
          <p:cNvPr id="48" name="Oval 47"/>
          <p:cNvSpPr/>
          <p:nvPr/>
        </p:nvSpPr>
        <p:spPr>
          <a:xfrm>
            <a:off x="6031150" y="6199306"/>
            <a:ext cx="719846" cy="649185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</a:t>
            </a:r>
          </a:p>
        </p:txBody>
      </p:sp>
      <p:cxnSp>
        <p:nvCxnSpPr>
          <p:cNvPr id="49" name="Straight Connector 48"/>
          <p:cNvCxnSpPr>
            <a:stCxn id="47" idx="4"/>
            <a:endCxn id="48" idx="0"/>
          </p:cNvCxnSpPr>
          <p:nvPr/>
        </p:nvCxnSpPr>
        <p:spPr>
          <a:xfrm>
            <a:off x="6391073" y="6128638"/>
            <a:ext cx="0" cy="7066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>
            <a:stCxn id="39" idx="4"/>
            <a:endCxn id="41" idx="0"/>
          </p:cNvCxnSpPr>
          <p:nvPr/>
        </p:nvCxnSpPr>
        <p:spPr>
          <a:xfrm>
            <a:off x="6391073" y="2510152"/>
            <a:ext cx="0" cy="8059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>
            <a:stCxn id="42" idx="4"/>
            <a:endCxn id="44" idx="0"/>
          </p:cNvCxnSpPr>
          <p:nvPr/>
        </p:nvCxnSpPr>
        <p:spPr>
          <a:xfrm>
            <a:off x="6391073" y="3959781"/>
            <a:ext cx="0" cy="7004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/>
          <p:cNvCxnSpPr>
            <a:stCxn id="45" idx="4"/>
            <a:endCxn id="47" idx="0"/>
          </p:cNvCxnSpPr>
          <p:nvPr/>
        </p:nvCxnSpPr>
        <p:spPr>
          <a:xfrm>
            <a:off x="6391073" y="5398863"/>
            <a:ext cx="0" cy="8059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Box 52"/>
          <p:cNvSpPr txBox="1"/>
          <p:nvPr/>
        </p:nvSpPr>
        <p:spPr>
          <a:xfrm>
            <a:off x="2976664" y="800441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76664" y="1474353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6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76664" y="2175826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5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6664" y="2915335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4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76664" y="3611332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3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6664" y="4363064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976664" y="5025626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40180" y="1452397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40180" y="2204129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6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40180" y="2905602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5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40180" y="3645111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4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40180" y="4341108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3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40180" y="5092840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40180" y="5755402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3136" y="1982828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53136" y="2734560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6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53136" y="3436033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5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53136" y="4175542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4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53136" y="4871539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3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53136" y="5623271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53136" y="6285833"/>
            <a:ext cx="537966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/>
              <a:t>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1"/>
          <p:cNvSpPr/>
          <p:nvPr/>
        </p:nvSpPr>
        <p:spPr>
          <a:xfrm>
            <a:off x="7164996" y="0"/>
            <a:ext cx="1468843" cy="8501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BẠN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11"/>
          <p:cNvSpPr/>
          <p:nvPr/>
        </p:nvSpPr>
        <p:spPr>
          <a:xfrm>
            <a:off x="7223431" y="876533"/>
            <a:ext cx="1229033" cy="739384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Hội viên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11"/>
          <p:cNvSpPr/>
          <p:nvPr/>
        </p:nvSpPr>
        <p:spPr>
          <a:xfrm>
            <a:off x="7223431" y="1651164"/>
            <a:ext cx="1317535" cy="739384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11"/>
          <p:cNvSpPr/>
          <p:nvPr/>
        </p:nvSpPr>
        <p:spPr>
          <a:xfrm>
            <a:off x="7138229" y="2433605"/>
            <a:ext cx="1557333" cy="93333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 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7295879" y="3428956"/>
            <a:ext cx="1274783" cy="739384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Oval 11"/>
          <p:cNvSpPr/>
          <p:nvPr/>
        </p:nvSpPr>
        <p:spPr>
          <a:xfrm>
            <a:off x="7175980" y="4287853"/>
            <a:ext cx="1557333" cy="772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</p:txBody>
      </p:sp>
      <p:sp>
        <p:nvSpPr>
          <p:cNvPr id="16" name="Oval 11"/>
          <p:cNvSpPr/>
          <p:nvPr/>
        </p:nvSpPr>
        <p:spPr>
          <a:xfrm>
            <a:off x="7164996" y="5146751"/>
            <a:ext cx="1514581" cy="772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1"/>
          <p:cNvSpPr/>
          <p:nvPr/>
        </p:nvSpPr>
        <p:spPr>
          <a:xfrm>
            <a:off x="7175980" y="5981467"/>
            <a:ext cx="1514581" cy="84007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Ngoặc móc Phải 3"/>
          <p:cNvSpPr/>
          <p:nvPr/>
        </p:nvSpPr>
        <p:spPr>
          <a:xfrm>
            <a:off x="8733104" y="180007"/>
            <a:ext cx="251541" cy="199594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Bong bóng Lời nói: Hình chữ nhật 4"/>
          <p:cNvSpPr/>
          <p:nvPr/>
        </p:nvSpPr>
        <p:spPr>
          <a:xfrm>
            <a:off x="9176784" y="578036"/>
            <a:ext cx="1771760" cy="1597919"/>
          </a:xfrm>
          <a:prstGeom prst="wedgeRectCallout">
            <a:avLst>
              <a:gd name="adj1" fmla="val -61239"/>
              <a:gd name="adj2" fmla="val -11875"/>
            </a:avLst>
          </a:prstGeom>
          <a:solidFill>
            <a:srgbClr val="6A4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35" b="1"/>
              <a:t>NHÓM NHỎ (NHÓM DOANH SỐ PHÙ HỢP </a:t>
            </a:r>
          </a:p>
        </p:txBody>
      </p:sp>
      <p:sp>
        <p:nvSpPr>
          <p:cNvPr id="18" name="Ngoặc móc Phải 17"/>
          <p:cNvSpPr/>
          <p:nvPr/>
        </p:nvSpPr>
        <p:spPr>
          <a:xfrm>
            <a:off x="8767993" y="2800673"/>
            <a:ext cx="251541" cy="199594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9" name="Bong bóng Lời nói: Hình chữ nhật 18"/>
          <p:cNvSpPr/>
          <p:nvPr/>
        </p:nvSpPr>
        <p:spPr>
          <a:xfrm>
            <a:off x="9087339" y="3510751"/>
            <a:ext cx="1885471" cy="575792"/>
          </a:xfrm>
          <a:prstGeom prst="wedgeRectCallout">
            <a:avLst>
              <a:gd name="adj1" fmla="val -56294"/>
              <a:gd name="adj2" fmla="val -1415"/>
            </a:avLst>
          </a:prstGeom>
          <a:solidFill>
            <a:srgbClr val="6A4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35" b="1"/>
              <a:t>NHÓM GIÁM ĐỐC ĐỜI 1</a:t>
            </a:r>
          </a:p>
        </p:txBody>
      </p:sp>
      <p:sp>
        <p:nvSpPr>
          <p:cNvPr id="20" name="Bong bóng Lời nói: Hình chữ nhật 19"/>
          <p:cNvSpPr/>
          <p:nvPr/>
        </p:nvSpPr>
        <p:spPr>
          <a:xfrm>
            <a:off x="8984645" y="5195591"/>
            <a:ext cx="1988164" cy="575792"/>
          </a:xfrm>
          <a:prstGeom prst="wedgeRectCallout">
            <a:avLst>
              <a:gd name="adj1" fmla="val -56294"/>
              <a:gd name="adj2" fmla="val -1415"/>
            </a:avLst>
          </a:prstGeom>
          <a:solidFill>
            <a:srgbClr val="6A4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35" b="1"/>
              <a:t>NHÓM GIÁM ĐỐC ĐỜI 2</a:t>
            </a:r>
          </a:p>
        </p:txBody>
      </p:sp>
      <p:sp>
        <p:nvSpPr>
          <p:cNvPr id="21" name="Bong bóng Lời nói: Hình chữ nhật 20"/>
          <p:cNvSpPr/>
          <p:nvPr/>
        </p:nvSpPr>
        <p:spPr>
          <a:xfrm>
            <a:off x="8984645" y="6189069"/>
            <a:ext cx="1988164" cy="575792"/>
          </a:xfrm>
          <a:prstGeom prst="wedgeRectCallout">
            <a:avLst>
              <a:gd name="adj1" fmla="val -56294"/>
              <a:gd name="adj2" fmla="val -1415"/>
            </a:avLst>
          </a:prstGeom>
          <a:solidFill>
            <a:srgbClr val="6A4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35" b="1"/>
              <a:t>NHÓM GIÁM ĐỐC ĐỜI 3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9203901" y="52396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4 %</a:t>
            </a:r>
          </a:p>
        </p:txBody>
      </p:sp>
      <p:sp>
        <p:nvSpPr>
          <p:cNvPr id="22" name="Hộp Văn bản 21"/>
          <p:cNvSpPr txBox="1"/>
          <p:nvPr/>
        </p:nvSpPr>
        <p:spPr>
          <a:xfrm>
            <a:off x="11047632" y="3428956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7 %</a:t>
            </a:r>
          </a:p>
        </p:txBody>
      </p:sp>
      <p:sp>
        <p:nvSpPr>
          <p:cNvPr id="23" name="Hộp Văn bản 22"/>
          <p:cNvSpPr txBox="1"/>
          <p:nvPr/>
        </p:nvSpPr>
        <p:spPr>
          <a:xfrm>
            <a:off x="11047632" y="5146751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6 %</a:t>
            </a:r>
          </a:p>
        </p:txBody>
      </p:sp>
      <p:sp>
        <p:nvSpPr>
          <p:cNvPr id="24" name="Hộp Văn bản 23"/>
          <p:cNvSpPr txBox="1"/>
          <p:nvPr/>
        </p:nvSpPr>
        <p:spPr>
          <a:xfrm>
            <a:off x="11033883" y="6118616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5 %</a:t>
            </a:r>
          </a:p>
        </p:txBody>
      </p:sp>
      <p:sp>
        <p:nvSpPr>
          <p:cNvPr id="25" name="Oval 11"/>
          <p:cNvSpPr/>
          <p:nvPr/>
        </p:nvSpPr>
        <p:spPr>
          <a:xfrm>
            <a:off x="0" y="4553"/>
            <a:ext cx="1468843" cy="8501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BẠN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0" y="932611"/>
            <a:ext cx="1514581" cy="772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Oval 11"/>
          <p:cNvSpPr/>
          <p:nvPr/>
        </p:nvSpPr>
        <p:spPr>
          <a:xfrm>
            <a:off x="-22869" y="1789603"/>
            <a:ext cx="1514581" cy="772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Oval 11"/>
          <p:cNvSpPr/>
          <p:nvPr/>
        </p:nvSpPr>
        <p:spPr>
          <a:xfrm>
            <a:off x="10464" y="2640236"/>
            <a:ext cx="1514581" cy="772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Oval 11"/>
          <p:cNvSpPr/>
          <p:nvPr/>
        </p:nvSpPr>
        <p:spPr>
          <a:xfrm>
            <a:off x="0" y="3490869"/>
            <a:ext cx="1514581" cy="772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Oval 11"/>
          <p:cNvSpPr/>
          <p:nvPr/>
        </p:nvSpPr>
        <p:spPr>
          <a:xfrm>
            <a:off x="10464" y="4357540"/>
            <a:ext cx="1514581" cy="772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Oval 11"/>
          <p:cNvSpPr/>
          <p:nvPr/>
        </p:nvSpPr>
        <p:spPr>
          <a:xfrm>
            <a:off x="-59175" y="5192136"/>
            <a:ext cx="1514581" cy="772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10464" y="6011399"/>
            <a:ext cx="1514581" cy="772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GĐ</a:t>
            </a:r>
          </a:p>
          <a:p>
            <a:pPr algn="ctr"/>
            <a:r>
              <a:rPr lang="vi-VN" sz="2400" b="1">
                <a:solidFill>
                  <a:schemeClr val="tx1"/>
                </a:solidFill>
              </a:rPr>
              <a:t>ĐỜI 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4" name="Hộp Văn bản 33"/>
          <p:cNvSpPr txBox="1"/>
          <p:nvPr/>
        </p:nvSpPr>
        <p:spPr>
          <a:xfrm>
            <a:off x="1570753" y="117287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4 %</a:t>
            </a:r>
          </a:p>
        </p:txBody>
      </p:sp>
      <p:sp>
        <p:nvSpPr>
          <p:cNvPr id="35" name="Hộp Văn bản 34"/>
          <p:cNvSpPr txBox="1"/>
          <p:nvPr/>
        </p:nvSpPr>
        <p:spPr>
          <a:xfrm>
            <a:off x="1525045" y="932611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7 %</a:t>
            </a:r>
          </a:p>
        </p:txBody>
      </p:sp>
      <p:sp>
        <p:nvSpPr>
          <p:cNvPr id="36" name="Hộp Văn bản 35"/>
          <p:cNvSpPr txBox="1"/>
          <p:nvPr/>
        </p:nvSpPr>
        <p:spPr>
          <a:xfrm>
            <a:off x="1590977" y="1771655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6 %</a:t>
            </a:r>
          </a:p>
        </p:txBody>
      </p:sp>
      <p:sp>
        <p:nvSpPr>
          <p:cNvPr id="37" name="Hộp Văn bản 36"/>
          <p:cNvSpPr txBox="1"/>
          <p:nvPr/>
        </p:nvSpPr>
        <p:spPr>
          <a:xfrm>
            <a:off x="1590977" y="2656680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5 %</a:t>
            </a:r>
          </a:p>
        </p:txBody>
      </p:sp>
      <p:sp>
        <p:nvSpPr>
          <p:cNvPr id="38" name="Hộp Văn bản 37"/>
          <p:cNvSpPr txBox="1"/>
          <p:nvPr/>
        </p:nvSpPr>
        <p:spPr>
          <a:xfrm>
            <a:off x="1564167" y="3501336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4 %</a:t>
            </a:r>
          </a:p>
        </p:txBody>
      </p:sp>
      <p:sp>
        <p:nvSpPr>
          <p:cNvPr id="39" name="Hộp Văn bản 38"/>
          <p:cNvSpPr txBox="1"/>
          <p:nvPr/>
        </p:nvSpPr>
        <p:spPr>
          <a:xfrm>
            <a:off x="1525045" y="4386361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3 %</a:t>
            </a:r>
          </a:p>
        </p:txBody>
      </p:sp>
      <p:sp>
        <p:nvSpPr>
          <p:cNvPr id="40" name="Hộp Văn bản 39"/>
          <p:cNvSpPr txBox="1"/>
          <p:nvPr/>
        </p:nvSpPr>
        <p:spPr>
          <a:xfrm>
            <a:off x="1468843" y="5298545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1 %</a:t>
            </a:r>
          </a:p>
        </p:txBody>
      </p:sp>
      <p:sp>
        <p:nvSpPr>
          <p:cNvPr id="41" name="Hộp Văn bản 40"/>
          <p:cNvSpPr txBox="1"/>
          <p:nvPr/>
        </p:nvSpPr>
        <p:spPr>
          <a:xfrm>
            <a:off x="1514581" y="6082400"/>
            <a:ext cx="114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1 %</a:t>
            </a:r>
          </a:p>
        </p:txBody>
      </p:sp>
      <p:sp>
        <p:nvSpPr>
          <p:cNvPr id="12" name="Ngoặc móc Phải 11"/>
          <p:cNvSpPr/>
          <p:nvPr/>
        </p:nvSpPr>
        <p:spPr>
          <a:xfrm>
            <a:off x="2408903" y="180007"/>
            <a:ext cx="268152" cy="633878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3" name="Hộp Văn bản 12"/>
          <p:cNvSpPr txBox="1"/>
          <p:nvPr/>
        </p:nvSpPr>
        <p:spPr>
          <a:xfrm>
            <a:off x="2766591" y="1169669"/>
            <a:ext cx="1317535" cy="436753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vi-VN" sz="2135" b="1">
                <a:solidFill>
                  <a:srgbClr val="FF0000"/>
                </a:solidFill>
              </a:rPr>
              <a:t>HOA HỒNG PHÁT TRIỂN HỆ THỐNG 31% CHO 7 ĐỜI GIÁM ĐỐC PHÙ HỢP </a:t>
            </a:r>
          </a:p>
        </p:txBody>
      </p:sp>
      <p:sp>
        <p:nvSpPr>
          <p:cNvPr id="43" name="Rectangle 18"/>
          <p:cNvSpPr/>
          <p:nvPr/>
        </p:nvSpPr>
        <p:spPr>
          <a:xfrm>
            <a:off x="2755719" y="55873"/>
            <a:ext cx="4413553" cy="6476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LINH HOẠT</a:t>
            </a:r>
            <a:r>
              <a:rPr lang="vi-VN" sz="2400" b="1">
                <a:solidFill>
                  <a:srgbClr val="FF0000"/>
                </a:solidFill>
              </a:rPr>
              <a:t> NHỜ NÉN TẦNG</a:t>
            </a:r>
            <a:endParaRPr lang="en-S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4" grpId="0" bldLvl="0" animBg="1"/>
      <p:bldP spid="5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3" grpId="0"/>
      <p:bldP spid="22" grpId="0"/>
      <p:bldP spid="23" grpId="0"/>
      <p:bldP spid="24" grpId="0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12" grpId="0" bldLvl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119020"/>
            <a:ext cx="11142133" cy="1334226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en-US" sz="7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2025-2026</a:t>
            </a:r>
            <a:endParaRPr lang="en-US" sz="7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453246"/>
            <a:ext cx="9906000" cy="1182896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30.000.000.000.000 VNĐ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353" y="4230342"/>
            <a:ext cx="10053290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dirty="0">
                <a:solidFill>
                  <a:srgbClr val="F82895"/>
                </a:solidFill>
              </a:rPr>
              <a:t>12.000.000.000.000 VNĐ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9400" y="2656890"/>
            <a:ext cx="4353198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dirty="0"/>
              <a:t>X 40%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37636" y="3970368"/>
            <a:ext cx="9516725" cy="173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half" idx="21"/>
          </p:nvPr>
        </p:nvPicPr>
        <p:blipFill>
          <a:blip r:embed="rId2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06445" y="60737"/>
            <a:ext cx="5288220" cy="8797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vi-VN" sz="4000" b="1">
                <a:solidFill>
                  <a:srgbClr val="FF0000"/>
                </a:solidFill>
              </a:rPr>
              <a:t>. </a:t>
            </a:r>
            <a:r>
              <a:rPr lang="vi-VN" sz="4000" b="1" dirty="0">
                <a:solidFill>
                  <a:srgbClr val="FF0000"/>
                </a:solidFill>
              </a:rPr>
              <a:t>TÍNH </a:t>
            </a:r>
            <a:r>
              <a:rPr lang="en-US" sz="4000" b="1" dirty="0">
                <a:solidFill>
                  <a:srgbClr val="FF0000"/>
                </a:solidFill>
              </a:rPr>
              <a:t>LINH HOẠT</a:t>
            </a:r>
            <a:endParaRPr lang="en-SG" sz="4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3663" y="1779177"/>
            <a:ext cx="4183796" cy="495188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/>
              <a:t>CƠ CẤU PHÙ HỢP NHẸ</a:t>
            </a:r>
            <a:endParaRPr lang="en-SG" sz="2665" b="1" dirty="0"/>
          </a:p>
        </p:txBody>
      </p:sp>
      <p:sp>
        <p:nvSpPr>
          <p:cNvPr id="23" name="Rectangle 22"/>
          <p:cNvSpPr/>
          <p:nvPr/>
        </p:nvSpPr>
        <p:spPr>
          <a:xfrm>
            <a:off x="7381811" y="4792849"/>
            <a:ext cx="4131056" cy="495188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/>
              <a:t>KHÔNG HẠ CẤP, 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8305" y="3433519"/>
            <a:ext cx="4131056" cy="495188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/>
              <a:t>BÁN HÀNG XUẤT SẮC</a:t>
            </a:r>
            <a:endParaRPr lang="en-SG" sz="2665" b="1" dirty="0"/>
          </a:p>
        </p:txBody>
      </p:sp>
      <p:sp>
        <p:nvSpPr>
          <p:cNvPr id="25" name="Rectangle 24"/>
          <p:cNvSpPr/>
          <p:nvPr/>
        </p:nvSpPr>
        <p:spPr>
          <a:xfrm>
            <a:off x="7486667" y="6298035"/>
            <a:ext cx="4063432" cy="495188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5" b="1" dirty="0"/>
              <a:t>CỘNG DỒN</a:t>
            </a:r>
            <a:endParaRPr lang="en-SG" sz="2665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93529" y="1692812"/>
            <a:ext cx="2966740" cy="528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12735" y="3429000"/>
            <a:ext cx="18944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96000" y="4943540"/>
            <a:ext cx="10494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93664" y="6629400"/>
            <a:ext cx="4225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 rot="2166945">
            <a:off x="2537172" y="1531561"/>
            <a:ext cx="271252" cy="1239428"/>
          </a:xfrm>
          <a:prstGeom prst="leftBrace">
            <a:avLst>
              <a:gd name="adj1" fmla="val 8333"/>
              <a:gd name="adj2" fmla="val 50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sz="2665" b="1"/>
          </a:p>
        </p:txBody>
      </p:sp>
      <p:sp>
        <p:nvSpPr>
          <p:cNvPr id="38" name="Left Brace 37"/>
          <p:cNvSpPr/>
          <p:nvPr/>
        </p:nvSpPr>
        <p:spPr>
          <a:xfrm rot="1870009">
            <a:off x="529988" y="4055203"/>
            <a:ext cx="428931" cy="2585924"/>
          </a:xfrm>
          <a:prstGeom prst="leftBrace">
            <a:avLst>
              <a:gd name="adj1" fmla="val 8333"/>
              <a:gd name="adj2" fmla="val 50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sz="2665" b="1"/>
          </a:p>
        </p:txBody>
      </p:sp>
      <p:sp>
        <p:nvSpPr>
          <p:cNvPr id="39" name="Rectangle 38"/>
          <p:cNvSpPr/>
          <p:nvPr/>
        </p:nvSpPr>
        <p:spPr>
          <a:xfrm rot="2142361">
            <a:off x="1710832" y="1310825"/>
            <a:ext cx="1192987" cy="1138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solidFill>
                  <a:srgbClr val="FF0000"/>
                </a:solidFill>
              </a:rPr>
              <a:t>20%</a:t>
            </a:r>
            <a:endParaRPr lang="en-SG" sz="2665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2142361">
            <a:off x="-36864" y="4543955"/>
            <a:ext cx="987712" cy="656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solidFill>
                  <a:srgbClr val="FF0000"/>
                </a:solidFill>
              </a:rPr>
              <a:t>80%</a:t>
            </a:r>
            <a:endParaRPr lang="en-SG" sz="2665" b="1" dirty="0">
              <a:solidFill>
                <a:srgbClr val="FF0000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-1" y="966849"/>
            <a:ext cx="7416231" cy="5932247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665" b="1"/>
          </a:p>
        </p:txBody>
      </p:sp>
      <p:sp>
        <p:nvSpPr>
          <p:cNvPr id="44" name="Rounded Rectangle 43"/>
          <p:cNvSpPr/>
          <p:nvPr/>
        </p:nvSpPr>
        <p:spPr>
          <a:xfrm>
            <a:off x="505204" y="5927768"/>
            <a:ext cx="6329267" cy="10112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665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 TIÊU DÙNG</a:t>
            </a:r>
            <a:endParaRPr lang="en-US" sz="2665" b="1" dirty="0"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90251" y="4167731"/>
            <a:ext cx="4120612" cy="17798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NPP LÀM THÊM</a:t>
            </a:r>
            <a:endParaRPr lang="en-US" sz="2665" b="1" dirty="0">
              <a:solidFill>
                <a:schemeClr val="tx1"/>
              </a:solidFill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495901" y="2772933"/>
            <a:ext cx="2469389" cy="1366757"/>
          </a:xfrm>
          <a:prstGeom prst="roundRect">
            <a:avLst/>
          </a:prstGeom>
          <a:solidFill>
            <a:srgbClr val="ED81B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CHUYÊN NGHIỆP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46147" y="1519851"/>
            <a:ext cx="723933" cy="1253081"/>
          </a:xfrm>
          <a:prstGeom prst="roundRect">
            <a:avLst/>
          </a:prstGeom>
          <a:solidFill>
            <a:srgbClr val="C664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665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TL</a:t>
            </a:r>
            <a:endParaRPr lang="en-US" sz="2665" b="1" dirty="0">
              <a:solidFill>
                <a:schemeClr val="tx1"/>
              </a:solidFill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0" y="87085"/>
            <a:ext cx="12005187" cy="67709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7117113" y="1260660"/>
            <a:ext cx="5011523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5" b="1" dirty="0">
                <a:solidFill>
                  <a:srgbClr val="7030A0"/>
                </a:solidFill>
              </a:rPr>
              <a:t>PHÁT TRIỂN HỆ THỐNG BỀN VỮNG</a:t>
            </a:r>
            <a:endParaRPr lang="vi-VN" sz="2135" b="1" dirty="0">
              <a:solidFill>
                <a:srgbClr val="7030A0"/>
              </a:solidFill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6826960" y="2828272"/>
            <a:ext cx="59976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</a:rPr>
              <a:t>HƯỚNG ĐẾN LÀM CHUYÊN NGHIỆP</a:t>
            </a:r>
            <a:endParaRPr lang="vi-VN" sz="2400" b="1" dirty="0">
              <a:solidFill>
                <a:srgbClr val="FF0066"/>
              </a:solidFill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7295660" y="4329591"/>
            <a:ext cx="530608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KIẾM THÊM ĐƯỢC THU NHẬP</a:t>
            </a:r>
            <a:endParaRPr lang="vi-VN" sz="2400" b="1" dirty="0">
              <a:solidFill>
                <a:srgbClr val="00B050"/>
              </a:solidFill>
            </a:endParaRPr>
          </a:p>
        </p:txBody>
      </p:sp>
      <p:sp>
        <p:nvSpPr>
          <p:cNvPr id="31" name="TextBox 3"/>
          <p:cNvSpPr txBox="1"/>
          <p:nvPr/>
        </p:nvSpPr>
        <p:spPr>
          <a:xfrm>
            <a:off x="7308560" y="5736073"/>
            <a:ext cx="43119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3333FF"/>
                </a:solidFill>
              </a:rPr>
              <a:t>CÀNG DÙNG CÀNG RẺ</a:t>
            </a:r>
          </a:p>
        </p:txBody>
      </p:sp>
      <p:sp>
        <p:nvSpPr>
          <p:cNvPr id="2" name="Mũi tên: Cong Lên 1"/>
          <p:cNvSpPr/>
          <p:nvPr/>
        </p:nvSpPr>
        <p:spPr>
          <a:xfrm rot="16478876">
            <a:off x="5732891" y="5049311"/>
            <a:ext cx="1439837" cy="12191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Mũi tên: Cong Lên 31"/>
          <p:cNvSpPr/>
          <p:nvPr/>
        </p:nvSpPr>
        <p:spPr>
          <a:xfrm rot="16478876">
            <a:off x="4804919" y="3414683"/>
            <a:ext cx="1439837" cy="12191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4" name="Mũi tên: Cong Lên 33"/>
          <p:cNvSpPr/>
          <p:nvPr/>
        </p:nvSpPr>
        <p:spPr>
          <a:xfrm rot="16478876">
            <a:off x="3979203" y="1683099"/>
            <a:ext cx="1439837" cy="12191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6" name="Rectangle 18"/>
          <p:cNvSpPr/>
          <p:nvPr/>
        </p:nvSpPr>
        <p:spPr>
          <a:xfrm>
            <a:off x="6587613" y="108335"/>
            <a:ext cx="5515896" cy="6476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LINH HOẠT</a:t>
            </a:r>
            <a:r>
              <a:rPr lang="vi-VN" sz="2400" b="1">
                <a:solidFill>
                  <a:srgbClr val="FF0000"/>
                </a:solidFill>
              </a:rPr>
              <a:t> CHO MỌI ĐỐI TƯỢNG</a:t>
            </a:r>
            <a:endParaRPr lang="en-S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53" grpId="0" bldLvl="0" animBg="1"/>
      <p:bldP spid="21" grpId="0"/>
      <p:bldP spid="28" grpId="0"/>
      <p:bldP spid="29" grpId="0"/>
      <p:bldP spid="31" grpId="0"/>
      <p:bldP spid="2" grpId="0" bldLvl="0" animBg="1"/>
      <p:bldP spid="32" grpId="0" bldLvl="0" animBg="1"/>
      <p:bldP spid="34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943" y="1059123"/>
            <a:ext cx="9683646" cy="13208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1. </a:t>
            </a:r>
            <a:r>
              <a:rPr kumimoji="0" lang="vi-VN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dùng: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57849" y="3244279"/>
            <a:ext cx="809469" cy="73574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T1</a:t>
            </a:r>
          </a:p>
        </p:txBody>
      </p:sp>
      <p:sp>
        <p:nvSpPr>
          <p:cNvPr id="5" name="Oval 4"/>
          <p:cNvSpPr/>
          <p:nvPr/>
        </p:nvSpPr>
        <p:spPr>
          <a:xfrm>
            <a:off x="2976983" y="3244279"/>
            <a:ext cx="809469" cy="73574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T2</a:t>
            </a:r>
          </a:p>
        </p:txBody>
      </p:sp>
      <p:sp>
        <p:nvSpPr>
          <p:cNvPr id="6" name="Oval 5"/>
          <p:cNvSpPr/>
          <p:nvPr/>
        </p:nvSpPr>
        <p:spPr>
          <a:xfrm>
            <a:off x="4296117" y="3244279"/>
            <a:ext cx="809469" cy="73574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T3</a:t>
            </a:r>
          </a:p>
        </p:txBody>
      </p:sp>
      <p:sp>
        <p:nvSpPr>
          <p:cNvPr id="7" name="Oval 6"/>
          <p:cNvSpPr/>
          <p:nvPr/>
        </p:nvSpPr>
        <p:spPr>
          <a:xfrm>
            <a:off x="5615251" y="3244279"/>
            <a:ext cx="809469" cy="73574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T4</a:t>
            </a:r>
          </a:p>
        </p:txBody>
      </p:sp>
      <p:sp>
        <p:nvSpPr>
          <p:cNvPr id="8" name="Oval 7"/>
          <p:cNvSpPr/>
          <p:nvPr/>
        </p:nvSpPr>
        <p:spPr>
          <a:xfrm>
            <a:off x="6934385" y="3244279"/>
            <a:ext cx="809469" cy="73574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T5</a:t>
            </a:r>
          </a:p>
        </p:txBody>
      </p:sp>
      <p:sp>
        <p:nvSpPr>
          <p:cNvPr id="9" name="Oval 8"/>
          <p:cNvSpPr/>
          <p:nvPr/>
        </p:nvSpPr>
        <p:spPr>
          <a:xfrm>
            <a:off x="8253519" y="3244279"/>
            <a:ext cx="809469" cy="73574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8177" y="4125008"/>
            <a:ext cx="51231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7311" y="4125008"/>
            <a:ext cx="51231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1473" y="4160251"/>
            <a:ext cx="51231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0607" y="4160251"/>
            <a:ext cx="51231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741" y="4160251"/>
            <a:ext cx="51231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38875" y="4160251"/>
            <a:ext cx="51231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23292" y="3687159"/>
            <a:ext cx="141320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67.900đ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8004158" y="3041219"/>
            <a:ext cx="3547199" cy="1762649"/>
          </a:xfrm>
          <a:prstGeom prst="bentConnector3">
            <a:avLst>
              <a:gd name="adj1" fmla="val 557"/>
            </a:avLst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1328065" y="5193613"/>
            <a:ext cx="9683646" cy="1075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Nhờ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vào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tính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cộng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dồn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hạ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% -&gt;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Giữ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người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tiêu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dùng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3689" y="266947"/>
            <a:ext cx="5086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 LINH HOẠT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9154" y="569626"/>
            <a:ext cx="9683646" cy="2059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kumimoji="0" lang="vi-VN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thêm: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Ví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dụ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2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dồn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lại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31lon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47482" y="2631727"/>
            <a:ext cx="809469" cy="735744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TP</a:t>
            </a:r>
          </a:p>
        </p:txBody>
      </p:sp>
      <p:sp>
        <p:nvSpPr>
          <p:cNvPr id="5" name="Oval 4"/>
          <p:cNvSpPr/>
          <p:nvPr/>
        </p:nvSpPr>
        <p:spPr>
          <a:xfrm>
            <a:off x="1850591" y="3735722"/>
            <a:ext cx="1203249" cy="735744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GĐ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8400" y="3841985"/>
            <a:ext cx="246317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31L 	TN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= 8Tr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8400" y="2737369"/>
            <a:ext cx="246317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31L	TN</a:t>
            </a:r>
            <a:r>
              <a:rPr lang="en-US" sz="2800" b="1" dirty="0"/>
              <a:t> = 6Tr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9154" y="4514256"/>
            <a:ext cx="9683646" cy="2059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Tại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VN: 51Triệu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người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độ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tuổi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lao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động</a:t>
            </a:r>
            <a:endParaRPr kumimoji="0" lang="en-US" sz="32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=&gt;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9154" y="569626"/>
            <a:ext cx="9683646" cy="2059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3. </a:t>
            </a:r>
            <a:r>
              <a:rPr kumimoji="0" lang="vi-VN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Thay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và hoa hồng: 20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+ Người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làm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chuyên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nghiệp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31lon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cũng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lên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Trưởng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phòng</a:t>
            </a:r>
            <a:r>
              <a:rPr kumimoji="0" lang="en-US" sz="32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và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hoa hồng:</a:t>
            </a:r>
            <a:r>
              <a:rPr kumimoji="0" lang="en-US" sz="32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20%.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47621" y="2632348"/>
            <a:ext cx="1264887" cy="1341653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TP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31L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25341" y="2631727"/>
            <a:ext cx="1451869" cy="134165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GĐ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31L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91770" y="3040944"/>
            <a:ext cx="125130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7068" y="3040944"/>
            <a:ext cx="125130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:6Tr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10989" y="2631727"/>
            <a:ext cx="1264887" cy="134165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HV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31L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0436" y="2825501"/>
            <a:ext cx="1289775" cy="954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Lên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TP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:2Tr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1" y="2657097"/>
            <a:ext cx="1510989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nhân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44290" y="4065341"/>
            <a:ext cx="1264887" cy="1341653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TP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22010" y="4064720"/>
            <a:ext cx="1451869" cy="134165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GĐ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88439" y="4473937"/>
            <a:ext cx="125130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:6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3737" y="4473937"/>
            <a:ext cx="125130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:4Tr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07658" y="4064720"/>
            <a:ext cx="1264887" cy="134165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HV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9973" y="4473937"/>
            <a:ext cx="125130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:2Tr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090090"/>
            <a:ext cx="138595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Bảo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trợ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07657" y="5523083"/>
            <a:ext cx="1264887" cy="134165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HV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31L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" name="Straight Connector 5"/>
          <p:cNvCxnSpPr>
            <a:stCxn id="17" idx="4"/>
            <a:endCxn id="26" idx="0"/>
          </p:cNvCxnSpPr>
          <p:nvPr/>
        </p:nvCxnSpPr>
        <p:spPr>
          <a:xfrm flipH="1">
            <a:off x="2140101" y="5406373"/>
            <a:ext cx="1" cy="11671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/>
          <p:cNvSpPr/>
          <p:nvPr/>
        </p:nvSpPr>
        <p:spPr>
          <a:xfrm>
            <a:off x="5344288" y="5523083"/>
            <a:ext cx="1264887" cy="134165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HV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31L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flipH="1">
            <a:off x="5976732" y="5406373"/>
            <a:ext cx="1" cy="11671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Oval 28"/>
          <p:cNvSpPr/>
          <p:nvPr/>
        </p:nvSpPr>
        <p:spPr>
          <a:xfrm>
            <a:off x="8694196" y="5523083"/>
            <a:ext cx="1264887" cy="134165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HV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31L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flipH="1">
            <a:off x="9326640" y="5406373"/>
            <a:ext cx="1" cy="11671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2772544" y="6341518"/>
            <a:ext cx="125130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:2Tr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95591" y="6341518"/>
            <a:ext cx="125130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:2Tr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81692" y="6341518"/>
            <a:ext cx="125130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:2Tr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8" grpId="0" animBg="1"/>
      <p:bldP spid="9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6" grpId="0" animBg="1"/>
      <p:bldP spid="27" grpId="0" animBg="1"/>
      <p:bldP spid="29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50604" y="339725"/>
            <a:ext cx="1451869" cy="1341653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GĐ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5534" y="846317"/>
            <a:ext cx="1451677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:18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37586" y="2405129"/>
            <a:ext cx="1264887" cy="134165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HV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31L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" name="Straight Connector 4"/>
          <p:cNvCxnSpPr>
            <a:stCxn id="2" idx="4"/>
            <a:endCxn id="4" idx="0"/>
          </p:cNvCxnSpPr>
          <p:nvPr/>
        </p:nvCxnSpPr>
        <p:spPr>
          <a:xfrm>
            <a:off x="6076539" y="1681378"/>
            <a:ext cx="93491" cy="72375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6207282" y="1911489"/>
            <a:ext cx="651779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6Tr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79511" y="2405129"/>
            <a:ext cx="1264887" cy="134165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HV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31L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" name="Straight Connector 8"/>
          <p:cNvCxnSpPr>
            <a:stCxn id="2" idx="4"/>
            <a:endCxn id="8" idx="0"/>
          </p:cNvCxnSpPr>
          <p:nvPr/>
        </p:nvCxnSpPr>
        <p:spPr>
          <a:xfrm flipH="1">
            <a:off x="3712434" y="1681378"/>
            <a:ext cx="2364105" cy="7239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Oval 9"/>
          <p:cNvSpPr/>
          <p:nvPr/>
        </p:nvSpPr>
        <p:spPr>
          <a:xfrm>
            <a:off x="8255996" y="2405129"/>
            <a:ext cx="1264887" cy="1341653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HV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31L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" name="Straight Connector 10"/>
          <p:cNvCxnSpPr>
            <a:stCxn id="2" idx="4"/>
            <a:endCxn id="10" idx="0"/>
          </p:cNvCxnSpPr>
          <p:nvPr/>
        </p:nvCxnSpPr>
        <p:spPr>
          <a:xfrm>
            <a:off x="6076539" y="1681378"/>
            <a:ext cx="2811901" cy="72375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4009968" y="1650639"/>
            <a:ext cx="651779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6Tr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9104" y="1844046"/>
            <a:ext cx="651779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6Tr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400" y="4240422"/>
            <a:ext cx="11413067" cy="10772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 err="1"/>
              <a:t>Nhờ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hồng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sắc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nhập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trải</a:t>
            </a:r>
            <a:r>
              <a:rPr lang="en-US" sz="3200" dirty="0"/>
              <a:t> </a:t>
            </a:r>
            <a:r>
              <a:rPr lang="en-US" sz="3200" dirty="0" err="1"/>
              <a:t>cuộc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ban </a:t>
            </a:r>
            <a:r>
              <a:rPr lang="en-US" sz="3200" dirty="0" err="1"/>
              <a:t>đầu</a:t>
            </a:r>
            <a:r>
              <a:rPr lang="en-US" sz="3200" dirty="0"/>
              <a:t>.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556" y="677333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02071"/>
            <a:ext cx="12192000" cy="3594735"/>
          </a:xfrm>
        </p:spPr>
        <p:txBody>
          <a:bodyPr/>
          <a:lstStyle/>
          <a:p>
            <a:pPr marL="114300" indent="0" algn="just">
              <a:buNone/>
            </a:pPr>
            <a:r>
              <a:rPr lang="vi-VN" dirty="0">
                <a:solidFill>
                  <a:schemeClr val="tx1"/>
                </a:solidFill>
                <a:latin typeface="+mj-lt"/>
              </a:rPr>
              <a:t>*</a:t>
            </a:r>
            <a:r>
              <a:rPr lang="vi-V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 Sơ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NewImage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NPP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 algn="just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danh hiệu cao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en-US" sz="2665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65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5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65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665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3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1.800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20.000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 algn="just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1.800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20.000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</a:p>
          <a:p>
            <a:pPr marL="114300" indent="0" algn="just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1.800  </a:t>
            </a:r>
            <a:r>
              <a:rPr lang="en-US" sz="37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37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20.000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3689" y="266947"/>
            <a:ext cx="5285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CÔNG BẰNG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0518" y="634464"/>
            <a:ext cx="9683646" cy="2059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+ Người </a:t>
            </a:r>
            <a:r>
              <a:rPr lang="en-US" sz="32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2Lon → 21Lon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												1800PV – 20.000PV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5473" y="4612997"/>
            <a:ext cx="1132671" cy="735744"/>
          </a:xfrm>
          <a:prstGeom prst="ellipse">
            <a:avLst/>
          </a:prstGeom>
          <a:solidFill>
            <a:srgbClr val="FB43CB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B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019" y="4901403"/>
            <a:ext cx="1451677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:30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3756" y="5898756"/>
            <a:ext cx="785393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" name="Straight Connector 10"/>
          <p:cNvCxnSpPr>
            <a:stCxn id="8" idx="4"/>
            <a:endCxn id="10" idx="0"/>
          </p:cNvCxnSpPr>
          <p:nvPr/>
        </p:nvCxnSpPr>
        <p:spPr>
          <a:xfrm flipH="1">
            <a:off x="1886453" y="5348741"/>
            <a:ext cx="1185356" cy="55001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/>
          <p:cNvSpPr/>
          <p:nvPr/>
        </p:nvSpPr>
        <p:spPr>
          <a:xfrm>
            <a:off x="289840" y="5898756"/>
            <a:ext cx="870678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4" name="Straight Connector 13"/>
          <p:cNvCxnSpPr>
            <a:stCxn id="8" idx="4"/>
            <a:endCxn id="13" idx="0"/>
          </p:cNvCxnSpPr>
          <p:nvPr/>
        </p:nvCxnSpPr>
        <p:spPr>
          <a:xfrm flipH="1">
            <a:off x="725179" y="5348741"/>
            <a:ext cx="2346630" cy="55001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Oval 14"/>
          <p:cNvSpPr/>
          <p:nvPr/>
        </p:nvSpPr>
        <p:spPr>
          <a:xfrm>
            <a:off x="2610784" y="5898756"/>
            <a:ext cx="829639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6" name="Straight Connector 15"/>
          <p:cNvCxnSpPr>
            <a:stCxn id="8" idx="4"/>
            <a:endCxn id="15" idx="0"/>
          </p:cNvCxnSpPr>
          <p:nvPr/>
        </p:nvCxnSpPr>
        <p:spPr>
          <a:xfrm flipH="1">
            <a:off x="3025604" y="5348741"/>
            <a:ext cx="46205" cy="55001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Oval 41"/>
          <p:cNvSpPr/>
          <p:nvPr/>
        </p:nvSpPr>
        <p:spPr>
          <a:xfrm>
            <a:off x="2505472" y="3543436"/>
            <a:ext cx="1132671" cy="735744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A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4" name="Straight Connector 43"/>
          <p:cNvCxnSpPr>
            <a:stCxn id="42" idx="4"/>
            <a:endCxn id="8" idx="0"/>
          </p:cNvCxnSpPr>
          <p:nvPr/>
        </p:nvCxnSpPr>
        <p:spPr>
          <a:xfrm>
            <a:off x="3071808" y="4279180"/>
            <a:ext cx="1" cy="33381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Oval 44"/>
          <p:cNvSpPr/>
          <p:nvPr/>
        </p:nvSpPr>
        <p:spPr>
          <a:xfrm>
            <a:off x="3818058" y="5898756"/>
            <a:ext cx="829639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6" name="Straight Connector 45"/>
          <p:cNvCxnSpPr>
            <a:stCxn id="8" idx="4"/>
            <a:endCxn id="45" idx="0"/>
          </p:cNvCxnSpPr>
          <p:nvPr/>
        </p:nvCxnSpPr>
        <p:spPr>
          <a:xfrm>
            <a:off x="3071809" y="5348741"/>
            <a:ext cx="1161069" cy="55001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5025332" y="5898756"/>
            <a:ext cx="829639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8" name="Straight Connector 47"/>
          <p:cNvCxnSpPr>
            <a:stCxn id="8" idx="4"/>
            <a:endCxn id="47" idx="0"/>
          </p:cNvCxnSpPr>
          <p:nvPr/>
        </p:nvCxnSpPr>
        <p:spPr>
          <a:xfrm>
            <a:off x="3071809" y="5348741"/>
            <a:ext cx="2368343" cy="55001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Oval 48"/>
          <p:cNvSpPr/>
          <p:nvPr/>
        </p:nvSpPr>
        <p:spPr>
          <a:xfrm>
            <a:off x="6151092" y="5898756"/>
            <a:ext cx="829639" cy="735744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0" name="Straight Connector 49"/>
          <p:cNvCxnSpPr>
            <a:stCxn id="8" idx="4"/>
            <a:endCxn id="49" idx="0"/>
          </p:cNvCxnSpPr>
          <p:nvPr/>
        </p:nvCxnSpPr>
        <p:spPr>
          <a:xfrm>
            <a:off x="3071809" y="5348741"/>
            <a:ext cx="3494103" cy="55001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TextBox 53"/>
          <p:cNvSpPr txBox="1"/>
          <p:nvPr/>
        </p:nvSpPr>
        <p:spPr>
          <a:xfrm>
            <a:off x="3658601" y="3841569"/>
            <a:ext cx="1661671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TN</a:t>
            </a:r>
            <a:r>
              <a:rPr lang="en-US" sz="2800" b="1" dirty="0"/>
              <a:t>:&gt;10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653353" y="4808174"/>
            <a:ext cx="1132671" cy="735744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653353" y="3911308"/>
            <a:ext cx="1132671" cy="735744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2L</a:t>
            </a:r>
          </a:p>
        </p:txBody>
      </p:sp>
      <p:cxnSp>
        <p:nvCxnSpPr>
          <p:cNvPr id="63" name="Straight Connector 62"/>
          <p:cNvCxnSpPr>
            <a:stCxn id="62" idx="4"/>
            <a:endCxn id="61" idx="0"/>
          </p:cNvCxnSpPr>
          <p:nvPr/>
        </p:nvCxnSpPr>
        <p:spPr>
          <a:xfrm>
            <a:off x="9219689" y="4647052"/>
            <a:ext cx="0" cy="16112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Oval 64"/>
          <p:cNvSpPr/>
          <p:nvPr/>
        </p:nvSpPr>
        <p:spPr>
          <a:xfrm>
            <a:off x="8653353" y="5705040"/>
            <a:ext cx="1132671" cy="735744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b="1" dirty="0"/>
              <a:t>2L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>
          <a:xfrm>
            <a:off x="9219689" y="5543918"/>
            <a:ext cx="0" cy="16112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 animBg="1"/>
      <p:bldP spid="13" grpId="0" animBg="1"/>
      <p:bldP spid="15" grpId="0" animBg="1"/>
      <p:bldP spid="42" grpId="0" animBg="1"/>
      <p:bldP spid="45" grpId="0" animBg="1"/>
      <p:bldP spid="47" grpId="0" animBg="1"/>
      <p:bldP spid="49" grpId="0" animBg="1"/>
      <p:bldP spid="54" grpId="0"/>
      <p:bldP spid="61" grpId="0" animBg="1"/>
      <p:bldP spid="62" grpId="0" animBg="1"/>
      <p:bldP spid="6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5790</Words>
  <Application>Microsoft Office PowerPoint</Application>
  <PresentationFormat>Màn hình rộng</PresentationFormat>
  <Paragraphs>762</Paragraphs>
  <Slides>23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4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CHÍNH SÁCH HƯỞNG HOA HỒNG ĐỜI SÂU PHÙ HỢP </vt:lpstr>
      <vt:lpstr>Bản trình bày PowerPoint</vt:lpstr>
      <vt:lpstr>Gắn kết nhờ dưới đồng cấp, vượt cấp trên  vẫn được hưởng doanh số đẩy lên</vt:lpstr>
      <vt:lpstr>Bản trình bày PowerPoint</vt:lpstr>
      <vt:lpstr>Bản trình bày PowerPoint</vt:lpstr>
      <vt:lpstr>Bản trình bày PowerPoint</vt:lpstr>
      <vt:lpstr>MỤC TIÊU NĂM 2025-2026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Thao</dc:creator>
  <cp:lastModifiedBy>vuongthisuongquynhon@gmail.com</cp:lastModifiedBy>
  <cp:revision>135</cp:revision>
  <dcterms:created xsi:type="dcterms:W3CDTF">2021-05-07T05:13:00Z</dcterms:created>
  <dcterms:modified xsi:type="dcterms:W3CDTF">2023-07-07T07:07:48Z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2057-11.2.0.11537</vt:lpwstr>
  </property>
  <property fmtid="{D5CDD505-2E9C-101B-9397-08002B2CF9AE}" pid="3" name="ICV">
    <vt:lpwstr>BE0F1C348B8746D39D34C75CA45F18AE</vt:lpwstr>
  </property>
</Properties>
</file>