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318" r:id="rId3"/>
    <p:sldId id="319" r:id="rId4"/>
    <p:sldId id="277" r:id="rId5"/>
    <p:sldId id="283" r:id="rId6"/>
    <p:sldId id="257" r:id="rId7"/>
    <p:sldId id="325" r:id="rId8"/>
    <p:sldId id="326" r:id="rId9"/>
    <p:sldId id="28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83" d="100"/>
          <a:sy n="83" d="100"/>
        </p:scale>
        <p:origin x="614" y="48"/>
      </p:cViewPr>
      <p:guideLst>
        <p:guide orient="horz" pos="2190"/>
        <p:guide pos="38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5C6B4A9-1611-4792-9094-5F34BCA07E0B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9333C77-0158-454C-844F-B7AB9BD7DAD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ig title">
  <p:cSld name="Big title"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4"/>
          <p:cNvSpPr txBox="1">
            <a:spLocks noGrp="1"/>
          </p:cNvSpPr>
          <p:nvPr>
            <p:ph type="title"/>
          </p:nvPr>
        </p:nvSpPr>
        <p:spPr>
          <a:xfrm>
            <a:off x="6096000" y="721800"/>
            <a:ext cx="5136000" cy="541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6935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0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itle Text"/>
          <p:cNvSpPr txBox="1">
            <a:spLocks noGrp="1"/>
          </p:cNvSpPr>
          <p:nvPr>
            <p:ph type="title" hasCustomPrompt="1"/>
          </p:nvPr>
        </p:nvSpPr>
        <p:spPr>
          <a:xfrm>
            <a:off x="3169293" y="1600648"/>
            <a:ext cx="5853417" cy="853904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8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3169293" y="2524868"/>
            <a:ext cx="5853417" cy="2486362"/>
          </a:xfrm>
          <a:prstGeom prst="rect">
            <a:avLst/>
          </a:prstGeom>
        </p:spPr>
        <p:txBody>
          <a:bodyPr anchor="ctr"/>
          <a:lstStyle>
            <a:lvl1pPr marL="273685" indent="-273685">
              <a:spcBef>
                <a:spcPts val="2900"/>
              </a:spcBef>
              <a:buSzPct val="145000"/>
              <a:defRPr sz="1900"/>
            </a:lvl1pPr>
            <a:lvl2pPr marL="586105" indent="-273685">
              <a:spcBef>
                <a:spcPts val="2900"/>
              </a:spcBef>
              <a:buSzPct val="145000"/>
              <a:defRPr sz="1900"/>
            </a:lvl2pPr>
            <a:lvl3pPr marL="898525" indent="-273685">
              <a:spcBef>
                <a:spcPts val="2900"/>
              </a:spcBef>
              <a:buSzPct val="145000"/>
              <a:defRPr sz="1900"/>
            </a:lvl3pPr>
            <a:lvl4pPr marL="1210945" indent="-273685">
              <a:spcBef>
                <a:spcPts val="2900"/>
              </a:spcBef>
              <a:buSzPct val="145000"/>
              <a:defRPr sz="1900"/>
            </a:lvl4pPr>
            <a:lvl5pPr marL="1523365" indent="-273685">
              <a:spcBef>
                <a:spcPts val="2900"/>
              </a:spcBef>
              <a:buSzPct val="145000"/>
              <a:defRPr sz="19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6CB4B4D-7CA3-9044-876B-883B54F8677D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IX COLUMNS">
  <p:cSld name="SIX COLUMNS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"/>
          <p:cNvSpPr txBox="1">
            <a:spLocks noGrp="1"/>
          </p:cNvSpPr>
          <p:nvPr>
            <p:ph type="title"/>
          </p:nvPr>
        </p:nvSpPr>
        <p:spPr>
          <a:xfrm>
            <a:off x="956700" y="723667"/>
            <a:ext cx="102784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/>
        </p:txBody>
      </p:sp>
      <p:sp>
        <p:nvSpPr>
          <p:cNvPr id="160" name="Google Shape;160;p18"/>
          <p:cNvSpPr txBox="1">
            <a:spLocks noGrp="1"/>
          </p:cNvSpPr>
          <p:nvPr>
            <p:ph type="title" idx="2"/>
          </p:nvPr>
        </p:nvSpPr>
        <p:spPr>
          <a:xfrm>
            <a:off x="1516517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1" name="Google Shape;161;p18"/>
          <p:cNvSpPr txBox="1">
            <a:spLocks noGrp="1"/>
          </p:cNvSpPr>
          <p:nvPr>
            <p:ph type="subTitle" idx="1"/>
          </p:nvPr>
        </p:nvSpPr>
        <p:spPr>
          <a:xfrm>
            <a:off x="1516517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2" name="Google Shape;162;p18"/>
          <p:cNvSpPr txBox="1">
            <a:spLocks noGrp="1"/>
          </p:cNvSpPr>
          <p:nvPr>
            <p:ph type="title" idx="3"/>
          </p:nvPr>
        </p:nvSpPr>
        <p:spPr>
          <a:xfrm>
            <a:off x="4772802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3" name="Google Shape;163;p18"/>
          <p:cNvSpPr txBox="1">
            <a:spLocks noGrp="1"/>
          </p:cNvSpPr>
          <p:nvPr>
            <p:ph type="subTitle" idx="4"/>
          </p:nvPr>
        </p:nvSpPr>
        <p:spPr>
          <a:xfrm>
            <a:off x="4772802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4" name="Google Shape;164;p18"/>
          <p:cNvSpPr txBox="1">
            <a:spLocks noGrp="1"/>
          </p:cNvSpPr>
          <p:nvPr>
            <p:ph type="title" idx="5"/>
          </p:nvPr>
        </p:nvSpPr>
        <p:spPr>
          <a:xfrm>
            <a:off x="8029089" y="2042900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5" name="Google Shape;165;p18"/>
          <p:cNvSpPr txBox="1">
            <a:spLocks noGrp="1"/>
          </p:cNvSpPr>
          <p:nvPr>
            <p:ph type="subTitle" idx="6"/>
          </p:nvPr>
        </p:nvSpPr>
        <p:spPr>
          <a:xfrm>
            <a:off x="8029089" y="2580633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6" name="Google Shape;166;p18"/>
          <p:cNvSpPr txBox="1">
            <a:spLocks noGrp="1"/>
          </p:cNvSpPr>
          <p:nvPr>
            <p:ph type="title" idx="7"/>
          </p:nvPr>
        </p:nvSpPr>
        <p:spPr>
          <a:xfrm>
            <a:off x="1516517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7" name="Google Shape;167;p18"/>
          <p:cNvSpPr txBox="1">
            <a:spLocks noGrp="1"/>
          </p:cNvSpPr>
          <p:nvPr>
            <p:ph type="subTitle" idx="8"/>
          </p:nvPr>
        </p:nvSpPr>
        <p:spPr>
          <a:xfrm>
            <a:off x="1516517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68" name="Google Shape;168;p18"/>
          <p:cNvSpPr txBox="1">
            <a:spLocks noGrp="1"/>
          </p:cNvSpPr>
          <p:nvPr>
            <p:ph type="title" idx="9"/>
          </p:nvPr>
        </p:nvSpPr>
        <p:spPr>
          <a:xfrm>
            <a:off x="4772802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69" name="Google Shape;169;p18"/>
          <p:cNvSpPr txBox="1">
            <a:spLocks noGrp="1"/>
          </p:cNvSpPr>
          <p:nvPr>
            <p:ph type="subTitle" idx="13"/>
          </p:nvPr>
        </p:nvSpPr>
        <p:spPr>
          <a:xfrm>
            <a:off x="4772802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  <p:sp>
        <p:nvSpPr>
          <p:cNvPr id="170" name="Google Shape;170;p18"/>
          <p:cNvSpPr txBox="1">
            <a:spLocks noGrp="1"/>
          </p:cNvSpPr>
          <p:nvPr>
            <p:ph type="title" idx="14"/>
          </p:nvPr>
        </p:nvSpPr>
        <p:spPr>
          <a:xfrm>
            <a:off x="8029089" y="4204633"/>
            <a:ext cx="2646400" cy="65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2400"/>
            </a:lvl1pPr>
            <a:lvl2pPr lvl="1" algn="ctr" rtl="0"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lvl="2" algn="ctr" rtl="0"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lvl="3" algn="ctr" rtl="0"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lvl="4" algn="ctr" rtl="0"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lvl="5" algn="ctr" rtl="0"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lvl="6" algn="ctr" rtl="0"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lvl="7" algn="ctr" rtl="0"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lvl="8" algn="ctr" rtl="0"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/>
        </p:txBody>
      </p:sp>
      <p:sp>
        <p:nvSpPr>
          <p:cNvPr id="171" name="Google Shape;171;p18"/>
          <p:cNvSpPr txBox="1">
            <a:spLocks noGrp="1"/>
          </p:cNvSpPr>
          <p:nvPr>
            <p:ph type="subTitle" idx="15"/>
          </p:nvPr>
        </p:nvSpPr>
        <p:spPr>
          <a:xfrm>
            <a:off x="8029089" y="4742367"/>
            <a:ext cx="2646400" cy="125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None/>
              <a:defRPr sz="1465"/>
            </a:lvl1pPr>
            <a:lvl2pPr lvl="1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2pPr>
            <a:lvl3pPr lvl="2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3pPr>
            <a:lvl4pPr lvl="3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4pPr>
            <a:lvl5pPr lvl="4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5pPr>
            <a:lvl6pPr lvl="5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6pPr>
            <a:lvl7pPr lvl="6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7pPr>
            <a:lvl8pPr lvl="7" algn="ctr" rtl="0">
              <a:spcBef>
                <a:spcPts val="2135"/>
              </a:spcBef>
              <a:spcAft>
                <a:spcPts val="0"/>
              </a:spcAft>
              <a:buNone/>
              <a:defRPr sz="1465"/>
            </a:lvl8pPr>
            <a:lvl9pPr lvl="8" algn="ctr" rtl="0">
              <a:spcBef>
                <a:spcPts val="2135"/>
              </a:spcBef>
              <a:spcAft>
                <a:spcPts val="2135"/>
              </a:spcAft>
              <a:buNone/>
              <a:defRPr sz="1465"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EB712588-04B1-427B-82EE-E8DB90309F08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6FF9F0C5-380F-41C2-899A-BAC0F0927E1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42A54C80-263E-416B-A8E0-580EDEADCBDC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519954A3-9DFD-4C44-94BA-B95130A3BA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61BEF0D-F0BB-DE4B-95CE-6DB70DBA9567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Top Corners Rounded 8"/>
          <p:cNvSpPr/>
          <p:nvPr/>
        </p:nvSpPr>
        <p:spPr>
          <a:xfrm rot="5400000" flipH="1">
            <a:off x="4040874" y="1768022"/>
            <a:ext cx="782437" cy="8864185"/>
          </a:xfrm>
          <a:prstGeom prst="round2SameRect">
            <a:avLst>
              <a:gd name="adj1" fmla="val 50000"/>
              <a:gd name="adj2" fmla="val 0"/>
            </a:avLst>
          </a:prstGeom>
          <a:solidFill>
            <a:srgbClr val="A1D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98621"/>
            <a:ext cx="5012845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i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Nguồn: Credit Suisse 2020 Global Wealth Report</a:t>
            </a:r>
            <a:endParaRPr lang="en-US" sz="1200" i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1035" y="5907727"/>
            <a:ext cx="84781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chemeClr val="accent1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KIM TỰ THÁP TÀI SẢN TOÀN CẦU 2020</a:t>
            </a:r>
            <a:endParaRPr lang="en-US" sz="3200">
              <a:solidFill>
                <a:schemeClr val="accent1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5" name="Trapezoid 14"/>
          <p:cNvSpPr/>
          <p:nvPr/>
        </p:nvSpPr>
        <p:spPr>
          <a:xfrm>
            <a:off x="3149754" y="2850146"/>
            <a:ext cx="5711132" cy="1992256"/>
          </a:xfrm>
          <a:prstGeom prst="trapezoid">
            <a:avLst>
              <a:gd name="adj" fmla="val 71667"/>
            </a:avLst>
          </a:prstGeom>
          <a:solidFill>
            <a:srgbClr val="0094C9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rapezoid 15"/>
          <p:cNvSpPr/>
          <p:nvPr/>
        </p:nvSpPr>
        <p:spPr>
          <a:xfrm>
            <a:off x="4595062" y="1626650"/>
            <a:ext cx="2760565" cy="1132108"/>
          </a:xfrm>
          <a:prstGeom prst="trapezoid">
            <a:avLst>
              <a:gd name="adj" fmla="val 76535"/>
            </a:avLst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Isosceles Triangle 16"/>
          <p:cNvSpPr/>
          <p:nvPr/>
        </p:nvSpPr>
        <p:spPr>
          <a:xfrm>
            <a:off x="5855417" y="865160"/>
            <a:ext cx="299804" cy="213730"/>
          </a:xfrm>
          <a:prstGeom prst="triangle">
            <a:avLst/>
          </a:prstGeom>
          <a:solidFill>
            <a:srgbClr val="EC1C52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890539" y="5025795"/>
            <a:ext cx="30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Tổng tài sản (% thế giới)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91035" y="4931529"/>
            <a:ext cx="30431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chemeClr val="accent1">
                    <a:lumMod val="50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Phân loại giá trị tài sản</a:t>
            </a:r>
            <a:endParaRPr lang="en-US" b="1">
              <a:solidFill>
                <a:schemeClr val="accent1">
                  <a:lumMod val="50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204281" y="4952947"/>
            <a:ext cx="582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Số lượng người trưởng thành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(% dân số toàn cầu)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483757" y="3385747"/>
            <a:ext cx="30431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2,9 tỷ</a:t>
            </a:r>
            <a:endParaRPr lang="en-US" sz="32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32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(55,0%)</a:t>
            </a:r>
            <a:endParaRPr lang="en-US" sz="32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453781" y="1848059"/>
            <a:ext cx="30431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1,7 tỷ</a:t>
            </a:r>
            <a:endParaRPr lang="en-US" sz="20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  <a:p>
            <a:pPr algn="ctr"/>
            <a:r>
              <a:rPr lang="en-US" sz="20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(32,8%)</a:t>
            </a:r>
            <a:endParaRPr lang="en-US" sz="20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538725" y="590780"/>
            <a:ext cx="304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EC1C52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1,1%</a:t>
            </a:r>
            <a:endParaRPr lang="en-US" sz="1400" b="1">
              <a:solidFill>
                <a:srgbClr val="EC1C52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6" name="Trapezoid 25"/>
          <p:cNvSpPr/>
          <p:nvPr/>
        </p:nvSpPr>
        <p:spPr>
          <a:xfrm>
            <a:off x="5525633" y="1166801"/>
            <a:ext cx="959372" cy="365760"/>
          </a:xfrm>
          <a:prstGeom prst="trapezoid">
            <a:avLst>
              <a:gd name="adj" fmla="val 76535"/>
            </a:avLst>
          </a:prstGeom>
          <a:solidFill>
            <a:srgbClr val="F5822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483757" y="1195792"/>
            <a:ext cx="30431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chemeClr val="bg1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11,1%</a:t>
            </a:r>
            <a:endParaRPr lang="en-US" sz="1400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1" name="Isosceles Triangle 40"/>
          <p:cNvSpPr/>
          <p:nvPr/>
        </p:nvSpPr>
        <p:spPr>
          <a:xfrm flipV="1">
            <a:off x="6539344" y="650812"/>
            <a:ext cx="5621302" cy="4195958"/>
          </a:xfrm>
          <a:prstGeom prst="triangle">
            <a:avLst>
              <a:gd name="adj" fmla="val 5149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/>
          <p:cNvSpPr txBox="1"/>
          <p:nvPr/>
        </p:nvSpPr>
        <p:spPr>
          <a:xfrm>
            <a:off x="6065224" y="803226"/>
            <a:ext cx="539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>
                <a:solidFill>
                  <a:srgbClr val="EC1C52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56tr</a:t>
            </a:r>
            <a:endParaRPr lang="en-US" sz="1400" b="1">
              <a:solidFill>
                <a:srgbClr val="EC1C52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35076" y="1226556"/>
            <a:ext cx="7545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>
                <a:solidFill>
                  <a:srgbClr val="F5822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583tr</a:t>
            </a:r>
            <a:endParaRPr lang="en-US" sz="1600" b="1">
              <a:solidFill>
                <a:srgbClr val="F5822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56468" y="2797586"/>
            <a:ext cx="9187335" cy="2095115"/>
          </a:xfrm>
          <a:prstGeom prst="rect">
            <a:avLst/>
          </a:prstGeom>
          <a:solidFill>
            <a:srgbClr val="0094C9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844619" y="1650209"/>
            <a:ext cx="8599184" cy="1041958"/>
          </a:xfrm>
          <a:prstGeom prst="rect">
            <a:avLst/>
          </a:prstGeom>
          <a:solidFill>
            <a:schemeClr val="accent6">
              <a:alpha val="24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258434" y="1079871"/>
            <a:ext cx="8185369" cy="494651"/>
          </a:xfrm>
          <a:prstGeom prst="rect">
            <a:avLst/>
          </a:prstGeom>
          <a:solidFill>
            <a:srgbClr val="F5822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1753111" y="650812"/>
            <a:ext cx="7690692" cy="388109"/>
          </a:xfrm>
          <a:prstGeom prst="rect">
            <a:avLst/>
          </a:prstGeom>
          <a:solidFill>
            <a:srgbClr val="EC1C52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992953" y="592054"/>
            <a:ext cx="22446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TRÊN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1003844" y="1892445"/>
            <a:ext cx="36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TỪ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240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TRIỆU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~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86573" y="3504163"/>
            <a:ext cx="355175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DƯỚI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32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240 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TRIỆU</a:t>
            </a:r>
            <a:endParaRPr lang="en-US" sz="32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91405" y="1069117"/>
            <a:ext cx="3621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TỪ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2,4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~  </a:t>
            </a:r>
            <a:r>
              <a:rPr lang="en-US" sz="2800" b="1">
                <a:solidFill>
                  <a:srgbClr val="C00000"/>
                </a:solidFill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24</a:t>
            </a:r>
            <a:r>
              <a:rPr lang="en-US" sz="24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2000" b="1">
                <a:solidFill>
                  <a:srgbClr val="C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TỶ</a:t>
            </a:r>
            <a:endParaRPr lang="en-US" sz="2400" b="1">
              <a:solidFill>
                <a:srgbClr val="C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948267" y="602834"/>
            <a:ext cx="1357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45,8%</a:t>
            </a:r>
            <a:endParaRPr lang="en-US" sz="2400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053381" y="1138045"/>
            <a:ext cx="11126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39,1%</a:t>
            </a:r>
            <a:endParaRPr lang="en-US" sz="2000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122139" y="1901846"/>
            <a:ext cx="860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13,7%</a:t>
            </a:r>
            <a:endParaRPr lang="en-US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9217717" y="3438663"/>
            <a:ext cx="8607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>
                <a:solidFill>
                  <a:srgbClr val="002060"/>
                </a:solidFill>
                <a:latin typeface="Segoe UI" panose="020B0502040204020203" pitchFamily="34" charset="0"/>
                <a:ea typeface="Segoe UI Black" panose="020B0A02040204020203" pitchFamily="34" charset="0"/>
                <a:cs typeface="Segoe UI" panose="020B0502040204020203" pitchFamily="34" charset="0"/>
              </a:rPr>
              <a:t>1,3 %</a:t>
            </a:r>
            <a:endParaRPr lang="en-US" sz="1600" b="1">
              <a:solidFill>
                <a:srgbClr val="002060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9" grpId="1"/>
      <p:bldP spid="38" grpId="0"/>
      <p:bldP spid="38" grpId="1"/>
      <p:bldP spid="40" grpId="0"/>
      <p:bldP spid="40" grpId="1"/>
      <p:bldP spid="32" grpId="0"/>
      <p:bldP spid="3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rapezoid 17"/>
          <p:cNvSpPr/>
          <p:nvPr/>
        </p:nvSpPr>
        <p:spPr>
          <a:xfrm>
            <a:off x="1684423" y="3884492"/>
            <a:ext cx="8951494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rapezoid 18"/>
          <p:cNvSpPr/>
          <p:nvPr/>
        </p:nvSpPr>
        <p:spPr>
          <a:xfrm>
            <a:off x="1925054" y="2902858"/>
            <a:ext cx="8470232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rapezoid 19"/>
          <p:cNvSpPr/>
          <p:nvPr/>
        </p:nvSpPr>
        <p:spPr>
          <a:xfrm>
            <a:off x="2229853" y="1900182"/>
            <a:ext cx="7924801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rapezoid 20"/>
          <p:cNvSpPr/>
          <p:nvPr/>
        </p:nvSpPr>
        <p:spPr>
          <a:xfrm>
            <a:off x="2470486" y="897865"/>
            <a:ext cx="7419473" cy="91440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rapezoid 21"/>
          <p:cNvSpPr/>
          <p:nvPr/>
        </p:nvSpPr>
        <p:spPr>
          <a:xfrm>
            <a:off x="2695075" y="8205"/>
            <a:ext cx="6934200" cy="822960"/>
          </a:xfrm>
          <a:prstGeom prst="trapezoid">
            <a:avLst/>
          </a:prstGeom>
          <a:solidFill>
            <a:schemeClr val="accent1">
              <a:alpha val="2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rapezoid 16"/>
          <p:cNvSpPr/>
          <p:nvPr/>
        </p:nvSpPr>
        <p:spPr>
          <a:xfrm>
            <a:off x="1392508" y="4894783"/>
            <a:ext cx="9496926" cy="914400"/>
          </a:xfrm>
          <a:prstGeom prst="trapezoid">
            <a:avLst/>
          </a:prstGeom>
          <a:solidFill>
            <a:srgbClr val="67A3A4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rapezoid 4"/>
          <p:cNvSpPr/>
          <p:nvPr/>
        </p:nvSpPr>
        <p:spPr>
          <a:xfrm>
            <a:off x="4243137" y="4935250"/>
            <a:ext cx="3946358" cy="818149"/>
          </a:xfrm>
          <a:prstGeom prst="trapezoid">
            <a:avLst/>
          </a:prstGeom>
          <a:solidFill>
            <a:srgbClr val="67A3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rapezoid 5"/>
          <p:cNvSpPr/>
          <p:nvPr/>
        </p:nvSpPr>
        <p:spPr>
          <a:xfrm>
            <a:off x="4499811" y="3932618"/>
            <a:ext cx="3400926" cy="818149"/>
          </a:xfrm>
          <a:prstGeom prst="trapezoid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rapezoid 6"/>
          <p:cNvSpPr/>
          <p:nvPr/>
        </p:nvSpPr>
        <p:spPr>
          <a:xfrm>
            <a:off x="4708358" y="2974956"/>
            <a:ext cx="2983832" cy="818149"/>
          </a:xfrm>
          <a:prstGeom prst="trapezoid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rapezoid 7"/>
          <p:cNvSpPr/>
          <p:nvPr/>
        </p:nvSpPr>
        <p:spPr>
          <a:xfrm>
            <a:off x="4932948" y="1972324"/>
            <a:ext cx="2518610" cy="818149"/>
          </a:xfrm>
          <a:prstGeom prst="trapezoid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/>
          <p:cNvSpPr/>
          <p:nvPr/>
        </p:nvSpPr>
        <p:spPr>
          <a:xfrm>
            <a:off x="5157537" y="957662"/>
            <a:ext cx="2069432" cy="818149"/>
          </a:xfrm>
          <a:prstGeom prst="trapezoid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rapezoid 9"/>
          <p:cNvSpPr/>
          <p:nvPr/>
        </p:nvSpPr>
        <p:spPr>
          <a:xfrm>
            <a:off x="5382127" y="0"/>
            <a:ext cx="1636294" cy="818149"/>
          </a:xfrm>
          <a:prstGeom prst="trapezoid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932680" y="5179060"/>
            <a:ext cx="265430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720 ~ 1,200</a:t>
            </a:r>
            <a:r>
              <a:rPr lang="en-US" b="1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 </a:t>
            </a:r>
            <a:r>
              <a:rPr lang="en-US" b="1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(Tỷ đồng)</a:t>
            </a:r>
            <a:endParaRPr lang="en-US" b="1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ctr"/>
            <a:endParaRPr lang="en-US" b="1">
              <a:solidFill>
                <a:schemeClr val="bg1"/>
              </a:solidFill>
              <a:latin typeface="Segoe UI" panose="020B0502040204020203" pitchFamily="34" charset="0"/>
              <a:ea typeface="Segoe UI Black" panose="020B0A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81600" y="415702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1,200 ~ 2,400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181599" y="3199364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2,400 ~ 6,000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81600" y="2208765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6,000 ~ 12,000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189622" y="1182070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12,000 ~ 24,000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66021" y="282190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220,929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81600" y="322452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Trên 24,000</a:t>
            </a:r>
            <a:endParaRPr lang="en-US" b="1">
              <a:solidFill>
                <a:srgbClr val="002060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138737" y="112628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73,920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499683" y="2156868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84,096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0791" y="3175392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136,824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241499" y="4157026"/>
            <a:ext cx="20694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128,352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298180" y="4977130"/>
            <a:ext cx="239458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Tổng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  <a:p>
            <a:pPr algn="ctr"/>
            <a:r>
              <a:rPr lang="en-US" b="1">
                <a:solidFill>
                  <a:srgbClr val="F25A29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111,936 </a:t>
            </a:r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  <a:sym typeface="+mn-ea"/>
              </a:rPr>
              <a:t>(Tỷ đồng)</a:t>
            </a:r>
            <a:endParaRPr lang="en-US" b="1">
              <a:solidFill>
                <a:srgbClr val="F25A29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112136" y="26149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2,754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61888" y="117246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4,326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576159" y="2179103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10,250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107591" y="3195862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38,050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925287" y="4171908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77,960 </a:t>
            </a:r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  <a:sym typeface="+mn-ea"/>
              </a:rPr>
              <a:t>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1542" y="5178756"/>
            <a:ext cx="2069431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chemeClr val="accent2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112,470 người</a:t>
            </a:r>
            <a:endParaRPr lang="en-US" b="1">
              <a:solidFill>
                <a:schemeClr val="accent2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457657" y="5928396"/>
            <a:ext cx="2237621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Dân số (cá nhân)</a:t>
            </a:r>
            <a:endParaRPr lang="en-US" b="1">
              <a:solidFill>
                <a:srgbClr val="EC1C5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243138" y="5941792"/>
            <a:ext cx="394635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Tài sản/ người (Tỷ đồng)</a:t>
            </a:r>
            <a:endParaRPr lang="en-US" b="1">
              <a:solidFill>
                <a:srgbClr val="EC1C5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241499" y="5909526"/>
            <a:ext cx="2779427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EC1C5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Tổng tải sản (Tỷ đồng)</a:t>
            </a:r>
            <a:endParaRPr lang="en-US" b="1">
              <a:solidFill>
                <a:srgbClr val="EC1C5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761882" y="6377180"/>
            <a:ext cx="847812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1">
                    <a:lumMod val="50000"/>
                  </a:schemeClr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KIM TỰ THÁP TÀI SẢN TOÀN CẦU 2017</a:t>
            </a:r>
            <a:endParaRPr lang="en-US" sz="2400">
              <a:solidFill>
                <a:schemeClr val="accent1">
                  <a:lumMod val="50000"/>
                </a:schemeClr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983318" y="6596390"/>
            <a:ext cx="33052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i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Nguồn: Credit Suisse 2017 Global Wealth Report</a:t>
            </a:r>
            <a:endParaRPr lang="en-US" sz="1100" i="1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635" y="4581525"/>
            <a:ext cx="1456690" cy="20148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Ước mơ của</a:t>
            </a:r>
            <a:endParaRPr lang="en-US" sz="2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TRUNG- OANH</a:t>
            </a:r>
            <a:endParaRPr lang="en-US" sz="2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500" b="1">
                <a:latin typeface="Times New Roman" panose="02020603050405020304" pitchFamily="18" charset="0"/>
                <a:cs typeface="Times New Roman" panose="02020603050405020304" pitchFamily="18" charset="0"/>
              </a:rPr>
              <a:t>720 tỷ</a:t>
            </a:r>
            <a:endParaRPr lang="en-US" sz="25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1052830" y="1061085"/>
            <a:ext cx="2196465" cy="84264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053465" y="2040890"/>
            <a:ext cx="2157730" cy="89535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1081405" y="5367655"/>
            <a:ext cx="2196465" cy="111823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625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1069340" y="4208145"/>
            <a:ext cx="2196465" cy="10217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125</a:t>
            </a:r>
            <a:endParaRPr lang="en-US" sz="60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607435" y="1259205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607435" y="340233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84575" y="4578985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578860" y="563499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07435" y="2197100"/>
            <a:ext cx="67500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438015" y="1252855"/>
            <a:ext cx="2309495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4554855" y="4578985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554855" y="563499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438015" y="227457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48175" y="3484880"/>
            <a:ext cx="2324100" cy="783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687185" y="125920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747510" y="2359660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6687185" y="3502660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6687185" y="468693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6747510" y="5746115"/>
            <a:ext cx="73469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4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en-US" sz="400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ounded Rectangle 67"/>
          <p:cNvSpPr/>
          <p:nvPr/>
        </p:nvSpPr>
        <p:spPr>
          <a:xfrm>
            <a:off x="7482205" y="5412740"/>
            <a:ext cx="4483735" cy="128714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5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19.375</a:t>
            </a:r>
            <a:r>
              <a:rPr lang="en-US" sz="5500" b="1">
                <a:solidFill>
                  <a:srgbClr val="FF0000"/>
                </a:solidFill>
                <a:highlight>
                  <a:srgbClr val="C0C0C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LON</a:t>
            </a:r>
            <a:endParaRPr lang="en-US" sz="5500" b="1">
              <a:solidFill>
                <a:srgbClr val="FF0000"/>
              </a:solidFill>
              <a:highlight>
                <a:srgbClr val="C0C0C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Rounded Rectangle 68"/>
          <p:cNvSpPr/>
          <p:nvPr/>
        </p:nvSpPr>
        <p:spPr>
          <a:xfrm>
            <a:off x="8080375" y="4156075"/>
            <a:ext cx="3885565" cy="11144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3.875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0" name="Rounded Rectangle 69"/>
          <p:cNvSpPr/>
          <p:nvPr/>
        </p:nvSpPr>
        <p:spPr>
          <a:xfrm>
            <a:off x="8080375" y="2099945"/>
            <a:ext cx="3885565" cy="9321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155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" name="Rounded Rectangle 70"/>
          <p:cNvSpPr/>
          <p:nvPr/>
        </p:nvSpPr>
        <p:spPr>
          <a:xfrm>
            <a:off x="8080375" y="1092835"/>
            <a:ext cx="3885565" cy="90424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1046480" y="3050540"/>
            <a:ext cx="2196465" cy="102171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60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endParaRPr lang="en-US" sz="6000" b="1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ounded Rectangle 57"/>
          <p:cNvSpPr/>
          <p:nvPr/>
        </p:nvSpPr>
        <p:spPr>
          <a:xfrm>
            <a:off x="8080375" y="3136265"/>
            <a:ext cx="3885565" cy="9321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45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775 </a:t>
            </a:r>
            <a:r>
              <a:rPr lang="en-US" sz="45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</a:t>
            </a:r>
            <a:endParaRPr lang="en-US" sz="45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266065" y="233680"/>
            <a:ext cx="445325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ĐỘI NHÓM</a:t>
            </a:r>
            <a:endParaRPr lang="en-US" sz="30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ldLvl="0" animBg="1"/>
      <p:bldP spid="11" grpId="1" animBg="1"/>
      <p:bldP spid="51" grpId="0" bldLvl="0" animBg="1"/>
      <p:bldP spid="51" grpId="1" animBg="1"/>
      <p:bldP spid="19" grpId="0" bldLvl="0" animBg="1"/>
      <p:bldP spid="19" grpId="1" animBg="1"/>
      <p:bldP spid="18" grpId="0" bldLvl="0" animBg="1"/>
      <p:bldP spid="18" grpId="1" animBg="1"/>
      <p:bldP spid="20" grpId="0"/>
      <p:bldP spid="41" grpId="0"/>
      <p:bldP spid="26" grpId="0"/>
      <p:bldP spid="46" grpId="0"/>
      <p:bldP spid="21" grpId="0"/>
      <p:bldP spid="48" grpId="0"/>
      <p:bldP spid="22" grpId="0"/>
      <p:bldP spid="42" grpId="0"/>
      <p:bldP spid="23" grpId="0"/>
      <p:bldP spid="43" grpId="0"/>
      <p:bldP spid="49" grpId="0"/>
      <p:bldP spid="52" grpId="0"/>
      <p:bldP spid="53" grpId="0"/>
      <p:bldP spid="54" grpId="0"/>
      <p:bldP spid="55" grpId="0"/>
      <p:bldP spid="20" grpId="1"/>
      <p:bldP spid="41" grpId="1"/>
      <p:bldP spid="26" grpId="1"/>
      <p:bldP spid="46" grpId="1"/>
      <p:bldP spid="21" grpId="1"/>
      <p:bldP spid="48" grpId="1"/>
      <p:bldP spid="22" grpId="1"/>
      <p:bldP spid="42" grpId="1"/>
      <p:bldP spid="23" grpId="1"/>
      <p:bldP spid="43" grpId="1"/>
      <p:bldP spid="49" grpId="1"/>
      <p:bldP spid="52" grpId="1"/>
      <p:bldP spid="53" grpId="1"/>
      <p:bldP spid="54" grpId="1"/>
      <p:bldP spid="55" grpId="1"/>
      <p:bldP spid="71" grpId="0" bldLvl="0" animBg="1"/>
      <p:bldP spid="71" grpId="1" animBg="1"/>
      <p:bldP spid="70" grpId="0" bldLvl="0" animBg="1"/>
      <p:bldP spid="70" grpId="1" animBg="1"/>
      <p:bldP spid="58" grpId="0" bldLvl="0" animBg="1"/>
      <p:bldP spid="58" grpId="1" animBg="1"/>
      <p:bldP spid="69" grpId="0" bldLvl="0" animBg="1"/>
      <p:bldP spid="69" grpId="1" animBg="1"/>
      <p:bldP spid="68" grpId="0" bldLvl="0" animBg="1"/>
      <p:bldP spid="6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106170"/>
            <a:ext cx="12190730" cy="4323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TIÊU HỆ THỐNG NEW ALPHA</a:t>
            </a:r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10.000 NPP HỌC TẬP</a:t>
            </a:r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5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 THEO VÙNG MIỀN</a:t>
            </a:r>
            <a:endParaRPr lang="en-US" sz="55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image25.jpeg" descr="image25.jpeg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1605" y="2"/>
            <a:ext cx="3522597" cy="6289041"/>
          </a:xfrm>
          <a:prstGeom prst="rect">
            <a:avLst/>
          </a:prstGeom>
          <a:ln w="12700">
            <a:miter lim="400000"/>
            <a:headEnd/>
            <a:tailEnd/>
          </a:ln>
        </p:spPr>
      </p:pic>
      <p:grpSp>
        <p:nvGrpSpPr>
          <p:cNvPr id="332" name="Group"/>
          <p:cNvGrpSpPr/>
          <p:nvPr/>
        </p:nvGrpSpPr>
        <p:grpSpPr>
          <a:xfrm>
            <a:off x="930981" y="96840"/>
            <a:ext cx="2707129" cy="803427"/>
            <a:chOff x="-1143644" y="-615717"/>
            <a:chExt cx="3609501" cy="803426"/>
          </a:xfrm>
        </p:grpSpPr>
        <p:sp>
          <p:nvSpPr>
            <p:cNvPr id="329" name="Tây Bắc…"/>
            <p:cNvSpPr txBox="1"/>
            <p:nvPr/>
          </p:nvSpPr>
          <p:spPr>
            <a:xfrm>
              <a:off x="-430542" y="-615717"/>
              <a:ext cx="1664748" cy="439419"/>
            </a:xfrm>
            <a:prstGeom prst="rect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Tây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 </a:t>
              </a:r>
              <a:endParaRPr kumimoji="0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0" name="Line"/>
            <p:cNvSpPr/>
            <p:nvPr/>
          </p:nvSpPr>
          <p:spPr>
            <a:xfrm>
              <a:off x="1234207" y="-411998"/>
              <a:ext cx="1231650" cy="411997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1" name="5 chi nhánh"/>
            <p:cNvSpPr/>
            <p:nvPr/>
          </p:nvSpPr>
          <p:spPr>
            <a:xfrm>
              <a:off x="-1143644" y="-134871"/>
              <a:ext cx="3267305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36" name="Group"/>
          <p:cNvGrpSpPr/>
          <p:nvPr/>
        </p:nvGrpSpPr>
        <p:grpSpPr>
          <a:xfrm>
            <a:off x="804753" y="1777330"/>
            <a:ext cx="3411193" cy="846951"/>
            <a:chOff x="-1933401" y="-1"/>
            <a:chExt cx="4548255" cy="846949"/>
          </a:xfrm>
        </p:grpSpPr>
        <p:sp>
          <p:nvSpPr>
            <p:cNvPr id="333" name="Duyên hải Bắc Trung bộ…"/>
            <p:cNvSpPr txBox="1"/>
            <p:nvPr/>
          </p:nvSpPr>
          <p:spPr>
            <a:xfrm>
              <a:off x="-1933401" y="49075"/>
              <a:ext cx="4177943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Duyên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hải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Trung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4" name="Line"/>
            <p:cNvSpPr/>
            <p:nvPr/>
          </p:nvSpPr>
          <p:spPr>
            <a:xfrm flipV="1">
              <a:off x="2244542" y="-1"/>
              <a:ext cx="370312" cy="257825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5" name="10 chi nhánh"/>
            <p:cNvSpPr/>
            <p:nvPr/>
          </p:nvSpPr>
          <p:spPr>
            <a:xfrm>
              <a:off x="-1529503" y="524369"/>
              <a:ext cx="3370145" cy="322579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</a:t>
              </a:r>
              <a:r>
                <a:rPr kumimoji="0" lang="en-US" alt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00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0" name="Group"/>
          <p:cNvGrpSpPr/>
          <p:nvPr/>
        </p:nvGrpSpPr>
        <p:grpSpPr>
          <a:xfrm>
            <a:off x="857440" y="4995473"/>
            <a:ext cx="3278854" cy="806522"/>
            <a:chOff x="-1033514" y="-1"/>
            <a:chExt cx="4371803" cy="806521"/>
          </a:xfrm>
        </p:grpSpPr>
        <p:sp>
          <p:nvSpPr>
            <p:cNvPr id="337" name="Đồng bằng sông Cửu Long…"/>
            <p:cNvSpPr txBox="1"/>
            <p:nvPr/>
          </p:nvSpPr>
          <p:spPr>
            <a:xfrm>
              <a:off x="-1033514" y="21704"/>
              <a:ext cx="3632457" cy="408304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Đồng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bằng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sông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Cửu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Long</a:t>
              </a:r>
              <a:endPara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3,330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38" name="Line"/>
            <p:cNvSpPr/>
            <p:nvPr/>
          </p:nvSpPr>
          <p:spPr>
            <a:xfrm flipV="1">
              <a:off x="2598941" y="-1"/>
              <a:ext cx="739348" cy="225860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9" name="20 chi nhánh"/>
            <p:cNvSpPr/>
            <p:nvPr/>
          </p:nvSpPr>
          <p:spPr>
            <a:xfrm>
              <a:off x="-909870" y="483940"/>
              <a:ext cx="3373472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1,000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4" name="Group"/>
          <p:cNvGrpSpPr/>
          <p:nvPr/>
        </p:nvGrpSpPr>
        <p:grpSpPr>
          <a:xfrm>
            <a:off x="5303918" y="4859021"/>
            <a:ext cx="2800749" cy="872911"/>
            <a:chOff x="-1" y="0"/>
            <a:chExt cx="3734328" cy="872910"/>
          </a:xfrm>
        </p:grpSpPr>
        <p:sp>
          <p:nvSpPr>
            <p:cNvPr id="341" name="Miền Đông Nam Bộ…"/>
            <p:cNvSpPr txBox="1"/>
            <p:nvPr/>
          </p:nvSpPr>
          <p:spPr>
            <a:xfrm>
              <a:off x="714634" y="52692"/>
              <a:ext cx="2778549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Miền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Đông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Nam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3,340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42" name="Line"/>
            <p:cNvSpPr/>
            <p:nvPr/>
          </p:nvSpPr>
          <p:spPr>
            <a:xfrm flipH="1" flipV="1">
              <a:off x="-1" y="0"/>
              <a:ext cx="714635" cy="225858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3" name="20 chi nhánh"/>
            <p:cNvSpPr/>
            <p:nvPr/>
          </p:nvSpPr>
          <p:spPr>
            <a:xfrm>
              <a:off x="444835" y="550330"/>
              <a:ext cx="3289492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1,000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48" name="Group"/>
          <p:cNvGrpSpPr/>
          <p:nvPr/>
        </p:nvGrpSpPr>
        <p:grpSpPr>
          <a:xfrm>
            <a:off x="5481845" y="3435147"/>
            <a:ext cx="3676333" cy="789336"/>
            <a:chOff x="0" y="-10161"/>
            <a:chExt cx="4901774" cy="789335"/>
          </a:xfrm>
        </p:grpSpPr>
        <p:sp>
          <p:nvSpPr>
            <p:cNvPr id="345" name="Duyên hải Nam Trung bộ…"/>
            <p:cNvSpPr txBox="1"/>
            <p:nvPr/>
          </p:nvSpPr>
          <p:spPr>
            <a:xfrm>
              <a:off x="739346" y="-10161"/>
              <a:ext cx="4162428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Duyên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hải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Nam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Trung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bộ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1000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46" name="Line"/>
            <p:cNvSpPr/>
            <p:nvPr/>
          </p:nvSpPr>
          <p:spPr>
            <a:xfrm flipH="1" flipV="1">
              <a:off x="0" y="112831"/>
              <a:ext cx="739350" cy="96722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7" name="10 chi nhánh"/>
            <p:cNvSpPr/>
            <p:nvPr/>
          </p:nvSpPr>
          <p:spPr>
            <a:xfrm>
              <a:off x="1187174" y="456594"/>
              <a:ext cx="3196752" cy="322580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300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52" name="Group"/>
          <p:cNvGrpSpPr/>
          <p:nvPr/>
        </p:nvGrpSpPr>
        <p:grpSpPr>
          <a:xfrm>
            <a:off x="4639732" y="1073313"/>
            <a:ext cx="5147645" cy="439420"/>
            <a:chOff x="-116976" y="-75073"/>
            <a:chExt cx="6863521" cy="439419"/>
          </a:xfrm>
        </p:grpSpPr>
        <p:sp>
          <p:nvSpPr>
            <p:cNvPr id="349" name="Đồng bằng sông hồng…"/>
            <p:cNvSpPr txBox="1"/>
            <p:nvPr/>
          </p:nvSpPr>
          <p:spPr>
            <a:xfrm>
              <a:off x="837613" y="-75073"/>
              <a:ext cx="2407454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Đồng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bằng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sông</a:t>
              </a:r>
              <a:r>
                <a:rPr kumimoji="0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2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hồng</a:t>
              </a:r>
              <a:endParaRPr kumimoji="0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lang="en-US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1000</a:t>
              </a:r>
              <a:endPara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</p:txBody>
        </p:sp>
        <p:sp>
          <p:nvSpPr>
            <p:cNvPr id="350" name="Line"/>
            <p:cNvSpPr/>
            <p:nvPr/>
          </p:nvSpPr>
          <p:spPr>
            <a:xfrm flipH="1" flipV="1">
              <a:off x="-116976" y="93555"/>
              <a:ext cx="954589" cy="31647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1" name="20 chi nhánh"/>
            <p:cNvSpPr/>
            <p:nvPr/>
          </p:nvSpPr>
          <p:spPr>
            <a:xfrm>
              <a:off x="3285385" y="5901"/>
              <a:ext cx="3461160" cy="322579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300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56" name="Group"/>
          <p:cNvGrpSpPr/>
          <p:nvPr/>
        </p:nvGrpSpPr>
        <p:grpSpPr>
          <a:xfrm>
            <a:off x="4842390" y="38821"/>
            <a:ext cx="4191620" cy="498071"/>
            <a:chOff x="-1467" y="-249205"/>
            <a:chExt cx="4436467" cy="498068"/>
          </a:xfrm>
        </p:grpSpPr>
        <p:sp>
          <p:nvSpPr>
            <p:cNvPr id="353" name="đông bắc…"/>
            <p:cNvSpPr txBox="1"/>
            <p:nvPr/>
          </p:nvSpPr>
          <p:spPr>
            <a:xfrm>
              <a:off x="184716" y="-249205"/>
              <a:ext cx="1435129" cy="439417"/>
            </a:xfrm>
            <a:prstGeom prst="rect">
              <a:avLst/>
            </a:prstGeom>
            <a:solidFill>
              <a:srgbClr val="FFC000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đông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bắc</a:t>
              </a:r>
              <a:endParaRPr kumimoji="0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>
                  <a:latin typeface="+mn-lt"/>
                  <a:ea typeface="+mn-ea"/>
                  <a:cs typeface="+mn-cs"/>
                  <a:sym typeface="Calibri" panose="020F05020202040302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54" name="Line"/>
            <p:cNvSpPr/>
            <p:nvPr/>
          </p:nvSpPr>
          <p:spPr>
            <a:xfrm flipH="1">
              <a:off x="-1467" y="-18195"/>
              <a:ext cx="186183" cy="267058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5" name="10 chi nhánh"/>
            <p:cNvSpPr/>
            <p:nvPr/>
          </p:nvSpPr>
          <p:spPr>
            <a:xfrm>
              <a:off x="1663319" y="-185095"/>
              <a:ext cx="2771681" cy="322578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</a:t>
              </a:r>
              <a:r>
                <a:rPr kumimoji="0" lang="en-US" altLang="vi-VN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00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grpSp>
        <p:nvGrpSpPr>
          <p:cNvPr id="360" name="Group"/>
          <p:cNvGrpSpPr/>
          <p:nvPr/>
        </p:nvGrpSpPr>
        <p:grpSpPr>
          <a:xfrm>
            <a:off x="841097" y="3433358"/>
            <a:ext cx="4083270" cy="786701"/>
            <a:chOff x="-3367339" y="-157643"/>
            <a:chExt cx="5444356" cy="786699"/>
          </a:xfrm>
        </p:grpSpPr>
        <p:sp>
          <p:nvSpPr>
            <p:cNvPr id="357" name="Tây Nguyên…"/>
            <p:cNvSpPr txBox="1"/>
            <p:nvPr/>
          </p:nvSpPr>
          <p:spPr>
            <a:xfrm>
              <a:off x="-3367339" y="-157643"/>
              <a:ext cx="4790988" cy="439419"/>
            </a:xfrm>
            <a:prstGeom prst="rect">
              <a:avLst/>
            </a:prstGeom>
            <a:solidFill>
              <a:schemeClr val="accent4"/>
            </a:solidFill>
            <a:ln w="12700" cap="flat">
              <a:noFill/>
              <a:miter lim="400000"/>
            </a:ln>
            <a:effectLst/>
          </p:spPr>
          <p:txBody>
            <a:bodyPr wrap="square" lIns="20091" tIns="20091" rIns="20091" bIns="20091" numCol="1" anchor="ctr">
              <a:spAutoFit/>
            </a:bodyPr>
            <a:lstStyle/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Tây</a:t>
              </a:r>
              <a:r>
                <a:rPr kumimoji="0" sz="14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 </a:t>
              </a:r>
              <a:r>
                <a:rPr kumimoji="0" sz="1400" b="1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 Neue" panose="02000503000000020004"/>
                  <a:sym typeface="Helvetica Neue" panose="02000503000000020004"/>
                </a:rPr>
                <a:t>Nguyên</a:t>
              </a:r>
              <a:endParaRPr kumimoji="0" sz="14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endParaRPr>
            </a:p>
            <a:p>
              <a:pPr marL="0" marR="0" lvl="0" indent="0" algn="ctr" defTabSz="41021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400" b="1">
                  <a:latin typeface="Helvetica Neue" panose="02000503000000020004"/>
                  <a:ea typeface="Helvetica Neue" panose="02000503000000020004"/>
                  <a:cs typeface="Helvetica Neue" panose="02000503000000020004"/>
                  <a:sym typeface="Helvetica Neue" panose="02000503000000020004"/>
                </a:defRPr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  <a:sym typeface="Calibri" panose="020F0502020204030204"/>
                </a:rPr>
                <a:t>334</a:t>
              </a:r>
              <a:endPara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endParaRPr>
            </a:p>
          </p:txBody>
        </p:sp>
        <p:sp>
          <p:nvSpPr>
            <p:cNvPr id="358" name="Line"/>
            <p:cNvSpPr/>
            <p:nvPr/>
          </p:nvSpPr>
          <p:spPr>
            <a:xfrm flipV="1">
              <a:off x="1423647" y="49671"/>
              <a:ext cx="653370" cy="159884"/>
            </a:xfrm>
            <a:prstGeom prst="line">
              <a:avLst/>
            </a:prstGeom>
            <a:noFill/>
            <a:ln w="635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1200" i="0">
                  <a:solidFill>
                    <a:srgbClr val="000000"/>
                  </a:solidFill>
                </a:defRPr>
              </a:pPr>
              <a:endParaRPr kumimoji="0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9" name="5 chi nhánh"/>
            <p:cNvSpPr/>
            <p:nvPr/>
          </p:nvSpPr>
          <p:spPr>
            <a:xfrm>
              <a:off x="-2583942" y="306477"/>
              <a:ext cx="3224194" cy="322579"/>
            </a:xfrm>
            <a:prstGeom prst="rect">
              <a:avLst/>
            </a:prstGeom>
            <a:solidFill>
              <a:srgbClr val="BFBFBF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spAutoFit/>
            </a:bodyPr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 sz="2100" i="0">
                  <a:solidFill>
                    <a:srgbClr val="222222"/>
                  </a:solidFill>
                  <a:latin typeface="Arial Unicode MS" panose="020B0604020202020204" charset="-122"/>
                  <a:ea typeface="Arial Unicode MS" panose="020B0604020202020204" charset="-122"/>
                  <a:cs typeface="Arial Unicode MS" panose="020B0604020202020204" charset="-122"/>
                  <a:sym typeface="Arial Unicode MS" panose="020B0604020202020204" charset="-122"/>
                </a:defRPr>
              </a:pP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100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điểm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kinh</a:t>
              </a:r>
              <a:r>
                <a:rPr kumimoji="0" lang="en-US" sz="2100" b="0" i="0" u="none" strike="noStrike" kern="1200" cap="none" spc="0" normalizeH="0" baseline="0" noProof="0" dirty="0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 </a:t>
              </a:r>
              <a:r>
                <a:rPr kumimoji="0" lang="en-US" sz="2100" b="0" i="0" u="none" strike="noStrike" kern="1200" cap="none" spc="0" normalizeH="0" baseline="0" noProof="0" dirty="0" err="1">
                  <a:ln>
                    <a:noFill/>
                  </a:ln>
                  <a:solidFill>
                    <a:srgbClr val="222222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Arial Unicode MS" panose="020B0604020202020204" charset="-122"/>
                </a:rPr>
                <a:t>doanh</a:t>
              </a:r>
              <a:r>
                <a:rPr kumimoji="0" sz="8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Arial Unicode MS" panose="020B0604020202020204" charset="-122"/>
                  <a:cs typeface="Times New Roman" panose="02020603050405020304" pitchFamily="18" charset="0"/>
                  <a:sym typeface="Calibri" panose="020F0502020204030204"/>
                </a:rPr>
                <a:t>  </a:t>
              </a:r>
              <a:endParaRPr kumimoji="0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Calibri" panose="020F0502020204030204"/>
              </a:endParaRPr>
            </a:p>
          </p:txBody>
        </p:sp>
      </p:grpSp>
      <p:sp>
        <p:nvSpPr>
          <p:cNvPr id="361" name="Tổng dân Số…"/>
          <p:cNvSpPr txBox="1"/>
          <p:nvPr/>
        </p:nvSpPr>
        <p:spPr>
          <a:xfrm>
            <a:off x="9272488" y="5237585"/>
            <a:ext cx="2568436" cy="1456347"/>
          </a:xfrm>
          <a:prstGeom prst="rect">
            <a:avLst/>
          </a:prstGeom>
          <a:ln w="12700">
            <a:miter lim="400000"/>
          </a:ln>
        </p:spPr>
        <p:txBody>
          <a:bodyPr lIns="20091" tIns="20091" rIns="20091" bIns="2009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>
                <a:solidFill>
                  <a:srgbClr val="5B9BD5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pP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Tổng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dân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r>
              <a:rPr kumimoji="0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Số</a:t>
            </a: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 </a:t>
            </a:r>
            <a:endParaRPr kumimoji="0" sz="3200" b="1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Helvetica Neue" panose="02000503000000020004"/>
              <a:sym typeface="Helvetica Neue" panose="020005030000000200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3200" b="1">
                <a:solidFill>
                  <a:srgbClr val="5B9BD5"/>
                </a:solidFill>
                <a:latin typeface="Helvetica Neue" panose="02000503000000020004"/>
                <a:ea typeface="Helvetica Neue" panose="02000503000000020004"/>
                <a:cs typeface="Helvetica Neue" panose="02000503000000020004"/>
                <a:sym typeface="Helvetica Neue" panose="02000503000000020004"/>
              </a:defRPr>
            </a:pPr>
            <a:r>
              <a:rPr kumimoji="0" sz="32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 Neue" panose="02000503000000020004"/>
                <a:sym typeface="Helvetica Neue" panose="02000503000000020004"/>
              </a:rPr>
              <a:t>97,551,658 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ngư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Helvetica"/>
                <a:ea typeface="Helvetica"/>
                <a:cs typeface="Helvetica"/>
                <a:sym typeface="Helvetica"/>
              </a:rPr>
              <a:t>ờ</a:t>
            </a:r>
            <a:r>
              <a:rPr kumimoji="0" sz="2800" b="1" i="0" u="none" strike="noStrike" kern="1200" cap="none" spc="0" normalizeH="0" baseline="0" noProof="0" dirty="0" err="1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i</a:t>
            </a:r>
            <a:r>
              <a:rPr kumimoji="0" sz="2800" b="1" i="0" u="none" strike="noStrike" kern="1200" cap="none" spc="0" normalizeH="0" baseline="0" noProof="0" dirty="0">
                <a:ln>
                  <a:noFill/>
                </a:ln>
                <a:solidFill>
                  <a:srgbClr val="5B9BD5"/>
                </a:solidFill>
                <a:effectLst/>
                <a:uLnTx/>
                <a:uFillTx/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 </a:t>
            </a:r>
            <a:endParaRPr kumimoji="0" sz="2800" b="1" i="0" u="none" strike="noStrike" kern="1200" cap="none" spc="0" normalizeH="0" baseline="0" noProof="0" dirty="0">
              <a:ln>
                <a:noFill/>
              </a:ln>
              <a:solidFill>
                <a:srgbClr val="5B9BD5"/>
              </a:solidFill>
              <a:effectLst/>
              <a:uLnTx/>
              <a:uFillTx/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62" name="100 chuỗi Trung tâm phục vụ"/>
          <p:cNvSpPr txBox="1"/>
          <p:nvPr/>
        </p:nvSpPr>
        <p:spPr>
          <a:xfrm>
            <a:off x="7781290" y="2101215"/>
            <a:ext cx="4264660" cy="1076960"/>
          </a:xfrm>
          <a:prstGeom prst="rect">
            <a:avLst/>
          </a:prstGeom>
          <a:solidFill>
            <a:srgbClr val="FFFF00"/>
          </a:solidFill>
          <a:ln w="12700">
            <a:miter lim="400000"/>
          </a:ln>
        </p:spPr>
        <p:txBody>
          <a:bodyPr wrap="square" lIns="0" tIns="0" rIns="0" bIns="0" anchor="ctr">
            <a:spAutoFit/>
          </a:bodyPr>
          <a:lstStyle>
            <a:lvl1pPr algn="ctr" defTabSz="914400">
              <a:defRPr sz="32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35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Mục tiêu 2026</a:t>
            </a:r>
            <a:endParaRPr kumimoji="0" lang="vi-VN" sz="3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Arial Unicode MS" panose="020B060402020202020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0.000 NPP học </a:t>
            </a:r>
            <a:r>
              <a:rPr lang="en-US" altLang="vi-VN" sz="35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kumimoji="0" lang="en-US" altLang="vi-VN" sz="35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  <a:sym typeface="Arial Unicode MS" panose="020B0604020202020204" charset="-122"/>
            </a:endParaRPr>
          </a:p>
        </p:txBody>
      </p:sp>
      <p:pic>
        <p:nvPicPr>
          <p:cNvPr id="363" name="image26.png" descr="image2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85472" y="4570380"/>
            <a:ext cx="818858" cy="727692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3" name="Rectangle 2"/>
          <p:cNvSpPr/>
          <p:nvPr/>
        </p:nvSpPr>
        <p:spPr>
          <a:xfrm>
            <a:off x="4103918" y="6504871"/>
            <a:ext cx="4972685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vi-VN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HIỆN TẠI 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CÓ 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</a:t>
            </a:r>
            <a:r>
              <a:rPr kumimoji="0" lang="en-US" alt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5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0</a:t>
            </a:r>
            <a:r>
              <a:rPr kumimoji="0" 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/ </a:t>
            </a:r>
            <a:r>
              <a:rPr kumimoji="0" lang="en-US" altLang="vi-VN" sz="18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3</a:t>
            </a:r>
            <a:r>
              <a:rPr kumimoji="0" lang="en-US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.</a:t>
            </a:r>
            <a:r>
              <a:rPr kumimoji="0" lang="vi-VN" sz="1800" b="1" i="0" u="none" strike="noStrike" kern="1200" cap="none" spc="0" normalizeH="0" baseline="0" noProof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000 </a:t>
            </a:r>
            <a:r>
              <a:rPr kumimoji="0" lang="vi-VN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ĐIỂM KINH DOANH 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39" name="10 chi nhánh"/>
          <p:cNvSpPr/>
          <p:nvPr/>
        </p:nvSpPr>
        <p:spPr>
          <a:xfrm>
            <a:off x="6036355" y="4240289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2,000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0" name="10 chi nhánh"/>
          <p:cNvSpPr/>
          <p:nvPr/>
        </p:nvSpPr>
        <p:spPr>
          <a:xfrm>
            <a:off x="1019020" y="4246016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1" name="10 chi nhánh"/>
          <p:cNvSpPr/>
          <p:nvPr/>
        </p:nvSpPr>
        <p:spPr>
          <a:xfrm>
            <a:off x="804753" y="2641562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2" name="10 chi nhánh"/>
          <p:cNvSpPr/>
          <p:nvPr/>
        </p:nvSpPr>
        <p:spPr>
          <a:xfrm>
            <a:off x="5840039" y="1521880"/>
            <a:ext cx="3518477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2,000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3" name="10 chi nhánh"/>
          <p:cNvSpPr/>
          <p:nvPr/>
        </p:nvSpPr>
        <p:spPr>
          <a:xfrm>
            <a:off x="532236" y="950716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4" name="10 chi nhánh"/>
          <p:cNvSpPr/>
          <p:nvPr/>
        </p:nvSpPr>
        <p:spPr>
          <a:xfrm>
            <a:off x="657372" y="5874552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6,660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5" name="10 chi nhánh"/>
          <p:cNvSpPr/>
          <p:nvPr/>
        </p:nvSpPr>
        <p:spPr>
          <a:xfrm>
            <a:off x="5295539" y="5790220"/>
            <a:ext cx="3115706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6,660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sp>
        <p:nvSpPr>
          <p:cNvPr id="48" name="10 chi nhánh"/>
          <p:cNvSpPr/>
          <p:nvPr/>
        </p:nvSpPr>
        <p:spPr>
          <a:xfrm>
            <a:off x="5539684" y="499982"/>
            <a:ext cx="3391683" cy="32258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lIns="0" tIns="0" rIns="0" bIns="0" numCol="1" anchor="ctr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100" i="0">
                <a:solidFill>
                  <a:srgbClr val="222222"/>
                </a:solidFill>
                <a:latin typeface="Arial Unicode MS" panose="020B0604020202020204" charset="-122"/>
                <a:ea typeface="Arial Unicode MS" panose="020B0604020202020204" charset="-122"/>
                <a:cs typeface="Arial Unicode MS" panose="020B0604020202020204" charset="-122"/>
                <a:sym typeface="Arial Unicode MS" panose="020B0604020202020204" charset="-122"/>
              </a:defRPr>
            </a:pP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NPP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tham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gia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sự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 </a:t>
            </a:r>
            <a:r>
              <a:rPr kumimoji="0" lang="en-US" sz="2100" b="0" i="0" u="none" strike="noStrike" kern="1200" cap="none" spc="0" normalizeH="0" baseline="0" noProof="0" dirty="0" err="1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kiện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Arial Unicode MS" panose="020B0604020202020204" charset="-122"/>
                <a:cs typeface="Times New Roman" panose="02020603050405020304" pitchFamily="18" charset="0"/>
                <a:sym typeface="Arial Unicode MS" panose="020B0604020202020204" charset="-122"/>
              </a:rPr>
              <a:t>: 638</a:t>
            </a:r>
            <a:endParaRPr kumimoji="0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Arial Unicode MS" panose="020B0604020202020204" charset="-122"/>
              <a:cs typeface="Times New Roman" panose="02020603050405020304" pitchFamily="18" charset="0"/>
              <a:sym typeface="Calibri" panose="020F0502020204030204"/>
            </a:endParaRPr>
          </a:p>
        </p:txBody>
      </p:sp>
      <p:pic>
        <p:nvPicPr>
          <p:cNvPr id="47" name="Picture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0553" y="154462"/>
            <a:ext cx="741239" cy="6393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" grpId="0" animBg="1"/>
      <p:bldP spid="36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iền Nam - TMDT_Nhom2_T3Ca3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1929" y="505319"/>
            <a:ext cx="6447448" cy="6279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68315" y="200250"/>
            <a:ext cx="64359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400" b="1" i="1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MIỀN NAM ( ĐÔNG NAM BỘ &amp; TÂY NAM BỘ)</a:t>
            </a:r>
            <a:endParaRPr kumimoji="0" lang="en-US" sz="2400" b="1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Duyên hải Bắc Trung bộ…"/>
          <p:cNvSpPr txBox="1"/>
          <p:nvPr/>
        </p:nvSpPr>
        <p:spPr>
          <a:xfrm>
            <a:off x="1019909" y="5514240"/>
            <a:ext cx="3050930" cy="1024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BẠC LIÊU, SÓC TRĂNG, CÀ MAU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3,443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150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999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5" name="Duyên hải Bắc Trung bộ…"/>
          <p:cNvSpPr txBox="1"/>
          <p:nvPr/>
        </p:nvSpPr>
        <p:spPr>
          <a:xfrm>
            <a:off x="8276700" y="4996109"/>
            <a:ext cx="3381901" cy="127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TRÀ VINH, VĨNH LONG, HẬU GIANG, CẦN</a:t>
            </a:r>
            <a:r>
              <a:rPr kumimoji="0" lang="en-US" sz="1600" b="1" i="0" u="none" strike="noStrike" kern="1200" cap="none" spc="0" normalizeH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THƠ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</a:t>
            </a:r>
            <a:r>
              <a:rPr lang="en-US" sz="1600">
                <a:solidFill>
                  <a:prstClr val="black"/>
                </a:solidFill>
                <a:latin typeface="Calibri" panose="020F0502020204030204"/>
                <a:sym typeface="Calibri" panose="020F0502020204030204"/>
              </a:rPr>
              <a:t>4,529</a:t>
            </a: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350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2331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6" name="Duyên hải Bắc Trung bộ…"/>
          <p:cNvSpPr txBox="1"/>
          <p:nvPr/>
        </p:nvSpPr>
        <p:spPr>
          <a:xfrm>
            <a:off x="8563706" y="656692"/>
            <a:ext cx="3552093" cy="127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TPHCM, ĐỒNG NAI, VŨNG TÀU, 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BÌNH DƯƠNG,TÂY NINH, BÌNH PHƯỚC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17,828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khinh doanh:1,000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6,640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7" name="Duyên hải Bắc Trung bộ…"/>
          <p:cNvSpPr txBox="1"/>
          <p:nvPr/>
        </p:nvSpPr>
        <p:spPr>
          <a:xfrm>
            <a:off x="316281" y="3262953"/>
            <a:ext cx="3209433" cy="1024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KIÊN GIANG, ĐỒNG THÁP, AN GIANG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DS: 5,799 triệu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Điểm kinh doanh: 150 điểm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NPP tham gia sự kiện: 999 người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</p:txBody>
      </p:sp>
      <p:sp>
        <p:nvSpPr>
          <p:cNvPr id="8" name="Duyên hải Bắc Trung bộ…"/>
          <p:cNvSpPr txBox="1"/>
          <p:nvPr/>
        </p:nvSpPr>
        <p:spPr>
          <a:xfrm>
            <a:off x="1703321" y="1111851"/>
            <a:ext cx="2982979" cy="102425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>
            <a:noFill/>
            <a:miter lim="400000"/>
          </a:ln>
          <a:effectLst/>
        </p:spPr>
        <p:txBody>
          <a:bodyPr wrap="square" lIns="20091" tIns="20091" rIns="20091" bIns="20091" numCol="1" anchor="ctr">
            <a:spAutoFit/>
          </a:bodyPr>
          <a:lstStyle/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Calibri" panose="020F0502020204030204"/>
              </a:rPr>
              <a:t>LONG AN, TIỀN GIANG, BẾN TRE</a:t>
            </a:r>
            <a:endParaRPr kumimoji="0" lang="en-US" sz="16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  <a:cs typeface="+mn-cs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lang="en-US" sz="1600">
                <a:latin typeface="Calibri" panose="020F0502020204030204"/>
                <a:sym typeface="Calibri" panose="020F0502020204030204"/>
              </a:rPr>
              <a:t>DS: 4,697 triệu người</a:t>
            </a:r>
            <a:endParaRPr lang="en-US" sz="1600">
              <a:latin typeface="Calibri" panose="020F0502020204030204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lang="en-US" sz="1600">
                <a:latin typeface="Calibri" panose="020F0502020204030204"/>
                <a:sym typeface="Calibri" panose="020F0502020204030204"/>
              </a:rPr>
              <a:t>Điểm kinh doanh: 350 điểm</a:t>
            </a:r>
            <a:endParaRPr lang="en-US" sz="1600">
              <a:latin typeface="Calibri" panose="020F0502020204030204"/>
              <a:sym typeface="Calibri" panose="020F0502020204030204"/>
            </a:endParaRPr>
          </a:p>
          <a:p>
            <a:pPr marL="0" marR="0" lvl="0" indent="0" algn="ctr" defTabSz="41021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latin typeface="+mn-lt"/>
                <a:ea typeface="+mn-ea"/>
                <a:cs typeface="+mn-cs"/>
                <a:sym typeface="Calibri" panose="020F0502020204030204"/>
              </a:defRPr>
            </a:pPr>
            <a:r>
              <a:rPr kumimoji="0" lang="en-US" sz="160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 panose="020F0502020204030204"/>
                <a:sym typeface="Calibri" panose="020F0502020204030204"/>
              </a:rPr>
              <a:t>NPP</a:t>
            </a:r>
            <a:r>
              <a:rPr kumimoji="0" lang="en-US" sz="1600" i="0" u="none" strike="noStrike" kern="1200" cap="none" spc="0" normalizeH="0" noProof="0">
                <a:ln>
                  <a:noFill/>
                </a:ln>
                <a:effectLst/>
                <a:uLnTx/>
                <a:uFillTx/>
                <a:latin typeface="Calibri" panose="020F0502020204030204"/>
                <a:sym typeface="Calibri" panose="020F0502020204030204"/>
              </a:rPr>
              <a:t> tham gia sự kiện: 2,331người</a:t>
            </a:r>
            <a:endParaRPr kumimoji="0" lang="en-US" sz="160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 panose="020F0502020204030204"/>
              <a:sym typeface="Calibri" panose="020F0502020204030204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4594528" y="1291692"/>
            <a:ext cx="2406889" cy="25857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4594528" y="1283863"/>
            <a:ext cx="2149171" cy="161759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V="1">
            <a:off x="3435869" y="3572427"/>
            <a:ext cx="1250431" cy="23438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4603456" y="1296088"/>
            <a:ext cx="1645133" cy="220755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3427548" y="3812409"/>
            <a:ext cx="1469767" cy="47540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427687" y="3077953"/>
            <a:ext cx="1874075" cy="73597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6305996" y="4227238"/>
            <a:ext cx="2049831" cy="12627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6919546" y="4703062"/>
            <a:ext cx="1436281" cy="8105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975342" y="5631109"/>
            <a:ext cx="436934" cy="186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3975342" y="5443038"/>
            <a:ext cx="1238470" cy="18807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3975342" y="5032636"/>
            <a:ext cx="1693771" cy="6006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8175243" y="843083"/>
            <a:ext cx="752828" cy="154892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H="1" flipV="1">
            <a:off x="5841034" y="4474533"/>
            <a:ext cx="2514794" cy="101550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7561385" y="843403"/>
            <a:ext cx="1404144" cy="26784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>
            <a:off x="6612954" y="843083"/>
            <a:ext cx="2366721" cy="7808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8563706" y="862488"/>
            <a:ext cx="364365" cy="22370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7108064" y="867124"/>
            <a:ext cx="1820007" cy="12775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7132162" y="892751"/>
            <a:ext cx="1779530" cy="1907695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ext Box 1"/>
          <p:cNvSpPr txBox="1"/>
          <p:nvPr/>
        </p:nvSpPr>
        <p:spPr>
          <a:xfrm>
            <a:off x="1642110" y="1998345"/>
            <a:ext cx="5723890" cy="258445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/>
              <a:t>vũng tàu: 8 đơn vị cấp Huyện</a:t>
            </a:r>
            <a:endParaRPr lang="en-US"/>
          </a:p>
          <a:p>
            <a:r>
              <a:rPr lang="en-US"/>
              <a:t>đồng nai: 11 đơn vị cấp huyện </a:t>
            </a:r>
            <a:endParaRPr lang="en-US"/>
          </a:p>
          <a:p>
            <a:r>
              <a:rPr lang="en-US"/>
              <a:t>tp HCM: 21 đơn vị cấp huyện</a:t>
            </a:r>
            <a:endParaRPr lang="en-US"/>
          </a:p>
          <a:p>
            <a:r>
              <a:rPr lang="en-US"/>
              <a:t>TÂY NINH: 9 ĐƠN VỊ CẤP HUYỆN</a:t>
            </a:r>
            <a:endParaRPr lang="en-US"/>
          </a:p>
          <a:p>
            <a:r>
              <a:rPr lang="en-US"/>
              <a:t>BÌNH PHƯỚC: 11 đơn vị cấp huyện</a:t>
            </a:r>
            <a:endParaRPr lang="en-US"/>
          </a:p>
          <a:p>
            <a:r>
              <a:rPr lang="en-US"/>
              <a:t>BÌNH DƯƠNG: 9 đơn vị cấp huyện</a:t>
            </a:r>
            <a:endParaRPr lang="en-US"/>
          </a:p>
          <a:p>
            <a:r>
              <a:rPr lang="en-US"/>
              <a:t>Vậy tổng: 69 đơn vị cấp huyện </a:t>
            </a:r>
            <a:endParaRPr lang="en-US"/>
          </a:p>
          <a:p>
            <a:r>
              <a:rPr lang="en-US"/>
              <a:t>Với mục tiêu 6,640 người (thì mỗi Huyện là hội trường 100 người)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65867" y="158044"/>
            <a:ext cx="83199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solidFill>
                  <a:srgbClr val="00B050"/>
                </a:solidFill>
              </a:rPr>
              <a:t>QUY LUẬT 20/80</a:t>
            </a:r>
            <a:endParaRPr lang="en-US" sz="6000" dirty="0">
              <a:solidFill>
                <a:srgbClr val="00B050"/>
              </a:solidFill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1783644" y="1486486"/>
            <a:ext cx="8884356" cy="4718755"/>
            <a:chOff x="1783644" y="1219200"/>
            <a:chExt cx="8884356" cy="4718755"/>
          </a:xfrm>
        </p:grpSpPr>
        <p:sp>
          <p:nvSpPr>
            <p:cNvPr id="3" name="Triangle 2"/>
            <p:cNvSpPr/>
            <p:nvPr/>
          </p:nvSpPr>
          <p:spPr>
            <a:xfrm>
              <a:off x="1783644" y="1219200"/>
              <a:ext cx="8884356" cy="4718755"/>
            </a:xfrm>
            <a:prstGeom prst="triangle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5317067" y="2178756"/>
              <a:ext cx="1817511" cy="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5707347" y="1568313"/>
              <a:ext cx="1077539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000" b="1" dirty="0">
                  <a:solidFill>
                    <a:srgbClr val="FF0000"/>
                  </a:solidFill>
                </a:rPr>
                <a:t>20%</a:t>
              </a:r>
              <a:endParaRPr lang="en-US" sz="4000" b="1" dirty="0">
                <a:solidFill>
                  <a:srgbClr val="FF0000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73512" y="3172178"/>
              <a:ext cx="1817511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FF0000"/>
                  </a:solidFill>
                </a:rPr>
                <a:t>80%</a:t>
              </a:r>
              <a:endParaRPr lang="en-US" sz="4400" b="1"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2384</Words>
  <Application>WPS Presentation</Application>
  <PresentationFormat>Widescreen</PresentationFormat>
  <Paragraphs>258</Paragraphs>
  <Slides>8</Slides>
  <Notes>0</Notes>
  <HiddenSlides>0</HiddenSlides>
  <MMClips>2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23" baseType="lpstr">
      <vt:lpstr>Arial</vt:lpstr>
      <vt:lpstr>SimSun</vt:lpstr>
      <vt:lpstr>Wingdings</vt:lpstr>
      <vt:lpstr>Calibri</vt:lpstr>
      <vt:lpstr>Segoe UI</vt:lpstr>
      <vt:lpstr>Segoe UI Black</vt:lpstr>
      <vt:lpstr>Times New Roman</vt:lpstr>
      <vt:lpstr>Helvetica Neue</vt:lpstr>
      <vt:lpstr>Arial Unicode MS</vt:lpstr>
      <vt:lpstr>Arial</vt:lpstr>
      <vt:lpstr>Helvetica</vt:lpstr>
      <vt:lpstr>Microsoft YaHei</vt:lpstr>
      <vt:lpstr>Calibri Light</vt:lpstr>
      <vt:lpstr>Calibri</vt:lpstr>
      <vt:lpstr>1_Office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Yến Hứa</dc:creator>
  <cp:lastModifiedBy>PC</cp:lastModifiedBy>
  <cp:revision>73</cp:revision>
  <dcterms:created xsi:type="dcterms:W3CDTF">2022-04-26T08:08:00Z</dcterms:created>
  <dcterms:modified xsi:type="dcterms:W3CDTF">2022-07-18T23:09:16Z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463D1990D5664203977D6B1218CBC929</vt:lpwstr>
  </property>
  <property fmtid="{D5CDD505-2E9C-101B-9397-08002B2CF9AE}" pid="3" name="KSOProductBuildVer">
    <vt:lpwstr>1033-11.2.0.11191</vt:lpwstr>
  </property>
</Properties>
</file>